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48" r:id="rId1"/>
  </p:sldMasterIdLst>
  <p:notesMasterIdLst>
    <p:notesMasterId r:id="rId96"/>
  </p:notesMasterIdLst>
  <p:handoutMasterIdLst>
    <p:handoutMasterId r:id="rId97"/>
  </p:handoutMasterIdLst>
  <p:sldIdLst>
    <p:sldId id="256" r:id="rId2"/>
    <p:sldId id="257" r:id="rId3"/>
    <p:sldId id="274" r:id="rId4"/>
    <p:sldId id="273" r:id="rId5"/>
    <p:sldId id="272" r:id="rId6"/>
    <p:sldId id="258" r:id="rId7"/>
    <p:sldId id="275" r:id="rId8"/>
    <p:sldId id="418" r:id="rId9"/>
    <p:sldId id="276" r:id="rId10"/>
    <p:sldId id="277" r:id="rId11"/>
    <p:sldId id="278" r:id="rId12"/>
    <p:sldId id="279" r:id="rId13"/>
    <p:sldId id="280" r:id="rId14"/>
    <p:sldId id="281" r:id="rId15"/>
    <p:sldId id="282" r:id="rId16"/>
    <p:sldId id="419" r:id="rId17"/>
    <p:sldId id="322" r:id="rId18"/>
    <p:sldId id="323" r:id="rId19"/>
    <p:sldId id="324" r:id="rId20"/>
    <p:sldId id="283" r:id="rId21"/>
    <p:sldId id="285" r:id="rId22"/>
    <p:sldId id="339" r:id="rId23"/>
    <p:sldId id="340" r:id="rId24"/>
    <p:sldId id="341" r:id="rId25"/>
    <p:sldId id="342" r:id="rId26"/>
    <p:sldId id="343" r:id="rId27"/>
    <p:sldId id="344" r:id="rId28"/>
    <p:sldId id="345" r:id="rId29"/>
    <p:sldId id="346" r:id="rId30"/>
    <p:sldId id="422" r:id="rId31"/>
    <p:sldId id="347" r:id="rId32"/>
    <p:sldId id="348" r:id="rId33"/>
    <p:sldId id="349" r:id="rId34"/>
    <p:sldId id="423" r:id="rId35"/>
    <p:sldId id="424" r:id="rId36"/>
    <p:sldId id="425" r:id="rId37"/>
    <p:sldId id="350" r:id="rId38"/>
    <p:sldId id="351" r:id="rId39"/>
    <p:sldId id="352" r:id="rId40"/>
    <p:sldId id="353" r:id="rId41"/>
    <p:sldId id="354" r:id="rId42"/>
    <p:sldId id="355" r:id="rId43"/>
    <p:sldId id="427" r:id="rId44"/>
    <p:sldId id="426" r:id="rId45"/>
    <p:sldId id="356" r:id="rId46"/>
    <p:sldId id="357" r:id="rId47"/>
    <p:sldId id="420" r:id="rId48"/>
    <p:sldId id="421" r:id="rId49"/>
    <p:sldId id="402" r:id="rId50"/>
    <p:sldId id="403" r:id="rId51"/>
    <p:sldId id="405" r:id="rId52"/>
    <p:sldId id="406" r:id="rId53"/>
    <p:sldId id="404" r:id="rId54"/>
    <p:sldId id="286" r:id="rId55"/>
    <p:sldId id="374" r:id="rId56"/>
    <p:sldId id="375" r:id="rId57"/>
    <p:sldId id="376" r:id="rId58"/>
    <p:sldId id="377" r:id="rId59"/>
    <p:sldId id="378" r:id="rId60"/>
    <p:sldId id="379" r:id="rId61"/>
    <p:sldId id="380" r:id="rId62"/>
    <p:sldId id="381" r:id="rId63"/>
    <p:sldId id="382" r:id="rId64"/>
    <p:sldId id="383" r:id="rId65"/>
    <p:sldId id="384" r:id="rId66"/>
    <p:sldId id="385" r:id="rId67"/>
    <p:sldId id="386" r:id="rId68"/>
    <p:sldId id="387" r:id="rId69"/>
    <p:sldId id="388" r:id="rId70"/>
    <p:sldId id="389" r:id="rId71"/>
    <p:sldId id="390" r:id="rId72"/>
    <p:sldId id="391" r:id="rId73"/>
    <p:sldId id="392" r:id="rId74"/>
    <p:sldId id="393" r:id="rId75"/>
    <p:sldId id="394" r:id="rId76"/>
    <p:sldId id="395" r:id="rId77"/>
    <p:sldId id="396" r:id="rId78"/>
    <p:sldId id="397" r:id="rId79"/>
    <p:sldId id="398" r:id="rId80"/>
    <p:sldId id="430" r:id="rId81"/>
    <p:sldId id="431" r:id="rId82"/>
    <p:sldId id="428" r:id="rId83"/>
    <p:sldId id="409" r:id="rId84"/>
    <p:sldId id="410" r:id="rId85"/>
    <p:sldId id="411" r:id="rId86"/>
    <p:sldId id="412" r:id="rId87"/>
    <p:sldId id="413" r:id="rId88"/>
    <p:sldId id="414" r:id="rId89"/>
    <p:sldId id="432" r:id="rId90"/>
    <p:sldId id="415" r:id="rId91"/>
    <p:sldId id="416" r:id="rId92"/>
    <p:sldId id="417" r:id="rId93"/>
    <p:sldId id="433" r:id="rId94"/>
    <p:sldId id="271" r:id="rId95"/>
  </p:sldIdLst>
  <p:sldSz cx="9144000" cy="6858000" type="screen4x3"/>
  <p:notesSz cx="67818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9761" autoAdjust="0"/>
  </p:normalViewPr>
  <p:slideViewPr>
    <p:cSldViewPr>
      <p:cViewPr varScale="1">
        <p:scale>
          <a:sx n="71" d="100"/>
          <a:sy n="71" d="100"/>
        </p:scale>
        <p:origin x="-648"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8463"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1750" y="0"/>
            <a:ext cx="2938463" cy="495300"/>
          </a:xfrm>
          <a:prstGeom prst="rect">
            <a:avLst/>
          </a:prstGeom>
        </p:spPr>
        <p:txBody>
          <a:bodyPr vert="horz" lIns="91440" tIns="45720" rIns="91440" bIns="45720" rtlCol="0"/>
          <a:lstStyle>
            <a:lvl1pPr algn="r">
              <a:defRPr sz="1200"/>
            </a:lvl1pPr>
          </a:lstStyle>
          <a:p>
            <a:fld id="{AF70D419-9F4D-48F4-B0A5-891CA3A7D07E}" type="datetimeFigureOut">
              <a:rPr lang="en-US" smtClean="0"/>
              <a:t>3/31/2013</a:t>
            </a:fld>
            <a:endParaRPr lang="en-US"/>
          </a:p>
        </p:txBody>
      </p:sp>
      <p:sp>
        <p:nvSpPr>
          <p:cNvPr id="4" name="Footer Placeholder 3"/>
          <p:cNvSpPr>
            <a:spLocks noGrp="1"/>
          </p:cNvSpPr>
          <p:nvPr>
            <p:ph type="ftr" sz="quarter" idx="2"/>
          </p:nvPr>
        </p:nvSpPr>
        <p:spPr>
          <a:xfrm>
            <a:off x="0" y="9421813"/>
            <a:ext cx="2938463" cy="4953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1750" y="9421813"/>
            <a:ext cx="2938463" cy="495300"/>
          </a:xfrm>
          <a:prstGeom prst="rect">
            <a:avLst/>
          </a:prstGeom>
        </p:spPr>
        <p:txBody>
          <a:bodyPr vert="horz" lIns="91440" tIns="45720" rIns="91440" bIns="45720" rtlCol="0" anchor="b"/>
          <a:lstStyle>
            <a:lvl1pPr algn="r">
              <a:defRPr sz="1200"/>
            </a:lvl1pPr>
          </a:lstStyle>
          <a:p>
            <a:fld id="{C0BAC702-4045-4EFC-94B4-0773AEA40AE8}" type="slidenum">
              <a:rPr lang="en-US" smtClean="0"/>
              <a:t>‹#›</a:t>
            </a:fld>
            <a:endParaRPr lang="en-US"/>
          </a:p>
        </p:txBody>
      </p:sp>
    </p:spTree>
    <p:extLst>
      <p:ext uri="{BB962C8B-B14F-4D97-AF65-F5344CB8AC3E}">
        <p14:creationId xmlns:p14="http://schemas.microsoft.com/office/powerpoint/2010/main" val="4181145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8780" cy="4959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1451" y="0"/>
            <a:ext cx="2938780" cy="495935"/>
          </a:xfrm>
          <a:prstGeom prst="rect">
            <a:avLst/>
          </a:prstGeom>
        </p:spPr>
        <p:txBody>
          <a:bodyPr vert="horz" lIns="91440" tIns="45720" rIns="91440" bIns="45720" rtlCol="0"/>
          <a:lstStyle>
            <a:lvl1pPr algn="r">
              <a:defRPr sz="1200"/>
            </a:lvl1pPr>
          </a:lstStyle>
          <a:p>
            <a:fld id="{ECA2E5BF-7A30-41A7-AA27-E8B535DF0B7F}" type="datetimeFigureOut">
              <a:rPr lang="en-US" smtClean="0"/>
              <a:pPr/>
              <a:t>3/31/2013</a:t>
            </a:fld>
            <a:endParaRPr lang="en-US"/>
          </a:p>
        </p:txBody>
      </p:sp>
      <p:sp>
        <p:nvSpPr>
          <p:cNvPr id="4" name="Slide Image Placeholder 3"/>
          <p:cNvSpPr>
            <a:spLocks noGrp="1" noRot="1" noChangeAspect="1"/>
          </p:cNvSpPr>
          <p:nvPr>
            <p:ph type="sldImg" idx="2"/>
          </p:nvPr>
        </p:nvSpPr>
        <p:spPr>
          <a:xfrm>
            <a:off x="911225" y="744538"/>
            <a:ext cx="4959350" cy="37195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8180" y="4711383"/>
            <a:ext cx="5425440" cy="44634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1044"/>
            <a:ext cx="2938780" cy="49593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1451" y="9421044"/>
            <a:ext cx="2938780" cy="495935"/>
          </a:xfrm>
          <a:prstGeom prst="rect">
            <a:avLst/>
          </a:prstGeom>
        </p:spPr>
        <p:txBody>
          <a:bodyPr vert="horz" lIns="91440" tIns="45720" rIns="91440" bIns="45720" rtlCol="0" anchor="b"/>
          <a:lstStyle>
            <a:lvl1pPr algn="r">
              <a:defRPr sz="1200"/>
            </a:lvl1pPr>
          </a:lstStyle>
          <a:p>
            <a:fld id="{D803F270-C3A8-4943-9B5D-23B26F9101E2}" type="slidenum">
              <a:rPr lang="en-US" smtClean="0"/>
              <a:pPr/>
              <a:t>‹#›</a:t>
            </a:fld>
            <a:endParaRPr lang="en-US"/>
          </a:p>
        </p:txBody>
      </p:sp>
    </p:spTree>
    <p:extLst>
      <p:ext uri="{BB962C8B-B14F-4D97-AF65-F5344CB8AC3E}">
        <p14:creationId xmlns:p14="http://schemas.microsoft.com/office/powerpoint/2010/main" val="159027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dirty="0"/>
          </a:p>
        </p:txBody>
      </p:sp>
      <p:sp>
        <p:nvSpPr>
          <p:cNvPr id="4" name="Slide Number Placeholder 3"/>
          <p:cNvSpPr>
            <a:spLocks noGrp="1"/>
          </p:cNvSpPr>
          <p:nvPr>
            <p:ph type="sldNum" sz="quarter" idx="10"/>
          </p:nvPr>
        </p:nvSpPr>
        <p:spPr/>
        <p:txBody>
          <a:bodyPr/>
          <a:lstStyle/>
          <a:p>
            <a:fld id="{D803F270-C3A8-4943-9B5D-23B26F9101E2}" type="slidenum">
              <a:rPr lang="en-US" smtClean="0"/>
              <a:pPr/>
              <a:t>9</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txBox="1">
            <a:spLocks noGrp="1" noChangeArrowheads="1"/>
          </p:cNvSpPr>
          <p:nvPr/>
        </p:nvSpPr>
        <p:spPr bwMode="auto">
          <a:xfrm>
            <a:off x="0" y="0"/>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buClrTx/>
              <a:buFontTx/>
              <a:buNone/>
            </a:pPr>
            <a:r>
              <a:rPr lang="en-US" sz="1200" b="0">
                <a:latin typeface="Courier New" pitchFamily="49" charset="0"/>
              </a:rPr>
              <a:t>Tehnološke postavke platnog prometa</a:t>
            </a:r>
          </a:p>
        </p:txBody>
      </p:sp>
      <p:sp>
        <p:nvSpPr>
          <p:cNvPr id="120835" name="Rectangle 3"/>
          <p:cNvSpPr txBox="1">
            <a:spLocks noGrp="1" noChangeArrowheads="1"/>
          </p:cNvSpPr>
          <p:nvPr/>
        </p:nvSpPr>
        <p:spPr bwMode="auto">
          <a:xfrm>
            <a:off x="3843020" y="0"/>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lgn="r">
              <a:buClrTx/>
              <a:buFontTx/>
              <a:buNone/>
            </a:pPr>
            <a:fld id="{7C3C919D-BF07-4EA7-B856-B56A3C2AA153}" type="datetime4">
              <a:rPr lang="sr-Latn-CS" sz="1200" b="0">
                <a:latin typeface="Courier New" pitchFamily="49" charset="0"/>
              </a:rPr>
              <a:pPr algn="r">
                <a:buClrTx/>
                <a:buFontTx/>
                <a:buNone/>
              </a:pPr>
              <a:t>31. mart 2013</a:t>
            </a:fld>
            <a:endParaRPr lang="en-US" sz="1200" b="0">
              <a:latin typeface="Courier New" pitchFamily="49" charset="0"/>
            </a:endParaRPr>
          </a:p>
        </p:txBody>
      </p:sp>
      <p:sp>
        <p:nvSpPr>
          <p:cNvPr id="120836" name="Rectangle 6"/>
          <p:cNvSpPr txBox="1">
            <a:spLocks noGrp="1" noChangeArrowheads="1"/>
          </p:cNvSpPr>
          <p:nvPr/>
        </p:nvSpPr>
        <p:spPr bwMode="auto">
          <a:xfrm>
            <a:off x="0" y="9422765"/>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buClrTx/>
              <a:buFontTx/>
              <a:buNone/>
            </a:pPr>
            <a:r>
              <a:rPr lang="en-US" sz="1200" b="0">
                <a:latin typeface="Courier New" pitchFamily="49" charset="0"/>
              </a:rPr>
              <a:t>Negovan Predrag, pnegovan@ppbank.com</a:t>
            </a:r>
          </a:p>
        </p:txBody>
      </p:sp>
      <p:sp>
        <p:nvSpPr>
          <p:cNvPr id="120837" name="Rectangle 7"/>
          <p:cNvSpPr txBox="1">
            <a:spLocks noGrp="1" noChangeArrowheads="1"/>
          </p:cNvSpPr>
          <p:nvPr/>
        </p:nvSpPr>
        <p:spPr bwMode="auto">
          <a:xfrm>
            <a:off x="3843020" y="9422765"/>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lgn="r">
              <a:buClrTx/>
              <a:buFontTx/>
              <a:buNone/>
            </a:pPr>
            <a:fld id="{B0593073-9765-4D01-AD7A-31B307ECAFAC}" type="slidenum">
              <a:rPr lang="en-US" sz="1200" b="0">
                <a:latin typeface="Courier New" pitchFamily="49" charset="0"/>
              </a:rPr>
              <a:pPr algn="r">
                <a:buClrTx/>
                <a:buFontTx/>
                <a:buNone/>
              </a:pPr>
              <a:t>72</a:t>
            </a:fld>
            <a:endParaRPr lang="en-US" sz="1200" b="0">
              <a:latin typeface="Courier New" pitchFamily="49" charset="0"/>
            </a:endParaRPr>
          </a:p>
        </p:txBody>
      </p:sp>
      <p:sp>
        <p:nvSpPr>
          <p:cNvPr id="120838" name="Rectangle 2"/>
          <p:cNvSpPr>
            <a:spLocks noGrp="1" noRot="1" noChangeAspect="1" noChangeArrowheads="1" noTextEdit="1"/>
          </p:cNvSpPr>
          <p:nvPr>
            <p:ph type="sldImg"/>
          </p:nvPr>
        </p:nvSpPr>
        <p:spPr>
          <a:ln/>
        </p:spPr>
      </p:sp>
      <p:sp>
        <p:nvSpPr>
          <p:cNvPr id="1208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txBox="1">
            <a:spLocks noGrp="1" noChangeArrowheads="1"/>
          </p:cNvSpPr>
          <p:nvPr/>
        </p:nvSpPr>
        <p:spPr bwMode="auto">
          <a:xfrm>
            <a:off x="0" y="0"/>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buClrTx/>
              <a:buFontTx/>
              <a:buNone/>
            </a:pPr>
            <a:r>
              <a:rPr lang="en-US" sz="1200" b="0">
                <a:latin typeface="Courier New" pitchFamily="49" charset="0"/>
              </a:rPr>
              <a:t>Tehnološke postavke platnog prometa</a:t>
            </a:r>
          </a:p>
        </p:txBody>
      </p:sp>
      <p:sp>
        <p:nvSpPr>
          <p:cNvPr id="125955" name="Rectangle 3"/>
          <p:cNvSpPr txBox="1">
            <a:spLocks noGrp="1" noChangeArrowheads="1"/>
          </p:cNvSpPr>
          <p:nvPr/>
        </p:nvSpPr>
        <p:spPr bwMode="auto">
          <a:xfrm>
            <a:off x="3843020" y="0"/>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lgn="r">
              <a:buClrTx/>
              <a:buFontTx/>
              <a:buNone/>
            </a:pPr>
            <a:fld id="{C5DC8EA6-CBC6-401F-9114-AC62630A2C06}" type="datetime4">
              <a:rPr lang="sr-Latn-CS" sz="1200" b="0">
                <a:latin typeface="Courier New" pitchFamily="49" charset="0"/>
              </a:rPr>
              <a:pPr algn="r">
                <a:buClrTx/>
                <a:buFontTx/>
                <a:buNone/>
              </a:pPr>
              <a:t>31. mart 2013</a:t>
            </a:fld>
            <a:endParaRPr lang="en-US" sz="1200" b="0">
              <a:latin typeface="Courier New" pitchFamily="49" charset="0"/>
            </a:endParaRPr>
          </a:p>
        </p:txBody>
      </p:sp>
      <p:sp>
        <p:nvSpPr>
          <p:cNvPr id="125956" name="Rectangle 6"/>
          <p:cNvSpPr txBox="1">
            <a:spLocks noGrp="1" noChangeArrowheads="1"/>
          </p:cNvSpPr>
          <p:nvPr/>
        </p:nvSpPr>
        <p:spPr bwMode="auto">
          <a:xfrm>
            <a:off x="0" y="9422765"/>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buClrTx/>
              <a:buFontTx/>
              <a:buNone/>
            </a:pPr>
            <a:r>
              <a:rPr lang="en-US" sz="1200" b="0">
                <a:latin typeface="Courier New" pitchFamily="49" charset="0"/>
              </a:rPr>
              <a:t>Negovan Predrag, pnegovan@ppbank.com</a:t>
            </a:r>
          </a:p>
        </p:txBody>
      </p:sp>
      <p:sp>
        <p:nvSpPr>
          <p:cNvPr id="125957" name="Rectangle 7"/>
          <p:cNvSpPr txBox="1">
            <a:spLocks noGrp="1" noChangeArrowheads="1"/>
          </p:cNvSpPr>
          <p:nvPr/>
        </p:nvSpPr>
        <p:spPr bwMode="auto">
          <a:xfrm>
            <a:off x="3843020" y="9422765"/>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lgn="r">
              <a:buClrTx/>
              <a:buFontTx/>
              <a:buNone/>
            </a:pPr>
            <a:fld id="{65A63740-8891-4DEB-ADAC-50BD5355239A}" type="slidenum">
              <a:rPr lang="en-US" sz="1200" b="0">
                <a:latin typeface="Courier New" pitchFamily="49" charset="0"/>
              </a:rPr>
              <a:pPr algn="r">
                <a:buClrTx/>
                <a:buFontTx/>
                <a:buNone/>
              </a:pPr>
              <a:t>73</a:t>
            </a:fld>
            <a:endParaRPr lang="en-US" sz="1200" b="0">
              <a:latin typeface="Courier New" pitchFamily="49" charset="0"/>
            </a:endParaRPr>
          </a:p>
        </p:txBody>
      </p:sp>
      <p:sp>
        <p:nvSpPr>
          <p:cNvPr id="125958" name="Rectangle 2"/>
          <p:cNvSpPr>
            <a:spLocks noGrp="1" noRot="1" noChangeAspect="1" noChangeArrowheads="1" noTextEdit="1"/>
          </p:cNvSpPr>
          <p:nvPr>
            <p:ph type="sldImg"/>
          </p:nvPr>
        </p:nvSpPr>
        <p:spPr>
          <a:ln/>
        </p:spPr>
      </p:sp>
      <p:sp>
        <p:nvSpPr>
          <p:cNvPr id="1259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txBox="1">
            <a:spLocks noGrp="1" noChangeArrowheads="1"/>
          </p:cNvSpPr>
          <p:nvPr/>
        </p:nvSpPr>
        <p:spPr bwMode="auto">
          <a:xfrm>
            <a:off x="0" y="0"/>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buClrTx/>
              <a:buFontTx/>
              <a:buNone/>
            </a:pPr>
            <a:r>
              <a:rPr lang="en-US" sz="1200" b="0">
                <a:latin typeface="Courier New" pitchFamily="49" charset="0"/>
              </a:rPr>
              <a:t>Tehnološke postavke platnog prometa</a:t>
            </a:r>
          </a:p>
        </p:txBody>
      </p:sp>
      <p:sp>
        <p:nvSpPr>
          <p:cNvPr id="107523" name="Rectangle 3"/>
          <p:cNvSpPr txBox="1">
            <a:spLocks noGrp="1" noChangeArrowheads="1"/>
          </p:cNvSpPr>
          <p:nvPr/>
        </p:nvSpPr>
        <p:spPr bwMode="auto">
          <a:xfrm>
            <a:off x="3843020" y="0"/>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lgn="r">
              <a:buClrTx/>
              <a:buFontTx/>
              <a:buNone/>
            </a:pPr>
            <a:fld id="{96EF40A9-7888-43D1-8557-DA799C4AFB82}" type="datetime4">
              <a:rPr lang="sr-Latn-CS" sz="1200" b="0">
                <a:latin typeface="Courier New" pitchFamily="49" charset="0"/>
              </a:rPr>
              <a:pPr algn="r">
                <a:buClrTx/>
                <a:buFontTx/>
                <a:buNone/>
              </a:pPr>
              <a:t>31. mart 2013</a:t>
            </a:fld>
            <a:endParaRPr lang="en-US" sz="1200" b="0">
              <a:latin typeface="Courier New" pitchFamily="49" charset="0"/>
            </a:endParaRPr>
          </a:p>
        </p:txBody>
      </p:sp>
      <p:sp>
        <p:nvSpPr>
          <p:cNvPr id="107524" name="Rectangle 6"/>
          <p:cNvSpPr txBox="1">
            <a:spLocks noGrp="1" noChangeArrowheads="1"/>
          </p:cNvSpPr>
          <p:nvPr/>
        </p:nvSpPr>
        <p:spPr bwMode="auto">
          <a:xfrm>
            <a:off x="0" y="9422765"/>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buClrTx/>
              <a:buFontTx/>
              <a:buNone/>
            </a:pPr>
            <a:r>
              <a:rPr lang="en-US" sz="1200" b="0">
                <a:latin typeface="Courier New" pitchFamily="49" charset="0"/>
              </a:rPr>
              <a:t>Negovan Predrag, pnegovan@ppbank.com</a:t>
            </a:r>
          </a:p>
        </p:txBody>
      </p:sp>
      <p:sp>
        <p:nvSpPr>
          <p:cNvPr id="107525" name="Rectangle 7"/>
          <p:cNvSpPr txBox="1">
            <a:spLocks noGrp="1" noChangeArrowheads="1"/>
          </p:cNvSpPr>
          <p:nvPr/>
        </p:nvSpPr>
        <p:spPr bwMode="auto">
          <a:xfrm>
            <a:off x="3843020" y="9422765"/>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lgn="r">
              <a:buClrTx/>
              <a:buFontTx/>
              <a:buNone/>
            </a:pPr>
            <a:fld id="{9F00E5CF-8E2E-45D5-9987-837C82D42BB3}" type="slidenum">
              <a:rPr lang="en-US" sz="1200" b="0">
                <a:latin typeface="Courier New" pitchFamily="49" charset="0"/>
              </a:rPr>
              <a:pPr algn="r">
                <a:buClrTx/>
                <a:buFontTx/>
                <a:buNone/>
              </a:pPr>
              <a:t>74</a:t>
            </a:fld>
            <a:endParaRPr lang="en-US" sz="1200" b="0">
              <a:latin typeface="Courier New" pitchFamily="49" charset="0"/>
            </a:endParaRPr>
          </a:p>
        </p:txBody>
      </p:sp>
      <p:sp>
        <p:nvSpPr>
          <p:cNvPr id="107526" name="Rectangle 2"/>
          <p:cNvSpPr>
            <a:spLocks noGrp="1" noRot="1" noChangeAspect="1" noChangeArrowheads="1" noTextEdit="1"/>
          </p:cNvSpPr>
          <p:nvPr>
            <p:ph type="sldImg"/>
          </p:nvPr>
        </p:nvSpPr>
        <p:spPr>
          <a:ln/>
        </p:spPr>
      </p:sp>
      <p:sp>
        <p:nvSpPr>
          <p:cNvPr id="107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txBox="1">
            <a:spLocks noGrp="1" noChangeArrowheads="1"/>
          </p:cNvSpPr>
          <p:nvPr/>
        </p:nvSpPr>
        <p:spPr bwMode="auto">
          <a:xfrm>
            <a:off x="0" y="0"/>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buClrTx/>
              <a:buFontTx/>
              <a:buNone/>
            </a:pPr>
            <a:r>
              <a:rPr lang="en-US" sz="1200" b="0">
                <a:latin typeface="Courier New" pitchFamily="49" charset="0"/>
              </a:rPr>
              <a:t>Tehnološke postavke platnog prometa</a:t>
            </a:r>
          </a:p>
        </p:txBody>
      </p:sp>
      <p:sp>
        <p:nvSpPr>
          <p:cNvPr id="109571" name="Rectangle 3"/>
          <p:cNvSpPr txBox="1">
            <a:spLocks noGrp="1" noChangeArrowheads="1"/>
          </p:cNvSpPr>
          <p:nvPr/>
        </p:nvSpPr>
        <p:spPr bwMode="auto">
          <a:xfrm>
            <a:off x="3843020" y="0"/>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lgn="r">
              <a:buClrTx/>
              <a:buFontTx/>
              <a:buNone/>
            </a:pPr>
            <a:fld id="{4BA040EB-CDAC-42CB-96F7-16D827464A2B}" type="datetime4">
              <a:rPr lang="sr-Latn-CS" sz="1200" b="0">
                <a:latin typeface="Courier New" pitchFamily="49" charset="0"/>
              </a:rPr>
              <a:pPr algn="r">
                <a:buClrTx/>
                <a:buFontTx/>
                <a:buNone/>
              </a:pPr>
              <a:t>31. mart 2013</a:t>
            </a:fld>
            <a:endParaRPr lang="en-US" sz="1200" b="0">
              <a:latin typeface="Courier New" pitchFamily="49" charset="0"/>
            </a:endParaRPr>
          </a:p>
        </p:txBody>
      </p:sp>
      <p:sp>
        <p:nvSpPr>
          <p:cNvPr id="109572" name="Rectangle 6"/>
          <p:cNvSpPr txBox="1">
            <a:spLocks noGrp="1" noChangeArrowheads="1"/>
          </p:cNvSpPr>
          <p:nvPr/>
        </p:nvSpPr>
        <p:spPr bwMode="auto">
          <a:xfrm>
            <a:off x="0" y="9422765"/>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buClrTx/>
              <a:buFontTx/>
              <a:buNone/>
            </a:pPr>
            <a:r>
              <a:rPr lang="en-US" sz="1200" b="0">
                <a:latin typeface="Courier New" pitchFamily="49" charset="0"/>
              </a:rPr>
              <a:t>Negovan Predrag, pnegovan@ppbank.com</a:t>
            </a:r>
          </a:p>
        </p:txBody>
      </p:sp>
      <p:sp>
        <p:nvSpPr>
          <p:cNvPr id="109573" name="Rectangle 7"/>
          <p:cNvSpPr txBox="1">
            <a:spLocks noGrp="1" noChangeArrowheads="1"/>
          </p:cNvSpPr>
          <p:nvPr/>
        </p:nvSpPr>
        <p:spPr bwMode="auto">
          <a:xfrm>
            <a:off x="3843020" y="9422765"/>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lgn="r">
              <a:buClrTx/>
              <a:buFontTx/>
              <a:buNone/>
            </a:pPr>
            <a:fld id="{2D03DD40-5B7D-4255-8087-FD21BA35D4F4}" type="slidenum">
              <a:rPr lang="en-US" sz="1200" b="0">
                <a:latin typeface="Courier New" pitchFamily="49" charset="0"/>
              </a:rPr>
              <a:pPr algn="r">
                <a:buClrTx/>
                <a:buFontTx/>
                <a:buNone/>
              </a:pPr>
              <a:t>75</a:t>
            </a:fld>
            <a:endParaRPr lang="en-US" sz="1200" b="0">
              <a:latin typeface="Courier New" pitchFamily="49" charset="0"/>
            </a:endParaRPr>
          </a:p>
        </p:txBody>
      </p:sp>
      <p:sp>
        <p:nvSpPr>
          <p:cNvPr id="109574" name="Rectangle 2"/>
          <p:cNvSpPr>
            <a:spLocks noGrp="1" noRot="1" noChangeAspect="1" noChangeArrowheads="1" noTextEdit="1"/>
          </p:cNvSpPr>
          <p:nvPr>
            <p:ph type="sldImg"/>
          </p:nvPr>
        </p:nvSpPr>
        <p:spPr>
          <a:ln/>
        </p:spPr>
      </p:sp>
      <p:sp>
        <p:nvSpPr>
          <p:cNvPr id="1095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dirty="0"/>
          </a:p>
        </p:txBody>
      </p:sp>
      <p:sp>
        <p:nvSpPr>
          <p:cNvPr id="4" name="Slide Number Placeholder 3"/>
          <p:cNvSpPr>
            <a:spLocks noGrp="1"/>
          </p:cNvSpPr>
          <p:nvPr>
            <p:ph type="sldNum" sz="quarter" idx="10"/>
          </p:nvPr>
        </p:nvSpPr>
        <p:spPr/>
        <p:txBody>
          <a:bodyPr/>
          <a:lstStyle/>
          <a:p>
            <a:fld id="{D803F270-C3A8-4943-9B5D-23B26F9101E2}" type="slidenum">
              <a:rPr lang="en-US" smtClean="0"/>
              <a:pPr/>
              <a:t>83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130175" algn="l" defTabSz="914400" rtl="0" eaLnBrk="0" fontAlgn="base" latinLnBrk="0" hangingPunct="0">
              <a:lnSpc>
                <a:spcPct val="100000"/>
              </a:lnSpc>
              <a:spcBef>
                <a:spcPct val="0"/>
              </a:spcBef>
              <a:spcAft>
                <a:spcPct val="0"/>
              </a:spcAft>
              <a:buClrTx/>
              <a:buSzTx/>
              <a:buFontTx/>
              <a:buNone/>
              <a:tabLst/>
            </a:pPr>
            <a:endParaRPr kumimoji="0" lang="sr-Latn-CS" sz="1100" b="0" i="0" u="none" strike="noStrike" cap="none" normalizeH="0" baseline="0" dirty="0" smtClean="0">
              <a:ln>
                <a:noFill/>
              </a:ln>
              <a:solidFill>
                <a:schemeClr val="tx1"/>
              </a:solidFill>
              <a:effectLst/>
              <a:latin typeface="Arial" pitchFamily="34" charset="0"/>
              <a:ea typeface="Times New Roman" pitchFamily="18" charset="0"/>
            </a:endParaRPr>
          </a:p>
        </p:txBody>
      </p:sp>
      <p:sp>
        <p:nvSpPr>
          <p:cNvPr id="4" name="Slide Number Placeholder 3"/>
          <p:cNvSpPr>
            <a:spLocks noGrp="1"/>
          </p:cNvSpPr>
          <p:nvPr>
            <p:ph type="sldNum" sz="quarter" idx="10"/>
          </p:nvPr>
        </p:nvSpPr>
        <p:spPr/>
        <p:txBody>
          <a:bodyPr/>
          <a:lstStyle/>
          <a:p>
            <a:fld id="{D803F270-C3A8-4943-9B5D-23B26F9101E2}" type="slidenum">
              <a:rPr lang="en-US" smtClean="0"/>
              <a:pPr/>
              <a:t>84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r-Latn-CS"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803F270-C3A8-4943-9B5D-23B26F9101E2}" type="slidenum">
              <a:rPr lang="en-US" smtClean="0"/>
              <a:pPr/>
              <a:t>85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sr-Latn-CS"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803F270-C3A8-4943-9B5D-23B26F9101E2}" type="slidenum">
              <a:rPr lang="en-US" smtClean="0"/>
              <a:pPr/>
              <a:t>86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803F270-C3A8-4943-9B5D-23B26F9101E2}" type="slidenum">
              <a:rPr lang="en-US" smtClean="0"/>
              <a:pPr/>
              <a:t>87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803F270-C3A8-4943-9B5D-23B26F9101E2}" type="slidenum">
              <a:rPr lang="en-US" smtClean="0"/>
              <a:pPr/>
              <a:t>88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130175" algn="l" defTabSz="914400" rtl="0" eaLnBrk="0" fontAlgn="base" latinLnBrk="0" hangingPunct="0">
              <a:lnSpc>
                <a:spcPct val="100000"/>
              </a:lnSpc>
              <a:spcBef>
                <a:spcPct val="0"/>
              </a:spcBef>
              <a:spcAft>
                <a:spcPct val="0"/>
              </a:spcAft>
              <a:buClrTx/>
              <a:buSzTx/>
              <a:buFontTx/>
              <a:buNone/>
              <a:tabLst/>
            </a:pPr>
            <a:r>
              <a:rPr kumimoji="0" lang="sr-Latn-CS" sz="1100" b="0" i="0" u="none" strike="noStrike" cap="none" normalizeH="0" baseline="0" dirty="0" smtClean="0">
                <a:ln>
                  <a:noFill/>
                </a:ln>
                <a:solidFill>
                  <a:schemeClr val="tx1"/>
                </a:solidFill>
                <a:effectLst/>
                <a:latin typeface="Arial" pitchFamily="34" charset="0"/>
                <a:ea typeface="Times New Roman" pitchFamily="18" charset="0"/>
              </a:rPr>
              <a:t>Svaki od sistema za razmenu poruka</a:t>
            </a:r>
            <a:r>
              <a:rPr kumimoji="0" lang="en-US" sz="1100" b="0" i="0" u="none" strike="noStrike" cap="none" normalizeH="0" baseline="0" dirty="0" smtClean="0">
                <a:ln>
                  <a:noFill/>
                </a:ln>
                <a:solidFill>
                  <a:schemeClr val="tx1"/>
                </a:solidFill>
                <a:effectLst/>
                <a:latin typeface="Arial" pitchFamily="34" charset="0"/>
                <a:ea typeface="Times New Roman" pitchFamily="18" charset="0"/>
              </a:rPr>
              <a:t> </a:t>
            </a:r>
            <a:r>
              <a:rPr kumimoji="0" lang="sr-Latn-CS" sz="1100" b="0" i="0" u="none" strike="noStrike" cap="none" normalizeH="0" baseline="0" dirty="0" smtClean="0">
                <a:ln>
                  <a:noFill/>
                </a:ln>
                <a:solidFill>
                  <a:schemeClr val="tx1"/>
                </a:solidFill>
                <a:effectLst/>
                <a:latin typeface="Arial" pitchFamily="34" charset="0"/>
                <a:ea typeface="Times New Roman" pitchFamily="18" charset="0"/>
              </a:rPr>
              <a:t>poseduje mehanizam koji obezbeđuje da poruka prilikom prenosa sa jedne lokacije na drugu ne bude izmenjena ili, ukoliko postoji takav zahtev, i nepročitana od neke treće neautorizovane strane. Sistemi za razmenu poruka mogu da prenose potpisane poruke digitalnim potpisom (elektronske dokumente) ili da sadrže mehanizme za automatsko potpisivanje na lokaciji pošiljaoca i validaciju potpisa na lokaciji primaoca poruke.</a:t>
            </a:r>
            <a:endParaRPr kumimoji="0" lang="en-US" sz="1100" b="0" i="0" u="none" strike="noStrike" cap="none" normalizeH="0" baseline="0" dirty="0" smtClean="0">
              <a:ln>
                <a:noFill/>
              </a:ln>
              <a:solidFill>
                <a:schemeClr val="tx1"/>
              </a:solidFill>
              <a:effectLst/>
              <a:latin typeface="Arial" pitchFamily="34" charset="0"/>
            </a:endParaRPr>
          </a:p>
          <a:p>
            <a:pPr marL="0" marR="0" lvl="0" indent="130175" algn="l" defTabSz="914400" rtl="0" eaLnBrk="0" fontAlgn="base" latinLnBrk="0" hangingPunct="0">
              <a:lnSpc>
                <a:spcPct val="100000"/>
              </a:lnSpc>
              <a:spcBef>
                <a:spcPct val="0"/>
              </a:spcBef>
              <a:spcAft>
                <a:spcPct val="0"/>
              </a:spcAft>
              <a:buClrTx/>
              <a:buSzTx/>
              <a:buFontTx/>
              <a:buNone/>
              <a:tabLst/>
            </a:pPr>
            <a:r>
              <a:rPr kumimoji="0" lang="sr-Latn-CS" sz="1100" b="0" i="0" u="none" strike="noStrike" cap="none" normalizeH="0" baseline="0" dirty="0" smtClean="0">
                <a:ln>
                  <a:noFill/>
                </a:ln>
                <a:solidFill>
                  <a:schemeClr val="tx1"/>
                </a:solidFill>
                <a:effectLst/>
                <a:latin typeface="Arial" pitchFamily="34" charset="0"/>
                <a:ea typeface="Times New Roman" pitchFamily="18" charset="0"/>
              </a:rPr>
              <a:t>U zavisnosti od zahteva prema sistemu za razmenu poruka može da bude potrebo da se prilikom isporuke poruke na adresi primaoca generiše i potvrda prijema, u slučaju da je poruka upešno isporučena (ACK</a:t>
            </a:r>
            <a:r>
              <a:rPr kumimoji="0" lang="sr-Latn-CS" sz="1100" b="0" i="0" u="none" strike="noStrike" cap="none" normalizeH="0" baseline="0" dirty="0" smtClean="0" bmk="">
                <a:ln>
                  <a:noFill/>
                </a:ln>
                <a:solidFill>
                  <a:schemeClr val="tx1"/>
                </a:solidFill>
                <a:effectLst/>
                <a:latin typeface="Arial" pitchFamily="34" charset="0"/>
                <a:ea typeface="Times New Roman" pitchFamily="18" charset="0"/>
              </a:rPr>
              <a:t>), ili informacija o odbijanju poruke ukoliko poruka iz bilo kog razloga ne može da bude isporučena primaocu (NAK</a:t>
            </a:r>
            <a:r>
              <a:rPr kumimoji="0" lang="sr-Latn-CS" sz="1100" b="0" i="0" u="none" strike="noStrike" cap="none" normalizeH="0" baseline="0" dirty="0" smtClean="0">
                <a:ln>
                  <a:noFill/>
                </a:ln>
                <a:solidFill>
                  <a:schemeClr val="tx1"/>
                </a:solidFill>
                <a:effectLst/>
                <a:latin typeface="Arial" pitchFamily="34" charset="0"/>
                <a:ea typeface="Times New Roman" pitchFamily="18" charset="0"/>
              </a:rPr>
              <a:t>). Potvrda prijema i odbijanja poruke imaju format indukovan standardom poruka ili determinisan sistemom za razmenu poruka. ACK i NAK prestavljaju specifične vrste poruka i u zavisnosti od standarda mogu da sadrže različite korisne informacije o prenosu poruke. </a:t>
            </a:r>
          </a:p>
        </p:txBody>
      </p:sp>
      <p:sp>
        <p:nvSpPr>
          <p:cNvPr id="4" name="Slide Number Placeholder 3"/>
          <p:cNvSpPr>
            <a:spLocks noGrp="1"/>
          </p:cNvSpPr>
          <p:nvPr>
            <p:ph type="sldNum" sz="quarter" idx="10"/>
          </p:nvPr>
        </p:nvSpPr>
        <p:spPr/>
        <p:txBody>
          <a:bodyPr/>
          <a:lstStyle/>
          <a:p>
            <a:fld id="{D803F270-C3A8-4943-9B5D-23B26F9101E2}" type="slidenum">
              <a:rPr lang="en-US" smtClean="0"/>
              <a:pPr/>
              <a:t>14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803F270-C3A8-4943-9B5D-23B26F9101E2}" type="slidenum">
              <a:rPr lang="en-US" smtClean="0"/>
              <a:pPr/>
              <a:t>90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kumimoji="0" lang="sr-Latn-CS" sz="2800" b="0" i="0" u="none" strike="noStrike" cap="none" normalizeH="0" baseline="0" dirty="0" smtClean="0">
              <a:ln>
                <a:noFill/>
              </a:ln>
              <a:solidFill>
                <a:schemeClr val="tx1"/>
              </a:solidFill>
              <a:effectLst/>
              <a:latin typeface="Arial" pitchFamily="34" charset="0"/>
            </a:endParaRPr>
          </a:p>
        </p:txBody>
      </p:sp>
      <p:sp>
        <p:nvSpPr>
          <p:cNvPr id="4" name="Slide Number Placeholder 3"/>
          <p:cNvSpPr>
            <a:spLocks noGrp="1"/>
          </p:cNvSpPr>
          <p:nvPr>
            <p:ph type="sldNum" sz="quarter" idx="10"/>
          </p:nvPr>
        </p:nvSpPr>
        <p:spPr/>
        <p:txBody>
          <a:bodyPr/>
          <a:lstStyle/>
          <a:p>
            <a:fld id="{D803F270-C3A8-4943-9B5D-23B26F9101E2}" type="slidenum">
              <a:rPr lang="en-US" smtClean="0"/>
              <a:pPr/>
              <a:t>91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03F270-C3A8-4943-9B5D-23B26F9101E2}" type="slidenum">
              <a:rPr lang="en-US" smtClean="0"/>
              <a:pPr/>
              <a:t>92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dirty="0"/>
          </a:p>
        </p:txBody>
      </p:sp>
      <p:sp>
        <p:nvSpPr>
          <p:cNvPr id="4" name="Slide Number Placeholder 3"/>
          <p:cNvSpPr>
            <a:spLocks noGrp="1"/>
          </p:cNvSpPr>
          <p:nvPr>
            <p:ph type="sldNum" sz="quarter" idx="10"/>
          </p:nvPr>
        </p:nvSpPr>
        <p:spPr/>
        <p:txBody>
          <a:bodyPr/>
          <a:lstStyle/>
          <a:p>
            <a:fld id="{D803F270-C3A8-4943-9B5D-23B26F9101E2}" type="slidenum">
              <a:rPr lang="en-US" smtClean="0"/>
              <a:pPr/>
              <a:t>93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128588" algn="l" defTabSz="914400" rtl="0" eaLnBrk="0" fontAlgn="base" latinLnBrk="0" hangingPunct="0">
              <a:lnSpc>
                <a:spcPct val="100000"/>
              </a:lnSpc>
              <a:spcBef>
                <a:spcPct val="0"/>
              </a:spcBef>
              <a:spcAft>
                <a:spcPct val="0"/>
              </a:spcAft>
              <a:buClrTx/>
              <a:buSzTx/>
              <a:buFontTx/>
              <a:buNone/>
              <a:tabLst/>
            </a:pPr>
            <a:r>
              <a:rPr kumimoji="0" lang="sr-Latn-CS" sz="1200" b="0" i="0" u="none" strike="noStrike" cap="none" normalizeH="0" baseline="0" dirty="0" smtClean="0">
                <a:ln>
                  <a:noFill/>
                </a:ln>
                <a:solidFill>
                  <a:schemeClr val="tx1"/>
                </a:solidFill>
                <a:effectLst/>
                <a:latin typeface="Arial" pitchFamily="34" charset="0"/>
                <a:ea typeface="Times New Roman" pitchFamily="18" charset="0"/>
              </a:rPr>
              <a:t>Adresabilnost poruka je svojstvo sistema da svaka poruka sadrži informaciju koji zadaje standard i vrstu poruke, koja u rezervisanom segmentu sadrži informaciju o pošiljocu poruke, njenom primaocu, jedinstvenoj identifikaciji poruke u odnosu na pošiljoca poruke i datum slanja poruke, vremenu kada je pošiljalac poruke proglasio da je poruka kreirana, odnosno sve informacije koje su relevantne za prenos poruke sa jedne na drugu lokaciju. Za svaku primljenu poruku je nedvosmisleno moguće odrediti pošiljoca, identifikaciju poruke, standardu kome poruka pripada, vrsti kojoj poruka pripada a sve to određuje poslovnu primenu poruke, vreme kreiranja poruke, datum slanja poruke. Segmenti sa informacijama o pošiljocu i primaocu se naslanjaju na podatke koje poseduju sistemi za razmenu poruka potrebni za pretvaranje informacija o adresama u podatke o stvarnim fizičkim lokacijama primaoca i pošiljoca. Svi sistemi poruka, eksplicitno ili implicitno imaju isti skup podataka o poruci u svom zaglavlju a koji su prikazani na slici 1. </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endParaRPr>
          </a:p>
          <a:p>
            <a:pPr marL="0" marR="0" lvl="0" indent="128588" algn="l"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dirty="0" smtClean="0">
              <a:ln>
                <a:noFill/>
              </a:ln>
              <a:solidFill>
                <a:schemeClr val="tx1"/>
              </a:solidFill>
              <a:effectLst/>
              <a:latin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smtClean="0">
                <a:ln>
                  <a:noFill/>
                </a:ln>
                <a:solidFill>
                  <a:schemeClr val="tx1"/>
                </a:solidFill>
                <a:effectLst/>
                <a:latin typeface="Arial" pitchFamily="34" charset="0"/>
                <a:ea typeface="Times New Roman" pitchFamily="18" charset="0"/>
              </a:rPr>
              <a:t>U</a:t>
            </a:r>
            <a:r>
              <a:rPr kumimoji="0" lang="sr-Latn-CS" sz="1200" b="0" i="0" u="none" strike="noStrike" cap="none" normalizeH="0" baseline="0" dirty="0" smtClean="0">
                <a:ln>
                  <a:noFill/>
                </a:ln>
                <a:solidFill>
                  <a:schemeClr val="tx1"/>
                </a:solidFill>
                <a:effectLst/>
                <a:latin typeface="Arial" pitchFamily="34" charset="0"/>
                <a:ea typeface="Times New Roman" pitchFamily="18" charset="0"/>
              </a:rPr>
              <a:t> zavisnosti od standarda poruke, variraju načini na koji se definišu identifiktori i atributi zaglavlja i tela poruke. Na primer, u SWIFT standardu za razdvajanje blokova i atributa u okviru blokova poruka se koriste vitičaste zagrade, dvotačke i numerici u različitim kombinacijama u zavisnosti da li predstavljaju početak ili kraj tekstualnog segmenta, dok se u ISO20022 koristi XML standard za tu namenu.</a:t>
            </a:r>
            <a:endParaRPr kumimoji="0" lang="sr-Latn-CS" sz="2800" b="0" i="0" u="none" strike="noStrike" cap="none" normalizeH="0" baseline="0" dirty="0" smtClean="0">
              <a:ln>
                <a:noFill/>
              </a:ln>
              <a:solidFill>
                <a:schemeClr val="tx1"/>
              </a:solidFill>
              <a:effectLst/>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D803F270-C3A8-4943-9B5D-23B26F9101E2}" type="slidenum">
              <a:rPr lang="en-US" smtClean="0"/>
              <a:pPr/>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130175" algn="just" defTabSz="914400" rtl="0" eaLnBrk="0" fontAlgn="base" latinLnBrk="0" hangingPunct="0">
              <a:lnSpc>
                <a:spcPct val="100000"/>
              </a:lnSpc>
              <a:spcBef>
                <a:spcPct val="0"/>
              </a:spcBef>
              <a:spcAft>
                <a:spcPct val="0"/>
              </a:spcAft>
              <a:buClrTx/>
              <a:buSzTx/>
              <a:buFontTx/>
              <a:buNone/>
              <a:tabLst/>
            </a:pPr>
            <a:r>
              <a:rPr kumimoji="0" lang="sr-Latn-CS" sz="800" b="0" i="0" u="none" strike="noStrike" cap="none" normalizeH="0" baseline="0" dirty="0" smtClean="0">
                <a:ln>
                  <a:noFill/>
                </a:ln>
                <a:solidFill>
                  <a:schemeClr val="tx1"/>
                </a:solidFill>
                <a:effectLst/>
                <a:latin typeface="Arial" pitchFamily="34" charset="0"/>
                <a:ea typeface="Times New Roman" pitchFamily="18" charset="0"/>
              </a:rPr>
              <a:t>RAZLIČITI standardi za razmenu poruka iz istog domena (finansijskih sistema, državnih sistema, sistema lanaca snabdevanja i drugih sličnih domena) u suštini, za istu namenu, nose u sebi iste skupove informacija o odgovarajućim instanacama objekata u poslovnom sistemu. Na primer, u instrukcijama za plaćanje, u svim standardima, to su informacije o nalogodavcu (dužniku) koji inicira transakciju, korisniku (poveriocu), željenoj transakciji, računima učesnika, bankama kojim pripadaju računi, adresama učesnika i drugim potrebnim informacijama. Jedan takav standard za platne sisteme definisala je i Narodna banka Srbije [1] za potrebe platnog prometa između banaka i finansijskih organizacija u Srbiji. Poruke pripadaju SWIFT [2] standardu  - srpskom podstandardu. Standard se odnosi na plaćanja u realnom vremenu (odmah čim se za izvršenje transakcije ukaže prva prilika, obično za deo sekunde ali u zavisnosti od stanja u sistemu za razmenu poruka i poravnanje može da bude i više sekundi) između finansijskih institucija, velika plaćanja pravnih ili fizičkih lica, mala plaćanja u realnom vremenu i mala odložena plaćanja. Narodna banka Srbije nije adaptirala za tu svrhu sve poruke SWIFT standarda, već samo jedan mali neophodan i dovoljan broj poruka SWIFT standarda. Naznačene SWIFT poruke se označavaju sa MTxxx (MT je skraćenica koja označava da je u pitanju CSV fajl, dok je xxx oznaka vrste poruke, gde je x cifra).  Porka MT202 služi kao nosilac podataka o pojedinačnim plaćanjima u realnom vremenu između  finansijskih institucija dok se  MT103 koristi za razmenu podataka o pojedinačim velikim plaćanjima u realnom vremenu pravnih i fizičkih lica. Poruka MT102 služi za masovnu razmenu informacija o malim plaćanjima u relanom vremenu ali osnovna namena ove poruke je da služi za masovno prosleđivanje informacija o malim plaćanjima namenjenim određenom klirinškom krugu, u kome se vrši poravnanje akumuliranih informacija o platnim instrukcijama. Pored ovih osnovnih poruka, Narodna banka Srbije je definisala i  prateće poruke sa: potvrdom odobrenja (MT910) i zaduženja (MT900) računa učesnika po izvršenoj transakciji,  zahtevom za informacijom ili opozivom poruke (MT920 kao zahtev za informacojom o stanju računa, MT192 kao opoziv MT103 ili MT102 poruke, MT292 kao opoziv MT202 poruke), raznim vrstama izvoda računa (MT942 kao privremeni izvod, MT950 kao izvod, MT940 kao izvod sa detaljima, MT970 kao izvod obračunskog računa za kliring), upitom o instrukcijama (MT195 za instrukcije iz MT103 i MT102 poruka, MT295 za instrukcije iz MT202 poruke), odgovorom na upit ili zahtev (MT196 kao odgovor na MT195, MT296 kao odgovor na MT296, MT941 kao odgovor na zahtev o slanju informacije o statusu računa), kao i poruku slobodnog formata (MT999) za prenos slobodnog sadržaja i poruku sopstvenog formata za prenos naknadno struktuiranih i standardizovanih informacija (MT998). Navedenim porukama je izgrađen sistem u kome je od strane učesnika, razmenom poruka moguće izvršiti skup dozvoljenih operacija nad objektima u sistemu, odnosno izvršiti po definisanim pravilima od strane Narodne banke Srbije zadate transakacije. U toku jednog radnog dana se u Narodnoj banci Srbije izvrši i više od milion zadatih transakcija a pretpostavlja se da će potrebe biti nekoliko miliona transakcija dnevno.</a:t>
            </a:r>
            <a:endParaRPr kumimoji="0" lang="en-US" sz="800" b="0" i="0" u="none" strike="noStrike" cap="none" normalizeH="0" baseline="0" dirty="0" smtClean="0">
              <a:ln>
                <a:noFill/>
              </a:ln>
              <a:solidFill>
                <a:schemeClr val="tx1"/>
              </a:solidFill>
              <a:effectLst/>
              <a:latin typeface="Arial" pitchFamily="34" charset="0"/>
            </a:endParaRPr>
          </a:p>
          <a:p>
            <a:pPr marL="0" marR="0" lvl="0" indent="130175" algn="just" defTabSz="914400" rtl="0" eaLnBrk="0" fontAlgn="base" latinLnBrk="0" hangingPunct="0">
              <a:lnSpc>
                <a:spcPct val="100000"/>
              </a:lnSpc>
              <a:spcBef>
                <a:spcPct val="0"/>
              </a:spcBef>
              <a:spcAft>
                <a:spcPct val="0"/>
              </a:spcAft>
              <a:buClrTx/>
              <a:buSzTx/>
              <a:buFontTx/>
              <a:buNone/>
              <a:tabLst/>
            </a:pPr>
            <a:r>
              <a:rPr kumimoji="0" lang="sr-Latn-CS" sz="800" b="0" i="0" u="none" strike="noStrike" cap="none" normalizeH="0" baseline="0" dirty="0" smtClean="0">
                <a:ln>
                  <a:noFill/>
                </a:ln>
                <a:solidFill>
                  <a:schemeClr val="tx1"/>
                </a:solidFill>
                <a:effectLst/>
                <a:latin typeface="Arial" pitchFamily="34" charset="0"/>
                <a:ea typeface="Times New Roman" pitchFamily="18" charset="0"/>
              </a:rPr>
              <a:t>Sve poruke u navedenom sistemu imaju i rezervisanu poziciju u poruci za upis adrese pošiljoca i adrese primaoca  (jedinstveni identifikacioni kodovi banaka), jedinstvenog identifikatora poruke, tipa poruke, prioriteta poruke u sistemu za razmenu poruke kao i eventualno vremena odašiljanja poruke.</a:t>
            </a:r>
            <a:endParaRPr kumimoji="0" lang="en-US" sz="800" b="0" i="0" u="none" strike="noStrike" cap="none" normalizeH="0" baseline="0" dirty="0" smtClean="0">
              <a:ln>
                <a:noFill/>
              </a:ln>
              <a:solidFill>
                <a:schemeClr val="tx1"/>
              </a:solidFill>
              <a:effectLst/>
              <a:latin typeface="Arial" pitchFamily="34" charset="0"/>
            </a:endParaRPr>
          </a:p>
          <a:p>
            <a:pPr marL="0" marR="0" lvl="0" indent="130175" algn="just" defTabSz="914400" rtl="0" eaLnBrk="0" fontAlgn="base" latinLnBrk="0" hangingPunct="0">
              <a:lnSpc>
                <a:spcPct val="100000"/>
              </a:lnSpc>
              <a:spcBef>
                <a:spcPct val="0"/>
              </a:spcBef>
              <a:spcAft>
                <a:spcPct val="0"/>
              </a:spcAft>
              <a:buClrTx/>
              <a:buSzTx/>
              <a:buFontTx/>
              <a:buNone/>
              <a:tabLst/>
            </a:pPr>
            <a:r>
              <a:rPr kumimoji="0" lang="sr-Latn-CS" sz="800" b="0" i="0" u="none" strike="noStrike" cap="none" normalizeH="0" baseline="0" dirty="0" smtClean="0">
                <a:ln>
                  <a:noFill/>
                </a:ln>
                <a:solidFill>
                  <a:schemeClr val="tx1"/>
                </a:solidFill>
                <a:effectLst/>
                <a:latin typeface="Arial" pitchFamily="34" charset="0"/>
                <a:ea typeface="Times New Roman" pitchFamily="18" charset="0"/>
              </a:rPr>
              <a:t>Na isti način se definišu skupovi poruka i u drugim standardima: ISO20022 za Credit Transfers [3], ISO20022 za Direct Debit [3], TWIST [4],  GS1 [5]. Na isti način se determinišu skupovi potrebnih poruka za određene poslevne aktivnosti i u drugim dobro definisanim standardima poruka.</a:t>
            </a:r>
            <a:endParaRPr kumimoji="0" lang="sr-Latn-CS" sz="800" b="0" i="0" u="none" strike="noStrike" cap="none" normalizeH="0" baseline="0" dirty="0" smtClean="0">
              <a:ln>
                <a:noFill/>
              </a:ln>
              <a:solidFill>
                <a:schemeClr val="tx1"/>
              </a:solidFill>
              <a:effectLst/>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D803F270-C3A8-4943-9B5D-23B26F9101E2}" type="slidenum">
              <a:rPr lang="en-US" smtClean="0"/>
              <a:pPr/>
              <a:t>17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r-Latn-CS" sz="1200" b="0" i="0" u="none" strike="noStrike" cap="none" normalizeH="0" baseline="0" dirty="0" smtClean="0">
                <a:ln>
                  <a:noFill/>
                </a:ln>
                <a:solidFill>
                  <a:schemeClr val="tx1"/>
                </a:solidFill>
                <a:effectLst/>
                <a:latin typeface="Arial" pitchFamily="34" charset="0"/>
                <a:ea typeface="Times New Roman" pitchFamily="18" charset="0"/>
              </a:rPr>
              <a:t>Na primeru poruke MT102 SWIFT standarda, srpskog podstandarda, možemo jasno videti adekvatne segmente drugih objekta koji su u funkciji opisa glavnog objekta – finansijske transakcije. Poruka MT102 služi za prenos informacija u jednoj poruci o više pojedinačnih instrukcija od više različitih dužnika koji su u jednoj banci, za više različitih poverilaca koji su svi komitenti druge iste banke. Polje „113“ svojom vrednošću determiniše da li je poruka opredeljena za RTGS ili klirinški sistem.  Polje „20“ jedinstveno determiniše ukupnu transakciju koju nosi poruka, dok referentni broj transakcije u polju „21“ determiniše pojedinačne transakcije kojih u poruci može da bude i više. Atribut „32B“ opisuje valutu i znos pojedinačne transakcije u poruci, „50K“ nalogodavca te transakcije (dužnika), zatim atribut „59“ korisnika sredstava kada transakcija bude izvršena, dok atribut „70“ sadrži šifru plaćanja, pozive na broj odobrenja i zaduženja. U atrubutu „77B“ sa kojim se završava repetitavna sekvenca za svako pojedinačno plaćanje se nalazi informacija o šifri pojedinačnog plaćanja. Atributi „32A“, „53A“ i „54A“ dodatno determinišu ukupnu transakciju sa, respektivno, iznosom, informacijama o banci dužnika („53A“) i poverioca (atribut „54A“). Slika 2. Prikazuje odnose objekata u poruci: ukupne transakcije, pojedinačne transakcije, dužnika, poverioca, banke dužnika i banke poverioca.</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cap="none" normalizeH="0" baseline="0" dirty="0" smtClean="0">
              <a:ln>
                <a:noFill/>
              </a:ln>
              <a:solidFill>
                <a:schemeClr val="tx1"/>
              </a:solidFill>
              <a:effectLst/>
              <a:latin typeface="Arial" pitchFamily="34" charset="0"/>
            </a:endParaRPr>
          </a:p>
          <a:p>
            <a:pPr marL="0" marR="0" lvl="0" indent="130175" algn="just" defTabSz="914400" rtl="0" eaLnBrk="0" fontAlgn="base" latinLnBrk="0" hangingPunct="0">
              <a:lnSpc>
                <a:spcPct val="100000"/>
              </a:lnSpc>
              <a:spcBef>
                <a:spcPct val="0"/>
              </a:spcBef>
              <a:spcAft>
                <a:spcPct val="0"/>
              </a:spcAft>
              <a:buClrTx/>
              <a:buSzTx/>
              <a:buFontTx/>
              <a:buNone/>
              <a:tabLst/>
            </a:pPr>
            <a:r>
              <a:rPr kumimoji="0" lang="sr-Latn-CS" sz="1200" b="0" i="0" u="none" strike="noStrike" cap="none" normalizeH="0" baseline="0" dirty="0" smtClean="0">
                <a:ln>
                  <a:noFill/>
                </a:ln>
                <a:solidFill>
                  <a:schemeClr val="tx1"/>
                </a:solidFill>
                <a:effectLst/>
                <a:latin typeface="Arial" pitchFamily="34" charset="0"/>
                <a:ea typeface="Times New Roman" pitchFamily="18" charset="0"/>
              </a:rPr>
              <a:t>Pravo na operaciju nad primljenim objektom, ukoliko je vrednost polja „113“ jedanaka „0100“ ima sistem za kliring, a ukoliko je različito od te vrednosti na operaciju ima pravo RTGS sistema. Samim tim, posebno pravilo za operaciju je definisano vrednošću polja „113“. </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endParaRPr>
          </a:p>
          <a:p>
            <a:pPr marL="0" marR="0" lvl="0" indent="130175" algn="just"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dirty="0" smtClean="0">
              <a:ln>
                <a:noFill/>
              </a:ln>
              <a:solidFill>
                <a:schemeClr val="tx1"/>
              </a:solidFill>
              <a:effectLst/>
              <a:latin typeface="Arial" pitchFamily="34" charset="0"/>
            </a:endParaRPr>
          </a:p>
          <a:p>
            <a:pPr marL="0" marR="0" lvl="0" indent="130175" algn="just" defTabSz="914400" rtl="0" eaLnBrk="0" fontAlgn="base" latinLnBrk="0" hangingPunct="0">
              <a:lnSpc>
                <a:spcPct val="100000"/>
              </a:lnSpc>
              <a:spcBef>
                <a:spcPct val="0"/>
              </a:spcBef>
              <a:spcAft>
                <a:spcPct val="0"/>
              </a:spcAft>
              <a:buClrTx/>
              <a:buSzTx/>
              <a:buFontTx/>
              <a:buNone/>
              <a:tabLst/>
            </a:pPr>
            <a:r>
              <a:rPr kumimoji="0" lang="sr-Latn-CS" sz="1200" b="0" i="0" u="none" strike="noStrike" cap="none" normalizeH="0" baseline="0" dirty="0" smtClean="0">
                <a:ln>
                  <a:noFill/>
                </a:ln>
                <a:solidFill>
                  <a:schemeClr val="tx1"/>
                </a:solidFill>
                <a:effectLst/>
                <a:latin typeface="Arial" pitchFamily="34" charset="0"/>
                <a:ea typeface="Times New Roman" pitchFamily="18" charset="0"/>
              </a:rPr>
              <a:t>Primeri objekata i primeri instrukcija standrdizovanog sistema mogu se naći na sajtu britanske vladine organizacije GovTalk:  http://www.govtalk.gov.uk.</a:t>
            </a:r>
            <a:endParaRPr kumimoji="0" lang="sr-Latn-CS" sz="2800" b="0" i="0" u="none" strike="noStrike" cap="none" normalizeH="0" baseline="0" dirty="0" smtClean="0">
              <a:ln>
                <a:noFill/>
              </a:ln>
              <a:solidFill>
                <a:schemeClr val="tx1"/>
              </a:solidFill>
              <a:effectLst/>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D803F270-C3A8-4943-9B5D-23B26F9101E2}" type="slidenum">
              <a:rPr lang="en-US" smtClean="0"/>
              <a:pPr/>
              <a:t>18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130175" algn="just" defTabSz="914400" rtl="0" eaLnBrk="0" fontAlgn="base" latinLnBrk="0" hangingPunct="0">
              <a:lnSpc>
                <a:spcPct val="100000"/>
              </a:lnSpc>
              <a:spcBef>
                <a:spcPct val="0"/>
              </a:spcBef>
              <a:spcAft>
                <a:spcPct val="0"/>
              </a:spcAft>
              <a:buClrTx/>
              <a:buSzTx/>
              <a:buFontTx/>
              <a:buNone/>
              <a:tabLst/>
            </a:pPr>
            <a:r>
              <a:rPr kumimoji="0" lang="sr-Latn-CS" sz="1200" b="0" i="0" u="none" strike="noStrike" cap="none" normalizeH="0" baseline="0" dirty="0" smtClean="0">
                <a:ln>
                  <a:noFill/>
                </a:ln>
                <a:solidFill>
                  <a:schemeClr val="tx1"/>
                </a:solidFill>
                <a:effectLst/>
                <a:latin typeface="Arial" pitchFamily="34" charset="0"/>
                <a:ea typeface="Times New Roman" pitchFamily="18" charset="0"/>
              </a:rPr>
              <a:t>Svakom sistemu su neophodne operacije za kreiranje nove, izmenu postojeće, pregled postojeće i brisanje postojeće instance objekta u sistemu, odnosno operacije za insert, update, delete i view nad instancama svvakog od objekata sistema. Tako je i kod sistema koji su determinisani sa standardnim porukama definisana poruka sa operacijama insert, update, delete i view za svaki objekat koji je predmet sistema. Na primer kod platnih sistema, moraju da se determinišu poruke za insert, update, delete i view instanci objekta „Finansijska instrukcija“. </a:t>
            </a:r>
            <a:endParaRPr kumimoji="0" lang="en-US" sz="1050" b="0" i="0" u="none" strike="noStrike" cap="none" normalizeH="0" baseline="0" dirty="0" smtClean="0">
              <a:ln>
                <a:noFill/>
              </a:ln>
              <a:solidFill>
                <a:schemeClr val="tx1"/>
              </a:solidFill>
              <a:effectLst/>
              <a:latin typeface="Arial" pitchFamily="34" charset="0"/>
            </a:endParaRPr>
          </a:p>
          <a:p>
            <a:pPr marL="0" marR="0" lvl="0" indent="130175" algn="just" defTabSz="914400" rtl="0" eaLnBrk="0" fontAlgn="base" latinLnBrk="0" hangingPunct="0">
              <a:lnSpc>
                <a:spcPct val="100000"/>
              </a:lnSpc>
              <a:spcBef>
                <a:spcPct val="0"/>
              </a:spcBef>
              <a:spcAft>
                <a:spcPct val="0"/>
              </a:spcAft>
              <a:buClrTx/>
              <a:buSzTx/>
              <a:buFontTx/>
              <a:buNone/>
              <a:tabLst/>
            </a:pPr>
            <a:r>
              <a:rPr kumimoji="0" lang="sr-Latn-CS" sz="1200" b="0" i="0" u="none" strike="noStrike" cap="none" normalizeH="0" baseline="0" dirty="0" smtClean="0">
                <a:ln>
                  <a:noFill/>
                </a:ln>
                <a:solidFill>
                  <a:schemeClr val="tx1"/>
                </a:solidFill>
                <a:effectLst/>
                <a:latin typeface="Arial" pitchFamily="34" charset="0"/>
                <a:ea typeface="Times New Roman" pitchFamily="18" charset="0"/>
              </a:rPr>
              <a:t>Svaka poruka može da nosi informacije za jednu ili više operacija nad istim ili različitim instancama sistema. Kod TWIST standarda jedna poruka može nositi informacije potrebne za operacije nad različitim objektima sistema, dok kod SWIFT standarda to nije slučaj, odnosno kod SWIFT standarda svaka poruka nosi isključivo informacije za jednu klasu objekata.</a:t>
            </a:r>
            <a:endParaRPr kumimoji="0" lang="en-US" sz="1050" b="0" i="0" u="none" strike="noStrike" cap="none" normalizeH="0" baseline="0" dirty="0" smtClean="0">
              <a:ln>
                <a:noFill/>
              </a:ln>
              <a:solidFill>
                <a:schemeClr val="tx1"/>
              </a:solidFill>
              <a:effectLst/>
              <a:latin typeface="Arial" pitchFamily="34" charset="0"/>
            </a:endParaRPr>
          </a:p>
          <a:p>
            <a:pPr marL="0" marR="0" lvl="0" indent="130175" algn="just" defTabSz="914400" rtl="0" eaLnBrk="0" fontAlgn="base" latinLnBrk="0" hangingPunct="0">
              <a:lnSpc>
                <a:spcPct val="100000"/>
              </a:lnSpc>
              <a:spcBef>
                <a:spcPct val="0"/>
              </a:spcBef>
              <a:spcAft>
                <a:spcPct val="0"/>
              </a:spcAft>
              <a:buClrTx/>
              <a:buSzTx/>
              <a:buFontTx/>
              <a:buNone/>
              <a:tabLst/>
            </a:pPr>
            <a:r>
              <a:rPr kumimoji="0" lang="sr-Latn-CS" sz="1200" b="0" i="0" u="none" strike="noStrike" cap="none" normalizeH="0" baseline="0" dirty="0" smtClean="0">
                <a:ln>
                  <a:noFill/>
                </a:ln>
                <a:solidFill>
                  <a:schemeClr val="tx1"/>
                </a:solidFill>
                <a:effectLst/>
                <a:latin typeface="Arial" pitchFamily="34" charset="0"/>
                <a:ea typeface="Times New Roman" pitchFamily="18" charset="0"/>
              </a:rPr>
              <a:t>Objekti u sistemu su povezani i o tome vode računa i standardi poruka. Primer za povezanost objekata jednog sistema može da bude sledeći iz domena platnih sistema: banka – klijent – platna instrukcija. U navedenom primeru, kod standardizacije poruka vodi se računa samo o platnoj instrukciji jer su klijenti u nadležnosti banaka, a banke se u platni sistem uključuju administrativno, na klasičan način nestruktuiranim papirnim dokumentima, ažuriraju u šifarnicima procesora elektronskih poruka. Jasno je da se view, odnosno, upit u instancu/instance u sistemu može proširiti u odnosu na povezane objekte u sistemu.</a:t>
            </a:r>
            <a:endParaRPr kumimoji="0" lang="en-US" sz="1050" b="0" i="0" u="none" strike="noStrike" cap="none" normalizeH="0" baseline="0" dirty="0" smtClean="0">
              <a:ln>
                <a:noFill/>
              </a:ln>
              <a:solidFill>
                <a:schemeClr val="tx1"/>
              </a:solidFill>
              <a:effectLst/>
              <a:latin typeface="Arial" pitchFamily="34" charset="0"/>
            </a:endParaRPr>
          </a:p>
          <a:p>
            <a:pPr marL="0" marR="0" lvl="0" indent="130175" algn="just" defTabSz="914400" rtl="0" eaLnBrk="0" fontAlgn="base" latinLnBrk="0" hangingPunct="0">
              <a:lnSpc>
                <a:spcPct val="100000"/>
              </a:lnSpc>
              <a:spcBef>
                <a:spcPct val="0"/>
              </a:spcBef>
              <a:spcAft>
                <a:spcPct val="0"/>
              </a:spcAft>
              <a:buClrTx/>
              <a:buSzTx/>
              <a:buFontTx/>
              <a:buNone/>
              <a:tabLst/>
            </a:pPr>
            <a:r>
              <a:rPr kumimoji="0" lang="sr-Latn-CS" sz="1200" b="0" i="0" u="none" strike="noStrike" cap="none" normalizeH="0" baseline="0" dirty="0" smtClean="0">
                <a:ln>
                  <a:noFill/>
                </a:ln>
                <a:solidFill>
                  <a:schemeClr val="tx1"/>
                </a:solidFill>
                <a:effectLst/>
                <a:latin typeface="Arial" pitchFamily="34" charset="0"/>
                <a:ea typeface="Times New Roman" pitchFamily="18" charset="0"/>
              </a:rPr>
              <a:t>SWIFT standard za razmenu platnih poruka za prenos real time platnih instrukcija sastoji se od poruka koje su navedene u uvodu ovog rada. Analogni su sistemi standardizovani za druge potrebe a koji su opisani u narednim tačkama.</a:t>
            </a:r>
            <a:endParaRPr kumimoji="0" lang="sr-Latn-CS" sz="2800" b="0" i="0" u="none" strike="noStrike" cap="none" normalizeH="0" baseline="0" dirty="0" smtClean="0">
              <a:ln>
                <a:noFill/>
              </a:ln>
              <a:solidFill>
                <a:schemeClr val="tx1"/>
              </a:solidFill>
              <a:effectLst/>
              <a:latin typeface="Arial" pitchFamily="34" charset="0"/>
            </a:endParaRPr>
          </a:p>
        </p:txBody>
      </p:sp>
      <p:sp>
        <p:nvSpPr>
          <p:cNvPr id="4" name="Slide Number Placeholder 3"/>
          <p:cNvSpPr>
            <a:spLocks noGrp="1"/>
          </p:cNvSpPr>
          <p:nvPr>
            <p:ph type="sldNum" sz="quarter" idx="10"/>
          </p:nvPr>
        </p:nvSpPr>
        <p:spPr/>
        <p:txBody>
          <a:bodyPr/>
          <a:lstStyle/>
          <a:p>
            <a:fld id="{D803F270-C3A8-4943-9B5D-23B26F9101E2}" type="slidenum">
              <a:rPr lang="en-US" smtClean="0"/>
              <a:pPr/>
              <a:t>20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803F270-C3A8-4943-9B5D-23B26F9101E2}" type="slidenum">
              <a:rPr lang="en-US" smtClean="0"/>
              <a:pPr/>
              <a:t>21</a:t>
            </a:fld>
            <a:endParaRPr lang="en-US"/>
          </a:p>
        </p:txBody>
      </p:sp>
    </p:spTree>
    <p:extLst>
      <p:ext uri="{BB962C8B-B14F-4D97-AF65-F5344CB8AC3E}">
        <p14:creationId xmlns:p14="http://schemas.microsoft.com/office/powerpoint/2010/main" val="984405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r>
              <a:rPr lang="en-US" sz="1200" b="0">
                <a:latin typeface="Courier New" pitchFamily="49" charset="0"/>
              </a:rPr>
              <a:t>Tehnološke postavke platnog prometa</a:t>
            </a:r>
          </a:p>
        </p:txBody>
      </p:sp>
      <p:sp>
        <p:nvSpPr>
          <p:cNvPr id="35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fld id="{CE12BC14-A752-49E6-9A08-F80AC6D5D755}" type="datetime4">
              <a:rPr lang="sr-Latn-CS" sz="1200" b="0">
                <a:latin typeface="Courier New" pitchFamily="49" charset="0"/>
              </a:rPr>
              <a:pPr/>
              <a:t>31. mart 2013</a:t>
            </a:fld>
            <a:endParaRPr lang="en-US" sz="1200" b="0">
              <a:latin typeface="Courier New" pitchFamily="49" charset="0"/>
            </a:endParaRPr>
          </a:p>
        </p:txBody>
      </p:sp>
      <p:sp>
        <p:nvSpPr>
          <p:cNvPr id="35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r>
              <a:rPr lang="en-US" sz="1200" b="0">
                <a:latin typeface="Courier New" pitchFamily="49" charset="0"/>
              </a:rPr>
              <a:t>Negovan Predrag, pnegovan@ppbank.com</a:t>
            </a:r>
          </a:p>
        </p:txBody>
      </p:sp>
      <p:sp>
        <p:nvSpPr>
          <p:cNvPr id="35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fld id="{BD673413-1F5A-4270-91FE-7077BDCEE5EA}" type="slidenum">
              <a:rPr lang="en-US" sz="1200" b="0">
                <a:latin typeface="Courier New" pitchFamily="49" charset="0"/>
              </a:rPr>
              <a:pPr/>
              <a:t>68</a:t>
            </a:fld>
            <a:endParaRPr lang="en-US" sz="1200" b="0">
              <a:latin typeface="Courier New" pitchFamily="49" charset="0"/>
            </a:endParaRPr>
          </a:p>
        </p:txBody>
      </p:sp>
      <p:sp>
        <p:nvSpPr>
          <p:cNvPr id="35846" name="Rectangle 2"/>
          <p:cNvSpPr>
            <a:spLocks noGrp="1" noRot="1" noChangeAspect="1" noChangeArrowheads="1" noTextEdit="1"/>
          </p:cNvSpPr>
          <p:nvPr>
            <p:ph type="sldImg"/>
          </p:nvPr>
        </p:nvSpPr>
        <p:spPr>
          <a:ln/>
        </p:spPr>
      </p:sp>
      <p:sp>
        <p:nvSpPr>
          <p:cNvPr id="35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43020" y="9422765"/>
            <a:ext cx="2938780" cy="49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lgn="r">
              <a:buClrTx/>
              <a:buFontTx/>
              <a:buNone/>
            </a:pPr>
            <a:fld id="{9C04F3C3-52EC-401D-A413-8184D5C9F4B7}" type="slidenum">
              <a:rPr lang="en-US" sz="1200" b="0">
                <a:latin typeface="Courier New" pitchFamily="49" charset="0"/>
              </a:rPr>
              <a:pPr algn="r">
                <a:buClrTx/>
                <a:buFontTx/>
                <a:buNone/>
              </a:pPr>
              <a:t>71</a:t>
            </a:fld>
            <a:endParaRPr lang="en-US" sz="1200" b="0">
              <a:latin typeface="Courier New" pitchFamily="49"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solidFill>
                  <a:srgbClr val="FFFF00"/>
                </a:solidFill>
              </a:rPr>
              <a:t>MS BizTalk Server 2004 enables the implementation and operating processes management that incorporate various applications and systems into an integral whole. BizTalk Server integrates in itself a reliable system for message exchange between various applications (systems) based on the XML, as well as a robust system for orchestration (management) of business processes with the support for long-running (compensating) transactions.</a:t>
            </a:r>
          </a:p>
          <a:p>
            <a:r>
              <a:rPr lang="en-US" smtClean="0">
                <a:solidFill>
                  <a:srgbClr val="FFFF00"/>
                </a:solidFill>
              </a:rPr>
              <a:t>Custom developed “Domain Description Framework” for the implementation of domain (business) objects which consists of Data Dictionary, Predefined Software Architecture and Code Generators.</a:t>
            </a:r>
          </a:p>
          <a:p>
            <a:r>
              <a:rPr lang="en-US" smtClean="0"/>
              <a:t>Highly available, reliable and secure database (SQL Server 2000, Clustering).</a:t>
            </a:r>
            <a:endParaRPr lang="en-US" smtClean="0">
              <a:solidFill>
                <a:srgbClr val="FFFF00"/>
              </a:solidFill>
            </a:endParaRPr>
          </a:p>
          <a:p>
            <a:r>
              <a:rPr lang="en-US" smtClean="0">
                <a:solidFill>
                  <a:srgbClr val="FFFF00"/>
                </a:solidFill>
              </a:rPr>
              <a:t>Solution for distributed Standby database (replication, log shipping, GIO cluster). </a:t>
            </a:r>
          </a:p>
          <a:p>
            <a:r>
              <a:rPr lang="en-US" smtClean="0"/>
              <a:t>Metamodel for business process definition in database (ability to change process on run-time).</a:t>
            </a:r>
            <a:endParaRPr lang="sr-Latn-CS" smtClean="0"/>
          </a:p>
          <a:p>
            <a:endParaRPr lang="sr-Latn-CS" u="sng" smtClean="0">
              <a:solidFill>
                <a:srgbClr val="FFFF00"/>
              </a:solidFill>
            </a:endParaRPr>
          </a:p>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3/31/2013</a:t>
            </a:fld>
            <a:endParaRPr lang="en-US"/>
          </a:p>
        </p:txBody>
      </p:sp>
      <p:sp>
        <p:nvSpPr>
          <p:cNvPr id="5" name="Footer Placeholder 4"/>
          <p:cNvSpPr>
            <a:spLocks noGrp="1"/>
          </p:cNvSpPr>
          <p:nvPr>
            <p:ph type="ftr" sz="quarter" idx="11"/>
          </p:nvPr>
        </p:nvSpPr>
        <p:spPr/>
        <p:txBody>
          <a:bodyPr/>
          <a:lstStyle/>
          <a:p>
            <a:r>
              <a:rPr lang="sr-Latn-CS" b="1" dirty="0" smtClean="0">
                <a:solidFill>
                  <a:schemeClr val="tx2"/>
                </a:solidFill>
              </a:rPr>
              <a:t>Struktura i tipovi adresabilnih standardizovanih poruka koje u sebi sadrže poslovnu logiku</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457200" y="1600201"/>
            <a:ext cx="8229600" cy="4525963"/>
          </a:xfrm>
        </p:spPr>
        <p:txBody>
          <a:bodyPr/>
          <a:lstStyle/>
          <a:p>
            <a:pPr lvl="0"/>
            <a:endParaRPr lang="en-US" noProof="0" smtClean="0"/>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BC8D0998-DF61-4292-98ED-2D16CBDDEC7F}"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01813837"/>
      </p:ext>
    </p:extLst>
  </p:cSld>
  <p:clrMapOvr>
    <a:masterClrMapping/>
  </p:clrMapOvr>
  <p:transition advClick="0" advTm="10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shadeToTitle="1">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1066800" cy="365125"/>
          </a:xfrm>
        </p:spPr>
        <p:txBody>
          <a:bodyPr/>
          <a:lstStyle/>
          <a:p>
            <a:fld id="{1D8BD707-D9CF-40AE-B4C6-C98DA3205C09}" type="datetimeFigureOut">
              <a:rPr lang="en-US" smtClean="0"/>
              <a:pPr/>
              <a:t>3/31/2013</a:t>
            </a:fld>
            <a:endParaRPr lang="en-US"/>
          </a:p>
        </p:txBody>
      </p:sp>
      <p:sp>
        <p:nvSpPr>
          <p:cNvPr id="5" name="Footer Placeholder 4"/>
          <p:cNvSpPr>
            <a:spLocks noGrp="1"/>
          </p:cNvSpPr>
          <p:nvPr>
            <p:ph type="ftr" sz="quarter" idx="11"/>
          </p:nvPr>
        </p:nvSpPr>
        <p:spPr>
          <a:xfrm>
            <a:off x="1600200" y="6356350"/>
            <a:ext cx="6629400" cy="365125"/>
          </a:xfrm>
        </p:spPr>
        <p:txBody>
          <a:bodyPr/>
          <a:lstStyle>
            <a:lvl1pPr>
              <a:defRPr sz="1200"/>
            </a:lvl1pPr>
          </a:lstStyle>
          <a:p>
            <a:r>
              <a:rPr lang="sr-Latn-CS" b="1" dirty="0" smtClean="0">
                <a:solidFill>
                  <a:schemeClr val="tx2"/>
                </a:solidFill>
              </a:rPr>
              <a:t> Struktura i tipovi adresabilnih standardizovanih poruka koje u sebi sadrže poslovnu logiku </a:t>
            </a:r>
            <a:endParaRPr lang="en-US" dirty="0"/>
          </a:p>
        </p:txBody>
      </p:sp>
      <p:sp>
        <p:nvSpPr>
          <p:cNvPr id="6" name="Slide Number Placeholder 5"/>
          <p:cNvSpPr>
            <a:spLocks noGrp="1"/>
          </p:cNvSpPr>
          <p:nvPr>
            <p:ph type="sldNum" sz="quarter" idx="12"/>
          </p:nvPr>
        </p:nvSpPr>
        <p:spPr>
          <a:xfrm>
            <a:off x="8305800" y="6356350"/>
            <a:ext cx="381000" cy="365125"/>
          </a:xfrm>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3/31/2013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3/31/2013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3/31/2013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914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3/31/2013</a:t>
            </a:fld>
            <a:endParaRPr lang="en-US"/>
          </a:p>
        </p:txBody>
      </p:sp>
      <p:sp>
        <p:nvSpPr>
          <p:cNvPr id="5" name="Footer Placeholder 4"/>
          <p:cNvSpPr>
            <a:spLocks noGrp="1"/>
          </p:cNvSpPr>
          <p:nvPr>
            <p:ph type="ftr" sz="quarter" idx="3"/>
          </p:nvPr>
        </p:nvSpPr>
        <p:spPr>
          <a:xfrm>
            <a:off x="1447800" y="6356350"/>
            <a:ext cx="6781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r-Latn-CS" b="1" dirty="0" smtClean="0">
                <a:solidFill>
                  <a:schemeClr val="tx2"/>
                </a:solidFill>
              </a:rPr>
              <a:t>Struktura i tipovi adresabilnih standardizovanih poruka koje u sebi sadrže poslovnu logiku</a:t>
            </a:r>
            <a:endParaRPr lang="en-US" dirty="0"/>
          </a:p>
        </p:txBody>
      </p:sp>
      <p:sp>
        <p:nvSpPr>
          <p:cNvPr id="6" name="Slide Number Placeholder 5"/>
          <p:cNvSpPr>
            <a:spLocks noGrp="1"/>
          </p:cNvSpPr>
          <p:nvPr>
            <p:ph type="sldNum" sz="quarter" idx="4"/>
          </p:nvPr>
        </p:nvSpPr>
        <p:spPr>
          <a:xfrm>
            <a:off x="8305800" y="6356350"/>
            <a:ext cx="381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lobo@snb.in.r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wmf"/><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interim.cabinetoffice.gov.uk/govtalk/schemasstandards/e-gif.aspx" TargetMode="External"/><Relationship Id="rId7" Type="http://schemas.openxmlformats.org/officeDocument/2006/relationships/hyperlink" Target="http://interim.cabinetoffice.gov.uk/govtalk/schemasstandards/metadata.aspx"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interim.cabinetoffice.gov.uk/govtalk/schemasstandards/xmlschemas.aspx" TargetMode="External"/><Relationship Id="rId5" Type="http://schemas.openxmlformats.org/officeDocument/2006/relationships/hyperlink" Target="http://interim.cabinetoffice.gov.uk/govtalk/schemasstandards/e-gif/datastandards.aspx" TargetMode="External"/><Relationship Id="rId4" Type="http://schemas.openxmlformats.org/officeDocument/2006/relationships/hyperlink" Target="http://interim.cabinetoffice.gov.uk/govtalk/schemasstandards/e-gif/technical_standards_catalogue.asp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eaipatterns.com/DocumentMessage.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www.europeanpaymentscouncil.eu/content.cfm?page=iso_20022_message_standards_(sepa_data_format)_sepa_direct_debit" TargetMode="External"/><Relationship Id="rId3" Type="http://schemas.openxmlformats.org/officeDocument/2006/relationships/oleObject" Target="../embeddings/Microsoft_Word_97_-_2003_Document1.doc"/><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Microsoft_Word_97_-_2003_Document2.doc"/><Relationship Id="rId5" Type="http://schemas.openxmlformats.org/officeDocument/2006/relationships/hyperlink" Target="http://www.anasys.com/" TargetMode="External"/><Relationship Id="rId4" Type="http://schemas.openxmlformats.org/officeDocument/2006/relationships/image" Target="../media/image23.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nbs.r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ubs-asb.co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7.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0.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1.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2.emf"/></Relationships>
</file>

<file path=ppt/slides/_rels/slide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4.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5.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6.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7.emf"/></Relationships>
</file>

<file path=ppt/slides/_rels/slide6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9.wmf"/></Relationships>
</file>

<file path=ppt/slides/_rels/slide6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41.emf"/><Relationship Id="rId5" Type="http://schemas.openxmlformats.org/officeDocument/2006/relationships/oleObject" Target="../embeddings/oleObject17.bin"/><Relationship Id="rId4" Type="http://schemas.openxmlformats.org/officeDocument/2006/relationships/image" Target="../media/image4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48.emf"/></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50.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hyperlink" Target="http://www.gs1.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447800"/>
            <a:ext cx="9144000" cy="2209800"/>
          </a:xfrm>
          <a:solidFill>
            <a:srgbClr val="FFFF00">
              <a:alpha val="10000"/>
            </a:srgbClr>
          </a:solidFill>
        </p:spPr>
        <p:txBody>
          <a:bodyPr>
            <a:normAutofit/>
          </a:bodyPr>
          <a:lstStyle/>
          <a:p>
            <a:r>
              <a:rPr lang="sr-Latn-CS" b="1" dirty="0" smtClean="0">
                <a:solidFill>
                  <a:schemeClr val="tx2"/>
                </a:solidFill>
              </a:rPr>
              <a:t>Upravljanje razvojem IT sistema za podršku poslovnim procesima platnih i srodnih sistema</a:t>
            </a:r>
            <a:endParaRPr lang="en-US" b="1" dirty="0">
              <a:solidFill>
                <a:schemeClr val="tx2"/>
              </a:solidFill>
            </a:endParaRPr>
          </a:p>
        </p:txBody>
      </p:sp>
      <p:sp>
        <p:nvSpPr>
          <p:cNvPr id="3" name="Subtitle 2"/>
          <p:cNvSpPr>
            <a:spLocks noGrp="1"/>
          </p:cNvSpPr>
          <p:nvPr>
            <p:ph type="subTitle" idx="1"/>
          </p:nvPr>
        </p:nvSpPr>
        <p:spPr>
          <a:xfrm>
            <a:off x="0" y="5638800"/>
            <a:ext cx="9144000" cy="1219200"/>
          </a:xfrm>
        </p:spPr>
        <p:txBody>
          <a:bodyPr/>
          <a:lstStyle/>
          <a:p>
            <a:r>
              <a:rPr lang="sr-Latn-CS" dirty="0" smtClean="0"/>
              <a:t>Slobodan N. Babić</a:t>
            </a:r>
            <a:endParaRPr lang="sr-Latn-CS" i="1" dirty="0" smtClean="0"/>
          </a:p>
          <a:p>
            <a:r>
              <a:rPr lang="en-US" i="1" dirty="0" smtClean="0">
                <a:hlinkClick r:id="rId2"/>
              </a:rPr>
              <a:t>s</a:t>
            </a:r>
            <a:r>
              <a:rPr lang="sr-Latn-CS" i="1" dirty="0" smtClean="0">
                <a:hlinkClick r:id="rId2"/>
              </a:rPr>
              <a:t>lobo</a:t>
            </a:r>
            <a:r>
              <a:rPr lang="en-US" i="1" dirty="0" smtClean="0">
                <a:hlinkClick r:id="rId2"/>
              </a:rPr>
              <a:t>@snb.in.rs</a:t>
            </a:r>
            <a:r>
              <a:rPr lang="en-US" i="1" dirty="0" smtClean="0"/>
              <a:t> </a:t>
            </a:r>
            <a:endParaRPr lang="en-US" dirty="0"/>
          </a:p>
        </p:txBody>
      </p:sp>
      <p:cxnSp>
        <p:nvCxnSpPr>
          <p:cNvPr id="4" name="Straight Connector 3"/>
          <p:cNvCxnSpPr/>
          <p:nvPr/>
        </p:nvCxnSpPr>
        <p:spPr>
          <a:xfrm>
            <a:off x="0" y="14462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3657600"/>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 name="Group 7"/>
          <p:cNvGrpSpPr>
            <a:grpSpLocks/>
          </p:cNvGrpSpPr>
          <p:nvPr/>
        </p:nvGrpSpPr>
        <p:grpSpPr bwMode="auto">
          <a:xfrm>
            <a:off x="7162800" y="4876800"/>
            <a:ext cx="1800000" cy="1800000"/>
            <a:chOff x="4800" y="3504"/>
            <a:chExt cx="720" cy="683"/>
          </a:xfrm>
        </p:grpSpPr>
        <p:sp>
          <p:nvSpPr>
            <p:cNvPr id="7" name="Oval 8"/>
            <p:cNvSpPr>
              <a:spLocks noChangeArrowheads="1"/>
            </p:cNvSpPr>
            <p:nvPr/>
          </p:nvSpPr>
          <p:spPr bwMode="auto">
            <a:xfrm>
              <a:off x="4800" y="3504"/>
              <a:ext cx="720" cy="683"/>
            </a:xfrm>
            <a:prstGeom prst="ellipse">
              <a:avLst/>
            </a:prstGeom>
            <a:solidFill>
              <a:schemeClr val="bg1">
                <a:alpha val="0"/>
              </a:schemeClr>
            </a:solidFill>
            <a:ln w="12700">
              <a:solidFill>
                <a:srgbClr val="FF66FF"/>
              </a:solidFill>
              <a:round/>
              <a:headEnd/>
              <a:tailEnd/>
            </a:ln>
            <a:effectLst/>
          </p:spPr>
          <p:txBody>
            <a:bodyPr wrap="none" anchor="ctr"/>
            <a:lstStyle/>
            <a:p>
              <a:endParaRPr lang="en-US"/>
            </a:p>
          </p:txBody>
        </p:sp>
        <p:sp>
          <p:nvSpPr>
            <p:cNvPr id="8" name="WordArt 9"/>
            <p:cNvSpPr>
              <a:spLocks noChangeArrowheads="1" noChangeShapeType="1" noTextEdit="1"/>
            </p:cNvSpPr>
            <p:nvPr/>
          </p:nvSpPr>
          <p:spPr bwMode="auto">
            <a:xfrm>
              <a:off x="4870" y="3571"/>
              <a:ext cx="581" cy="550"/>
            </a:xfrm>
            <a:prstGeom prst="rect">
              <a:avLst/>
            </a:prstGeom>
          </p:spPr>
          <p:txBody>
            <a:bodyPr spcFirstLastPara="1" wrap="none" fromWordArt="1">
              <a:prstTxWarp prst="textArchUp">
                <a:avLst>
                  <a:gd name="adj" fmla="val 5665725"/>
                </a:avLst>
              </a:prstTxWarp>
            </a:bodyPr>
            <a:lstStyle/>
            <a:p>
              <a:pPr algn="ctr"/>
              <a:r>
                <a:rPr lang="sr-Latn-RS" sz="900" kern="10" dirty="0" smtClean="0">
                  <a:ln w="12700">
                    <a:solidFill>
                      <a:srgbClr val="FF66FF"/>
                    </a:solidFill>
                    <a:round/>
                    <a:headEnd/>
                    <a:tailEnd/>
                  </a:ln>
                  <a:solidFill>
                    <a:schemeClr val="bg1">
                      <a:alpha val="0"/>
                    </a:schemeClr>
                  </a:solidFill>
                  <a:latin typeface="Times New Roman"/>
                  <a:cs typeface="Times New Roman"/>
                </a:rPr>
                <a:t>Upravljanje razvojem IT sistema za podršku poslovnim procesima</a:t>
              </a:r>
              <a:r>
                <a:rPr lang="nn-NO" sz="900" kern="10" dirty="0" smtClean="0">
                  <a:ln w="12700">
                    <a:solidFill>
                      <a:srgbClr val="FF66FF"/>
                    </a:solidFill>
                    <a:round/>
                    <a:headEnd/>
                    <a:tailEnd/>
                  </a:ln>
                  <a:solidFill>
                    <a:schemeClr val="bg1">
                      <a:alpha val="0"/>
                    </a:schemeClr>
                  </a:solidFill>
                  <a:latin typeface="Times New Roman"/>
                  <a:cs typeface="Times New Roman"/>
                </a:rPr>
                <a:t>  *</a:t>
              </a:r>
              <a:endParaRPr lang="en-US" sz="900" kern="10" dirty="0">
                <a:ln w="12700">
                  <a:solidFill>
                    <a:srgbClr val="FF66FF"/>
                  </a:solidFill>
                  <a:round/>
                  <a:headEnd/>
                  <a:tailEnd/>
                </a:ln>
                <a:solidFill>
                  <a:schemeClr val="bg1">
                    <a:alpha val="0"/>
                  </a:schemeClr>
                </a:solidFill>
                <a:latin typeface="Times New Roman"/>
                <a:cs typeface="Times New Roman"/>
              </a:endParaRPr>
            </a:p>
          </p:txBody>
        </p:sp>
        <p:sp>
          <p:nvSpPr>
            <p:cNvPr id="9" name="Oval 10"/>
            <p:cNvSpPr>
              <a:spLocks noChangeArrowheads="1"/>
            </p:cNvSpPr>
            <p:nvPr/>
          </p:nvSpPr>
          <p:spPr bwMode="auto">
            <a:xfrm>
              <a:off x="4923" y="3625"/>
              <a:ext cx="474" cy="450"/>
            </a:xfrm>
            <a:prstGeom prst="ellipse">
              <a:avLst/>
            </a:prstGeom>
            <a:solidFill>
              <a:schemeClr val="bg1">
                <a:alpha val="0"/>
              </a:schemeClr>
            </a:solidFill>
            <a:ln w="12700">
              <a:solidFill>
                <a:srgbClr val="FF66FF"/>
              </a:solidFill>
              <a:round/>
              <a:headEnd/>
              <a:tailEnd/>
            </a:ln>
            <a:effectLst/>
          </p:spPr>
          <p:txBody>
            <a:bodyPr wrap="none" anchor="ctr"/>
            <a:lstStyle/>
            <a:p>
              <a:r>
                <a:rPr lang="en-US" dirty="0" smtClean="0"/>
                <a:t> </a:t>
              </a:r>
              <a:endParaRPr lang="en-US" dirty="0"/>
            </a:p>
          </p:txBody>
        </p:sp>
        <p:sp>
          <p:nvSpPr>
            <p:cNvPr id="10" name="Text Box 11"/>
            <p:cNvSpPr txBox="1">
              <a:spLocks noChangeArrowheads="1"/>
            </p:cNvSpPr>
            <p:nvPr/>
          </p:nvSpPr>
          <p:spPr bwMode="auto">
            <a:xfrm>
              <a:off x="4944" y="3735"/>
              <a:ext cx="435" cy="245"/>
            </a:xfrm>
            <a:prstGeom prst="rect">
              <a:avLst/>
            </a:prstGeom>
            <a:solidFill>
              <a:schemeClr val="bg1">
                <a:alpha val="0"/>
              </a:schemeClr>
            </a:solidFill>
            <a:ln w="9525">
              <a:noFill/>
              <a:miter lim="800000"/>
              <a:headEnd/>
              <a:tailEnd/>
            </a:ln>
            <a:effectLst/>
          </p:spPr>
          <p:txBody>
            <a:bodyPr wrap="square">
              <a:spAutoFit/>
            </a:bodyPr>
            <a:lstStyle/>
            <a:p>
              <a:pPr algn="ctr" eaLnBrk="0" hangingPunct="0"/>
              <a:r>
                <a:rPr lang="sr-Latn-RS" sz="1200" b="1" dirty="0" smtClean="0">
                  <a:solidFill>
                    <a:srgbClr val="FF66FF"/>
                  </a:solidFill>
                  <a:latin typeface="Times New Roman" pitchFamily="18" charset="0"/>
                </a:rPr>
                <a:t>Novi Sad</a:t>
              </a:r>
              <a:endParaRPr lang="en-US" sz="1200" b="1" dirty="0" smtClean="0">
                <a:solidFill>
                  <a:srgbClr val="FF66FF"/>
                </a:solidFill>
                <a:latin typeface="Times New Roman" pitchFamily="18" charset="0"/>
              </a:endParaRPr>
            </a:p>
            <a:p>
              <a:pPr algn="ctr" eaLnBrk="0" hangingPunct="0"/>
              <a:r>
                <a:rPr lang="sr-Latn-RS" sz="1200" b="1" dirty="0" smtClean="0">
                  <a:solidFill>
                    <a:srgbClr val="FF66FF"/>
                  </a:solidFill>
                  <a:latin typeface="Times New Roman" pitchFamily="18" charset="0"/>
                </a:rPr>
                <a:t>FTN</a:t>
              </a:r>
              <a:endParaRPr lang="en-US" sz="1200" b="1" dirty="0" smtClean="0">
                <a:solidFill>
                  <a:srgbClr val="FF66FF"/>
                </a:solidFill>
                <a:latin typeface="Times New Roman" pitchFamily="18" charset="0"/>
              </a:endParaRPr>
            </a:p>
            <a:p>
              <a:pPr algn="ctr" eaLnBrk="0" hangingPunct="0"/>
              <a:r>
                <a:rPr lang="en-US" sz="1200" b="1" dirty="0" smtClean="0">
                  <a:solidFill>
                    <a:srgbClr val="FF66FF"/>
                  </a:solidFill>
                  <a:latin typeface="Times New Roman" pitchFamily="18" charset="0"/>
                </a:rPr>
                <a:t>20</a:t>
              </a:r>
              <a:r>
                <a:rPr lang="sr-Latn-RS" sz="1200" b="1" dirty="0" smtClean="0">
                  <a:solidFill>
                    <a:srgbClr val="FF66FF"/>
                  </a:solidFill>
                  <a:latin typeface="Times New Roman" pitchFamily="18" charset="0"/>
                </a:rPr>
                <a:t>13</a:t>
              </a:r>
              <a:endParaRPr lang="en-US" sz="1200" b="1" dirty="0">
                <a:solidFill>
                  <a:srgbClr val="FF66FF"/>
                </a:solidFill>
                <a:latin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628650"/>
            <a:ext cx="1905000" cy="1428750"/>
          </a:xfrm>
          <a:prstGeom prst="rect">
            <a:avLst/>
          </a:prstGeom>
          <a:effectLst>
            <a:outerShdw blurRad="50800" dist="50800" dir="5400000" algn="ctr" rotWithShape="0">
              <a:srgbClr val="000000">
                <a:alpha val="50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2099765"/>
            <a:ext cx="2943225" cy="2628900"/>
          </a:xfrm>
          <a:prstGeom prst="rect">
            <a:avLst/>
          </a:prstGeom>
        </p:spPr>
      </p:pic>
      <p:sp>
        <p:nvSpPr>
          <p:cNvPr id="7" name="Rectangle 6"/>
          <p:cNvSpPr/>
          <p:nvPr/>
        </p:nvSpPr>
        <p:spPr>
          <a:xfrm>
            <a:off x="18197" y="625525"/>
            <a:ext cx="9144000" cy="6232475"/>
          </a:xfrm>
          <a:prstGeom prst="rect">
            <a:avLst/>
          </a:prstGeom>
        </p:spPr>
        <p:txBody>
          <a:bodyPr wrap="square">
            <a:spAutoFit/>
          </a:bodyPr>
          <a:lstStyle/>
          <a:p>
            <a:r>
              <a:rPr lang="sr-Latn-RS" sz="1900" dirty="0" smtClean="0">
                <a:solidFill>
                  <a:schemeClr val="tx2"/>
                </a:solidFill>
              </a:rPr>
              <a:t>Osnovne odredbe </a:t>
            </a:r>
            <a:r>
              <a:rPr lang="sr-Latn-RS" sz="1900" dirty="0">
                <a:solidFill>
                  <a:schemeClr val="tx2"/>
                </a:solidFill>
              </a:rPr>
              <a:t>i </a:t>
            </a:r>
            <a:r>
              <a:rPr lang="sr-Latn-RS" sz="1900" dirty="0" smtClean="0">
                <a:solidFill>
                  <a:schemeClr val="tx2"/>
                </a:solidFill>
              </a:rPr>
              <a:t>pojmovi – ko je autorizovan </a:t>
            </a:r>
            <a:r>
              <a:rPr lang="sr-Latn-RS" sz="1900" dirty="0">
                <a:solidFill>
                  <a:schemeClr val="tx2"/>
                </a:solidFill>
              </a:rPr>
              <a:t>i </a:t>
            </a:r>
            <a:r>
              <a:rPr lang="sr-Latn-RS" sz="1900" dirty="0" smtClean="0">
                <a:solidFill>
                  <a:schemeClr val="tx2"/>
                </a:solidFill>
              </a:rPr>
              <a:t>odgovoran, </a:t>
            </a:r>
          </a:p>
          <a:p>
            <a:r>
              <a:rPr lang="sr-Latn-RS" sz="1900" dirty="0">
                <a:solidFill>
                  <a:schemeClr val="tx2"/>
                </a:solidFill>
              </a:rPr>
              <a:t>D</a:t>
            </a:r>
            <a:r>
              <a:rPr lang="sr-Latn-RS" sz="1900" dirty="0" smtClean="0">
                <a:solidFill>
                  <a:schemeClr val="tx2"/>
                </a:solidFill>
              </a:rPr>
              <a:t>efinicija </a:t>
            </a:r>
            <a:r>
              <a:rPr lang="sr-Latn-RS" sz="1900" dirty="0">
                <a:solidFill>
                  <a:schemeClr val="tx2"/>
                </a:solidFill>
              </a:rPr>
              <a:t>aktera </a:t>
            </a:r>
            <a:r>
              <a:rPr lang="sr-Latn-RS" sz="1900" dirty="0" smtClean="0">
                <a:solidFill>
                  <a:schemeClr val="tx2"/>
                </a:solidFill>
              </a:rPr>
              <a:t>sistema, </a:t>
            </a:r>
          </a:p>
          <a:p>
            <a:r>
              <a:rPr lang="sr-Latn-RS" sz="1900" dirty="0">
                <a:solidFill>
                  <a:schemeClr val="tx2"/>
                </a:solidFill>
              </a:rPr>
              <a:t>D</a:t>
            </a:r>
            <a:r>
              <a:rPr lang="sr-Latn-RS" sz="1900" dirty="0" smtClean="0">
                <a:solidFill>
                  <a:schemeClr val="tx2"/>
                </a:solidFill>
              </a:rPr>
              <a:t>efinicija </a:t>
            </a:r>
            <a:r>
              <a:rPr lang="sr-Latn-RS" sz="1900" dirty="0">
                <a:solidFill>
                  <a:schemeClr val="tx2"/>
                </a:solidFill>
              </a:rPr>
              <a:t>osnovnih entiteta </a:t>
            </a:r>
            <a:r>
              <a:rPr lang="sr-Latn-RS" sz="1900" dirty="0" smtClean="0">
                <a:solidFill>
                  <a:schemeClr val="tx2"/>
                </a:solidFill>
              </a:rPr>
              <a:t>koji </a:t>
            </a:r>
            <a:r>
              <a:rPr lang="sr-Latn-RS" sz="1900" dirty="0">
                <a:solidFill>
                  <a:schemeClr val="tx2"/>
                </a:solidFill>
              </a:rPr>
              <a:t>su predmet sistema, </a:t>
            </a:r>
            <a:endParaRPr lang="sr-Latn-RS" sz="1900" dirty="0" smtClean="0">
              <a:solidFill>
                <a:schemeClr val="tx2"/>
              </a:solidFill>
            </a:endParaRPr>
          </a:p>
          <a:p>
            <a:r>
              <a:rPr lang="sr-Latn-RS" sz="1900" dirty="0">
                <a:solidFill>
                  <a:schemeClr val="tx2"/>
                </a:solidFill>
              </a:rPr>
              <a:t>D</a:t>
            </a:r>
            <a:r>
              <a:rPr lang="sr-Latn-RS" sz="1900" dirty="0" smtClean="0">
                <a:solidFill>
                  <a:schemeClr val="tx2"/>
                </a:solidFill>
              </a:rPr>
              <a:t>efinicija </a:t>
            </a:r>
            <a:r>
              <a:rPr lang="sr-Latn-RS" sz="1900" dirty="0">
                <a:solidFill>
                  <a:schemeClr val="tx2"/>
                </a:solidFill>
              </a:rPr>
              <a:t>osnovnih procesa koji su predmet sistema; </a:t>
            </a:r>
            <a:endParaRPr lang="sr-Latn-RS" sz="1900" dirty="0" smtClean="0">
              <a:solidFill>
                <a:schemeClr val="tx2"/>
              </a:solidFill>
            </a:endParaRPr>
          </a:p>
          <a:p>
            <a:r>
              <a:rPr lang="sr-Latn-RS" sz="1900" dirty="0" smtClean="0">
                <a:solidFill>
                  <a:schemeClr val="tx2"/>
                </a:solidFill>
              </a:rPr>
              <a:t>Koje uslove učesnici </a:t>
            </a:r>
            <a:r>
              <a:rPr lang="sr-Latn-RS" sz="1900" dirty="0">
                <a:solidFill>
                  <a:schemeClr val="tx2"/>
                </a:solidFill>
              </a:rPr>
              <a:t>treba da </a:t>
            </a:r>
            <a:r>
              <a:rPr lang="sr-Latn-RS" sz="1900" dirty="0" smtClean="0">
                <a:solidFill>
                  <a:schemeClr val="tx2"/>
                </a:solidFill>
              </a:rPr>
              <a:t>ispune - </a:t>
            </a:r>
            <a:r>
              <a:rPr lang="sr-Latn-RS" sz="1900" dirty="0" err="1" smtClean="0">
                <a:solidFill>
                  <a:schemeClr val="tx2"/>
                </a:solidFill>
              </a:rPr>
              <a:t>kvalifikovanost</a:t>
            </a:r>
            <a:r>
              <a:rPr lang="sr-Latn-RS" sz="1900" dirty="0" smtClean="0">
                <a:solidFill>
                  <a:schemeClr val="tx2"/>
                </a:solidFill>
              </a:rPr>
              <a:t>; </a:t>
            </a:r>
          </a:p>
          <a:p>
            <a:r>
              <a:rPr lang="sr-Latn-RS" sz="1900" dirty="0" smtClean="0">
                <a:solidFill>
                  <a:schemeClr val="tx2"/>
                </a:solidFill>
              </a:rPr>
              <a:t>Odgovornost učesnika,</a:t>
            </a:r>
          </a:p>
          <a:p>
            <a:r>
              <a:rPr lang="sr-Latn-RS" sz="1900" dirty="0" smtClean="0">
                <a:solidFill>
                  <a:schemeClr val="tx2"/>
                </a:solidFill>
              </a:rPr>
              <a:t>Mere </a:t>
            </a:r>
            <a:r>
              <a:rPr lang="sr-Latn-RS" sz="1900" dirty="0">
                <a:solidFill>
                  <a:schemeClr val="tx2"/>
                </a:solidFill>
              </a:rPr>
              <a:t>zaštite; </a:t>
            </a:r>
            <a:endParaRPr lang="sr-Latn-RS" sz="1900" dirty="0" smtClean="0">
              <a:solidFill>
                <a:schemeClr val="tx2"/>
              </a:solidFill>
            </a:endParaRPr>
          </a:p>
          <a:p>
            <a:r>
              <a:rPr lang="sr-Latn-RS" sz="1900" b="1" u="sng" dirty="0" smtClean="0">
                <a:solidFill>
                  <a:schemeClr val="tx2"/>
                </a:solidFill>
              </a:rPr>
              <a:t>Definicije podataka</a:t>
            </a:r>
            <a:r>
              <a:rPr lang="sr-Latn-RS" sz="1900" dirty="0" smtClean="0">
                <a:solidFill>
                  <a:schemeClr val="tx2"/>
                </a:solidFill>
              </a:rPr>
              <a:t>, </a:t>
            </a:r>
          </a:p>
          <a:p>
            <a:r>
              <a:rPr lang="sr-Latn-RS" sz="1900" b="1" u="sng" dirty="0" smtClean="0">
                <a:solidFill>
                  <a:schemeClr val="tx2"/>
                </a:solidFill>
              </a:rPr>
              <a:t>Definicija poruka - dokumenata</a:t>
            </a:r>
            <a:r>
              <a:rPr lang="sr-Latn-RS" sz="1900" dirty="0" smtClean="0">
                <a:solidFill>
                  <a:schemeClr val="tx2"/>
                </a:solidFill>
              </a:rPr>
              <a:t>;</a:t>
            </a:r>
          </a:p>
          <a:p>
            <a:r>
              <a:rPr lang="sr-Latn-RS" sz="1900" b="1" u="sng" dirty="0" smtClean="0">
                <a:solidFill>
                  <a:schemeClr val="tx2"/>
                </a:solidFill>
              </a:rPr>
              <a:t>Pravila razmene dokumenata</a:t>
            </a:r>
            <a:r>
              <a:rPr lang="sr-Latn-RS" sz="1900" dirty="0" smtClean="0">
                <a:solidFill>
                  <a:schemeClr val="tx2"/>
                </a:solidFill>
              </a:rPr>
              <a:t>; </a:t>
            </a:r>
          </a:p>
          <a:p>
            <a:r>
              <a:rPr lang="sr-Latn-RS" sz="1900" dirty="0" smtClean="0">
                <a:solidFill>
                  <a:schemeClr val="tx2"/>
                </a:solidFill>
              </a:rPr>
              <a:t>Definicija </a:t>
            </a:r>
            <a:r>
              <a:rPr lang="sr-Latn-RS" sz="1900" dirty="0">
                <a:solidFill>
                  <a:schemeClr val="tx2"/>
                </a:solidFill>
              </a:rPr>
              <a:t>prava i obaveza učesnika; </a:t>
            </a:r>
            <a:endParaRPr lang="sr-Latn-RS" sz="1900" dirty="0" smtClean="0">
              <a:solidFill>
                <a:schemeClr val="tx2"/>
              </a:solidFill>
            </a:endParaRPr>
          </a:p>
          <a:p>
            <a:r>
              <a:rPr lang="sr-Latn-RS" sz="1900" dirty="0" smtClean="0">
                <a:solidFill>
                  <a:schemeClr val="tx2"/>
                </a:solidFill>
              </a:rPr>
              <a:t>Rokova </a:t>
            </a:r>
            <a:r>
              <a:rPr lang="sr-Latn-RS" sz="1900" dirty="0">
                <a:solidFill>
                  <a:schemeClr val="tx2"/>
                </a:solidFill>
              </a:rPr>
              <a:t>u kojima se procesi moraju obavljati; </a:t>
            </a:r>
            <a:endParaRPr lang="sr-Latn-RS" sz="1900" dirty="0" smtClean="0">
              <a:solidFill>
                <a:schemeClr val="tx2"/>
              </a:solidFill>
            </a:endParaRPr>
          </a:p>
          <a:p>
            <a:r>
              <a:rPr lang="sr-Latn-RS" sz="1900" dirty="0" smtClean="0">
                <a:solidFill>
                  <a:schemeClr val="tx2"/>
                </a:solidFill>
              </a:rPr>
              <a:t>Način </a:t>
            </a:r>
            <a:r>
              <a:rPr lang="sr-Latn-RS" sz="1900" dirty="0">
                <a:solidFill>
                  <a:schemeClr val="tx2"/>
                </a:solidFill>
              </a:rPr>
              <a:t>realizacije osnovnih procesa; </a:t>
            </a:r>
            <a:endParaRPr lang="sr-Latn-RS" sz="1900" dirty="0" smtClean="0">
              <a:solidFill>
                <a:schemeClr val="tx2"/>
              </a:solidFill>
            </a:endParaRPr>
          </a:p>
          <a:p>
            <a:r>
              <a:rPr lang="sr-Latn-RS" sz="1900" dirty="0" smtClean="0">
                <a:solidFill>
                  <a:schemeClr val="tx2"/>
                </a:solidFill>
              </a:rPr>
              <a:t>Način </a:t>
            </a:r>
            <a:r>
              <a:rPr lang="sr-Latn-RS" sz="1900" dirty="0">
                <a:solidFill>
                  <a:schemeClr val="tx2"/>
                </a:solidFill>
              </a:rPr>
              <a:t>rešavanja izuzetaka i reklamacija; </a:t>
            </a:r>
            <a:endParaRPr lang="sr-Latn-RS" sz="1900" dirty="0" smtClean="0">
              <a:solidFill>
                <a:schemeClr val="tx2"/>
              </a:solidFill>
            </a:endParaRPr>
          </a:p>
          <a:p>
            <a:r>
              <a:rPr lang="sr-Latn-RS" sz="1900" dirty="0" smtClean="0">
                <a:solidFill>
                  <a:schemeClr val="tx2"/>
                </a:solidFill>
              </a:rPr>
              <a:t>Definicija </a:t>
            </a:r>
            <a:r>
              <a:rPr lang="sr-Latn-RS" sz="1900" dirty="0">
                <a:solidFill>
                  <a:schemeClr val="tx2"/>
                </a:solidFill>
              </a:rPr>
              <a:t>obaveštavanja </a:t>
            </a:r>
            <a:r>
              <a:rPr lang="sr-Latn-RS" sz="1900" dirty="0" smtClean="0">
                <a:solidFill>
                  <a:schemeClr val="tx2"/>
                </a:solidFill>
              </a:rPr>
              <a:t>o </a:t>
            </a:r>
            <a:r>
              <a:rPr lang="sr-Latn-RS" sz="1900" dirty="0">
                <a:solidFill>
                  <a:schemeClr val="tx2"/>
                </a:solidFill>
              </a:rPr>
              <a:t>promenama </a:t>
            </a:r>
            <a:r>
              <a:rPr lang="sr-Latn-RS" sz="1900" dirty="0" smtClean="0">
                <a:solidFill>
                  <a:schemeClr val="tx2"/>
                </a:solidFill>
              </a:rPr>
              <a:t>(statusa</a:t>
            </a:r>
            <a:r>
              <a:rPr lang="sr-Latn-RS" sz="1900" dirty="0">
                <a:solidFill>
                  <a:schemeClr val="tx2"/>
                </a:solidFill>
              </a:rPr>
              <a:t>, validnosti </a:t>
            </a:r>
            <a:r>
              <a:rPr lang="sr-Latn-RS" sz="1900" dirty="0" smtClean="0">
                <a:solidFill>
                  <a:schemeClr val="tx2"/>
                </a:solidFill>
              </a:rPr>
              <a:t>dokumenata</a:t>
            </a:r>
            <a:r>
              <a:rPr lang="sr-Latn-RS" sz="1900" dirty="0">
                <a:solidFill>
                  <a:schemeClr val="tx2"/>
                </a:solidFill>
              </a:rPr>
              <a:t>, odbijanju instrukcija, osnovnih podataka o procesiranju instrukcija, ostvarenoj realizaciji </a:t>
            </a:r>
            <a:r>
              <a:rPr lang="sr-Latn-RS" sz="1900" dirty="0" smtClean="0">
                <a:solidFill>
                  <a:schemeClr val="tx2"/>
                </a:solidFill>
              </a:rPr>
              <a:t>instrukcija, </a:t>
            </a:r>
            <a:r>
              <a:rPr lang="sr-Latn-RS" sz="1900" dirty="0">
                <a:solidFill>
                  <a:schemeClr val="tx2"/>
                </a:solidFill>
              </a:rPr>
              <a:t>realizovanim </a:t>
            </a:r>
            <a:r>
              <a:rPr lang="sr-Latn-RS" sz="1900" dirty="0" smtClean="0">
                <a:solidFill>
                  <a:schemeClr val="tx2"/>
                </a:solidFill>
              </a:rPr>
              <a:t>instrukcijama); </a:t>
            </a:r>
          </a:p>
          <a:p>
            <a:r>
              <a:rPr lang="sr-Latn-RS" sz="1900" dirty="0" smtClean="0">
                <a:solidFill>
                  <a:schemeClr val="tx2"/>
                </a:solidFill>
              </a:rPr>
              <a:t>Način </a:t>
            </a:r>
            <a:r>
              <a:rPr lang="sr-Latn-RS" sz="1900" dirty="0">
                <a:solidFill>
                  <a:schemeClr val="tx2"/>
                </a:solidFill>
              </a:rPr>
              <a:t>i uslovi isključenja učesnika iz sistema; </a:t>
            </a:r>
            <a:endParaRPr lang="sr-Latn-RS" sz="1900" dirty="0" smtClean="0">
              <a:solidFill>
                <a:schemeClr val="tx2"/>
              </a:solidFill>
            </a:endParaRPr>
          </a:p>
          <a:p>
            <a:r>
              <a:rPr lang="sr-Latn-RS" sz="1900" dirty="0" smtClean="0">
                <a:solidFill>
                  <a:schemeClr val="tx2"/>
                </a:solidFill>
              </a:rPr>
              <a:t>Naknade </a:t>
            </a:r>
            <a:r>
              <a:rPr lang="sr-Latn-RS" sz="1900" dirty="0">
                <a:solidFill>
                  <a:schemeClr val="tx2"/>
                </a:solidFill>
              </a:rPr>
              <a:t>za poslove </a:t>
            </a:r>
            <a:r>
              <a:rPr lang="sr-Latn-RS" sz="1900" dirty="0" smtClean="0">
                <a:solidFill>
                  <a:schemeClr val="tx2"/>
                </a:solidFill>
              </a:rPr>
              <a:t>procesiranje</a:t>
            </a:r>
            <a:r>
              <a:rPr lang="sr-Latn-RS" sz="1900" dirty="0">
                <a:solidFill>
                  <a:schemeClr val="tx2"/>
                </a:solidFill>
              </a:rPr>
              <a:t>; </a:t>
            </a:r>
            <a:endParaRPr lang="sr-Latn-RS" sz="1900" dirty="0" smtClean="0">
              <a:solidFill>
                <a:schemeClr val="tx2"/>
              </a:solidFill>
            </a:endParaRPr>
          </a:p>
          <a:p>
            <a:r>
              <a:rPr lang="sr-Latn-RS" sz="1900" dirty="0" smtClean="0">
                <a:solidFill>
                  <a:schemeClr val="tx2"/>
                </a:solidFill>
              </a:rPr>
              <a:t>Moguće </a:t>
            </a:r>
            <a:r>
              <a:rPr lang="sr-Latn-RS" sz="1900" dirty="0">
                <a:solidFill>
                  <a:schemeClr val="tx2"/>
                </a:solidFill>
              </a:rPr>
              <a:t>dodatne servise; </a:t>
            </a:r>
            <a:endParaRPr lang="sr-Latn-RS" sz="1900" dirty="0" smtClean="0">
              <a:solidFill>
                <a:schemeClr val="tx2"/>
              </a:solidFill>
            </a:endParaRPr>
          </a:p>
          <a:p>
            <a:r>
              <a:rPr lang="sr-Latn-RS" sz="1900" dirty="0" smtClean="0">
                <a:solidFill>
                  <a:schemeClr val="tx2"/>
                </a:solidFill>
              </a:rPr>
              <a:t>Završne </a:t>
            </a:r>
            <a:r>
              <a:rPr lang="sr-Latn-RS" sz="1900" dirty="0">
                <a:solidFill>
                  <a:schemeClr val="tx2"/>
                </a:solidFill>
              </a:rPr>
              <a:t>odredbe koje se odnose na sam dokument, odnosno  operativna pravila.</a:t>
            </a:r>
          </a:p>
        </p:txBody>
      </p:sp>
      <p:sp>
        <p:nvSpPr>
          <p:cNvPr id="8" name="Title 1"/>
          <p:cNvSpPr>
            <a:spLocks noGrp="1"/>
          </p:cNvSpPr>
          <p:nvPr>
            <p:ph type="title"/>
          </p:nvPr>
        </p:nvSpPr>
        <p:spPr>
          <a:xfrm>
            <a:off x="0" y="0"/>
            <a:ext cx="9144000" cy="533400"/>
          </a:xfrm>
          <a:solidFill>
            <a:schemeClr val="accent1">
              <a:lumMod val="20000"/>
              <a:lumOff val="80000"/>
              <a:alpha val="25000"/>
            </a:schemeClr>
          </a:solidFill>
        </p:spPr>
        <p:txBody>
          <a:bodyPr>
            <a:normAutofit/>
          </a:bodyPr>
          <a:lstStyle/>
          <a:p>
            <a:pPr algn="l"/>
            <a:r>
              <a:rPr lang="sr-Latn-CS" sz="2000" b="1" i="1" cap="all" dirty="0">
                <a:solidFill>
                  <a:schemeClr val="tx2"/>
                </a:solidFill>
                <a:latin typeface="Arial" pitchFamily="34" charset="0"/>
              </a:rPr>
              <a:t>Zadavanje - </a:t>
            </a:r>
            <a:r>
              <a:rPr lang="sr-Latn-RS" sz="2000" b="1" i="1" cap="all" dirty="0">
                <a:solidFill>
                  <a:schemeClr val="tx2"/>
                </a:solidFill>
                <a:latin typeface="Arial" pitchFamily="34" charset="0"/>
              </a:rPr>
              <a:t>Struktura </a:t>
            </a:r>
            <a:r>
              <a:rPr lang="sr-Latn-RS" sz="2000" b="1" i="1" cap="all" dirty="0">
                <a:solidFill>
                  <a:schemeClr val="tx2"/>
                </a:solidFill>
                <a:latin typeface="Arial" pitchFamily="34" charset="0"/>
                <a:ea typeface="Times New Roman" pitchFamily="18" charset="0"/>
              </a:rPr>
              <a:t>operativnih </a:t>
            </a:r>
            <a:r>
              <a:rPr lang="sr-Latn-RS" sz="2000" b="1" i="1" cap="all" dirty="0" smtClean="0">
                <a:solidFill>
                  <a:schemeClr val="tx2"/>
                </a:solidFill>
                <a:latin typeface="Arial" pitchFamily="34" charset="0"/>
                <a:ea typeface="Times New Roman" pitchFamily="18" charset="0"/>
              </a:rPr>
              <a:t>pravila</a:t>
            </a:r>
            <a:r>
              <a:rPr lang="sr-Latn-CS" sz="2000" b="1" dirty="0" smtClean="0">
                <a:solidFill>
                  <a:schemeClr val="tx2"/>
                </a:solidFill>
              </a:rPr>
              <a:t>    </a:t>
            </a:r>
            <a:endParaRPr lang="en-US" sz="2000" b="1" dirty="0">
              <a:solidFill>
                <a:schemeClr val="tx2"/>
              </a:solidFill>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026" name="Picture 2" descr="C:\Users\Slobodan\AppData\Local\Microsoft\Windows\Temporary Internet Files\Content.IE5\ULURLXLS\MC900024291[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518189"/>
            <a:ext cx="2286000" cy="3942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9757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85421"/>
            <a:ext cx="9144000" cy="5262979"/>
          </a:xfrm>
          <a:prstGeom prst="rect">
            <a:avLst/>
          </a:prstGeom>
        </p:spPr>
        <p:txBody>
          <a:bodyPr wrap="square">
            <a:spAutoFit/>
          </a:bodyPr>
          <a:lstStyle/>
          <a:p>
            <a:r>
              <a:rPr lang="sr-Latn-RS" sz="2800" dirty="0" smtClean="0">
                <a:solidFill>
                  <a:schemeClr val="tx2"/>
                </a:solidFill>
              </a:rPr>
              <a:t>Osnovni pojmovi tehnološkog okruženja;</a:t>
            </a:r>
          </a:p>
          <a:p>
            <a:r>
              <a:rPr lang="sr-Latn-RS" sz="2800" dirty="0" smtClean="0">
                <a:solidFill>
                  <a:schemeClr val="tx2"/>
                </a:solidFill>
              </a:rPr>
              <a:t>Tehnološke </a:t>
            </a:r>
            <a:r>
              <a:rPr lang="sr-Latn-RS" sz="2800" dirty="0">
                <a:solidFill>
                  <a:schemeClr val="tx2"/>
                </a:solidFill>
              </a:rPr>
              <a:t>strukture podataka; </a:t>
            </a:r>
            <a:endParaRPr lang="sr-Latn-RS" sz="2800" dirty="0" smtClean="0">
              <a:solidFill>
                <a:schemeClr val="tx2"/>
              </a:solidFill>
            </a:endParaRPr>
          </a:p>
          <a:p>
            <a:r>
              <a:rPr lang="sr-Latn-RS" sz="2800" dirty="0" smtClean="0">
                <a:solidFill>
                  <a:schemeClr val="tx2"/>
                </a:solidFill>
              </a:rPr>
              <a:t>Specifikacije </a:t>
            </a:r>
            <a:r>
              <a:rPr lang="sr-Latn-RS" sz="2800" dirty="0">
                <a:solidFill>
                  <a:schemeClr val="tx2"/>
                </a:solidFill>
              </a:rPr>
              <a:t>osnovnih procesa; </a:t>
            </a:r>
            <a:endParaRPr lang="sr-Latn-RS" sz="2800" dirty="0" smtClean="0">
              <a:solidFill>
                <a:schemeClr val="tx2"/>
              </a:solidFill>
            </a:endParaRPr>
          </a:p>
          <a:p>
            <a:r>
              <a:rPr lang="sr-Latn-RS" sz="2800" dirty="0" smtClean="0">
                <a:solidFill>
                  <a:schemeClr val="tx2"/>
                </a:solidFill>
              </a:rPr>
              <a:t>Specifikacije </a:t>
            </a:r>
            <a:r>
              <a:rPr lang="sr-Latn-RS" sz="2800" dirty="0">
                <a:solidFill>
                  <a:schemeClr val="tx2"/>
                </a:solidFill>
              </a:rPr>
              <a:t>procesa za rešavanje izuzetaka; </a:t>
            </a:r>
            <a:endParaRPr lang="sr-Latn-RS" sz="2800" dirty="0" smtClean="0">
              <a:solidFill>
                <a:schemeClr val="tx2"/>
              </a:solidFill>
            </a:endParaRPr>
          </a:p>
          <a:p>
            <a:r>
              <a:rPr lang="sr-Latn-RS" sz="2800" dirty="0" smtClean="0">
                <a:solidFill>
                  <a:schemeClr val="tx2"/>
                </a:solidFill>
              </a:rPr>
              <a:t>Specifikacije </a:t>
            </a:r>
            <a:r>
              <a:rPr lang="sr-Latn-RS" sz="2800" dirty="0">
                <a:solidFill>
                  <a:schemeClr val="tx2"/>
                </a:solidFill>
              </a:rPr>
              <a:t>procesa za rešavanje reklamacija; </a:t>
            </a:r>
            <a:endParaRPr lang="sr-Latn-RS" sz="2800" dirty="0" smtClean="0">
              <a:solidFill>
                <a:schemeClr val="tx2"/>
              </a:solidFill>
            </a:endParaRPr>
          </a:p>
          <a:p>
            <a:r>
              <a:rPr lang="sr-Latn-RS" sz="2800" b="1" u="sng" dirty="0" smtClean="0">
                <a:solidFill>
                  <a:schemeClr val="tx2"/>
                </a:solidFill>
              </a:rPr>
              <a:t>Definicije </a:t>
            </a:r>
            <a:r>
              <a:rPr lang="sr-Latn-RS" sz="2800" b="1" u="sng" dirty="0">
                <a:solidFill>
                  <a:schemeClr val="tx2"/>
                </a:solidFill>
              </a:rPr>
              <a:t>osnovnih dokumenata – poruka</a:t>
            </a:r>
            <a:r>
              <a:rPr lang="sr-Latn-RS" sz="2800" dirty="0">
                <a:solidFill>
                  <a:schemeClr val="tx2"/>
                </a:solidFill>
              </a:rPr>
              <a:t>; </a:t>
            </a:r>
            <a:endParaRPr lang="sr-Latn-RS" sz="2800" dirty="0" smtClean="0">
              <a:solidFill>
                <a:schemeClr val="tx2"/>
              </a:solidFill>
            </a:endParaRPr>
          </a:p>
          <a:p>
            <a:r>
              <a:rPr lang="sr-Latn-RS" sz="2800" b="1" u="sng" dirty="0" smtClean="0">
                <a:solidFill>
                  <a:schemeClr val="tx2"/>
                </a:solidFill>
              </a:rPr>
              <a:t>Definicije </a:t>
            </a:r>
            <a:r>
              <a:rPr lang="sr-Latn-RS" sz="2800" b="1" u="sng" dirty="0">
                <a:solidFill>
                  <a:schemeClr val="tx2"/>
                </a:solidFill>
              </a:rPr>
              <a:t>ostalih dokumenata – poruka</a:t>
            </a:r>
            <a:r>
              <a:rPr lang="sr-Latn-RS" sz="2800" dirty="0">
                <a:solidFill>
                  <a:schemeClr val="tx2"/>
                </a:solidFill>
              </a:rPr>
              <a:t>; </a:t>
            </a:r>
            <a:endParaRPr lang="sr-Latn-RS" sz="2800" dirty="0" smtClean="0">
              <a:solidFill>
                <a:schemeClr val="tx2"/>
              </a:solidFill>
            </a:endParaRPr>
          </a:p>
          <a:p>
            <a:r>
              <a:rPr lang="sr-Latn-RS" sz="2800" b="1" u="sng" dirty="0" smtClean="0">
                <a:solidFill>
                  <a:schemeClr val="tx2"/>
                </a:solidFill>
              </a:rPr>
              <a:t>Definicije </a:t>
            </a:r>
            <a:r>
              <a:rPr lang="sr-Latn-RS" sz="2800" b="1" u="sng" dirty="0">
                <a:solidFill>
                  <a:schemeClr val="tx2"/>
                </a:solidFill>
              </a:rPr>
              <a:t>administratorskih poruka</a:t>
            </a:r>
            <a:r>
              <a:rPr lang="sr-Latn-RS" sz="2800" dirty="0">
                <a:solidFill>
                  <a:schemeClr val="tx2"/>
                </a:solidFill>
              </a:rPr>
              <a:t>; </a:t>
            </a:r>
            <a:endParaRPr lang="sr-Latn-RS" sz="2800" dirty="0" smtClean="0">
              <a:solidFill>
                <a:schemeClr val="tx2"/>
              </a:solidFill>
            </a:endParaRPr>
          </a:p>
          <a:p>
            <a:r>
              <a:rPr lang="sr-Latn-RS" sz="2800" b="1" u="sng" dirty="0" smtClean="0">
                <a:solidFill>
                  <a:schemeClr val="tx2"/>
                </a:solidFill>
              </a:rPr>
              <a:t>Definicije </a:t>
            </a:r>
            <a:r>
              <a:rPr lang="sr-Latn-RS" sz="2800" b="1" u="sng" dirty="0">
                <a:solidFill>
                  <a:schemeClr val="tx2"/>
                </a:solidFill>
              </a:rPr>
              <a:t>poruka na nivou razmene dokumenata</a:t>
            </a:r>
            <a:r>
              <a:rPr lang="sr-Latn-RS" sz="2800" dirty="0">
                <a:solidFill>
                  <a:schemeClr val="tx2"/>
                </a:solidFill>
              </a:rPr>
              <a:t>; </a:t>
            </a:r>
            <a:endParaRPr lang="sr-Latn-RS" sz="2800" dirty="0" smtClean="0">
              <a:solidFill>
                <a:schemeClr val="tx2"/>
              </a:solidFill>
            </a:endParaRPr>
          </a:p>
          <a:p>
            <a:r>
              <a:rPr lang="sr-Latn-RS" sz="2800" dirty="0" smtClean="0">
                <a:solidFill>
                  <a:schemeClr val="tx2"/>
                </a:solidFill>
              </a:rPr>
              <a:t>Tehnološka </a:t>
            </a:r>
            <a:r>
              <a:rPr lang="sr-Latn-RS" sz="2800" dirty="0">
                <a:solidFill>
                  <a:schemeClr val="tx2"/>
                </a:solidFill>
              </a:rPr>
              <a:t>pravila za realizaciju instrukcija; </a:t>
            </a:r>
            <a:endParaRPr lang="sr-Latn-RS" sz="2800" dirty="0" smtClean="0">
              <a:solidFill>
                <a:schemeClr val="tx2"/>
              </a:solidFill>
            </a:endParaRPr>
          </a:p>
          <a:p>
            <a:r>
              <a:rPr lang="sr-Latn-RS" sz="2800" b="1" u="sng" dirty="0" smtClean="0">
                <a:solidFill>
                  <a:schemeClr val="tx2"/>
                </a:solidFill>
              </a:rPr>
              <a:t>Tehnoloških </a:t>
            </a:r>
            <a:r>
              <a:rPr lang="sr-Latn-RS" sz="2800" b="1" u="sng" dirty="0">
                <a:solidFill>
                  <a:schemeClr val="tx2"/>
                </a:solidFill>
              </a:rPr>
              <a:t>pravila za realizaciju procesiranja</a:t>
            </a:r>
            <a:r>
              <a:rPr lang="sr-Latn-RS" sz="2800" dirty="0">
                <a:solidFill>
                  <a:schemeClr val="tx2"/>
                </a:solidFill>
              </a:rPr>
              <a:t>; </a:t>
            </a:r>
            <a:endParaRPr lang="sr-Latn-RS" sz="2800" dirty="0" smtClean="0">
              <a:solidFill>
                <a:schemeClr val="tx2"/>
              </a:solidFill>
            </a:endParaRPr>
          </a:p>
          <a:p>
            <a:r>
              <a:rPr lang="sr-Latn-RS" sz="2800" dirty="0" smtClean="0">
                <a:solidFill>
                  <a:schemeClr val="tx2"/>
                </a:solidFill>
              </a:rPr>
              <a:t>Definicije </a:t>
            </a:r>
            <a:r>
              <a:rPr lang="sr-Latn-RS" sz="2800" dirty="0">
                <a:solidFill>
                  <a:schemeClr val="tx2"/>
                </a:solidFill>
              </a:rPr>
              <a:t>proširenog skupa servisa.</a:t>
            </a:r>
          </a:p>
        </p:txBody>
      </p:sp>
      <p:sp>
        <p:nvSpPr>
          <p:cNvPr id="5" name="Title 1"/>
          <p:cNvSpPr>
            <a:spLocks noGrp="1"/>
          </p:cNvSpPr>
          <p:nvPr>
            <p:ph type="title"/>
          </p:nvPr>
        </p:nvSpPr>
        <p:spPr>
          <a:xfrm>
            <a:off x="0" y="0"/>
            <a:ext cx="9144000" cy="533400"/>
          </a:xfrm>
          <a:solidFill>
            <a:schemeClr val="accent1">
              <a:lumMod val="20000"/>
              <a:lumOff val="80000"/>
              <a:alpha val="25000"/>
            </a:schemeClr>
          </a:solidFill>
        </p:spPr>
        <p:txBody>
          <a:bodyPr>
            <a:normAutofit/>
          </a:bodyPr>
          <a:lstStyle/>
          <a:p>
            <a:pPr algn="l"/>
            <a:r>
              <a:rPr lang="sr-Latn-CS" sz="2000" b="1" i="1" cap="all" dirty="0">
                <a:solidFill>
                  <a:schemeClr val="tx2"/>
                </a:solidFill>
                <a:latin typeface="Arial" pitchFamily="34" charset="0"/>
              </a:rPr>
              <a:t>Zadavanje - </a:t>
            </a:r>
            <a:r>
              <a:rPr lang="sr-Latn-RS" sz="2000" b="1" i="1" cap="all" dirty="0">
                <a:solidFill>
                  <a:schemeClr val="tx2"/>
                </a:solidFill>
                <a:latin typeface="Arial" pitchFamily="34" charset="0"/>
              </a:rPr>
              <a:t>Uputstvo </a:t>
            </a:r>
            <a:r>
              <a:rPr lang="sr-Latn-RS" sz="2000" b="1" i="1" cap="all" dirty="0">
                <a:solidFill>
                  <a:schemeClr val="tx2"/>
                </a:solidFill>
                <a:latin typeface="Arial" pitchFamily="34" charset="0"/>
                <a:ea typeface="Times New Roman" pitchFamily="18" charset="0"/>
              </a:rPr>
              <a:t>o nameni i formatu  </a:t>
            </a:r>
            <a:r>
              <a:rPr lang="sr-Latn-RS" sz="2000" b="1" i="1" cap="all" dirty="0" smtClean="0">
                <a:solidFill>
                  <a:schemeClr val="tx2"/>
                </a:solidFill>
                <a:latin typeface="Arial" pitchFamily="34" charset="0"/>
                <a:ea typeface="Times New Roman" pitchFamily="18" charset="0"/>
              </a:rPr>
              <a:t>poruka</a:t>
            </a:r>
            <a:endParaRPr lang="en-US" sz="2000" b="1" dirty="0">
              <a:solidFill>
                <a:schemeClr val="tx2"/>
              </a:solidFill>
            </a:endParaRP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051" name="Picture 3" descr="C:\Users\Slobodan\AppData\Local\Microsoft\Windows\Temporary Internet Files\Content.IE5\ULURLXLS\MC90003106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4188196"/>
            <a:ext cx="3429000" cy="2669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40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5525"/>
            <a:ext cx="9144000" cy="6232475"/>
          </a:xfrm>
          <a:prstGeom prst="rect">
            <a:avLst/>
          </a:prstGeom>
        </p:spPr>
        <p:txBody>
          <a:bodyPr wrap="square">
            <a:spAutoFit/>
          </a:bodyPr>
          <a:lstStyle/>
          <a:p>
            <a:pPr algn="just"/>
            <a:r>
              <a:rPr lang="sr-Latn-RS" sz="1900" b="1" dirty="0">
                <a:solidFill>
                  <a:schemeClr val="tx2"/>
                </a:solidFill>
              </a:rPr>
              <a:t>Terminski plan</a:t>
            </a:r>
            <a:r>
              <a:rPr lang="sr-Latn-RS" sz="1900" dirty="0">
                <a:solidFill>
                  <a:schemeClr val="tx2"/>
                </a:solidFill>
              </a:rPr>
              <a:t> se sastoji od informacija o radnom vremenu biroa za procesiranje, terminskog plana sa izabranim periodikama koje se zadaju sa sledećim atributima: opisom poslovnog procesa, oznakom dokumenta sa kojim se proces realizuje i termin realizacije</a:t>
            </a:r>
            <a:r>
              <a:rPr lang="sr-Latn-RS" sz="1900" dirty="0" smtClean="0">
                <a:solidFill>
                  <a:schemeClr val="tx2"/>
                </a:solidFill>
              </a:rPr>
              <a:t>.</a:t>
            </a:r>
          </a:p>
          <a:p>
            <a:pPr algn="just"/>
            <a:endParaRPr lang="sr-Latn-RS" sz="1900" dirty="0">
              <a:solidFill>
                <a:schemeClr val="tx2"/>
              </a:solidFill>
            </a:endParaRPr>
          </a:p>
          <a:p>
            <a:pPr algn="just"/>
            <a:r>
              <a:rPr lang="sr-Latn-RS" sz="1900" b="1" dirty="0">
                <a:solidFill>
                  <a:schemeClr val="tx2"/>
                </a:solidFill>
              </a:rPr>
              <a:t>Tehničko uputstvo  </a:t>
            </a:r>
            <a:r>
              <a:rPr lang="sr-Latn-RS" sz="1900" dirty="0">
                <a:solidFill>
                  <a:schemeClr val="tx2"/>
                </a:solidFill>
              </a:rPr>
              <a:t>se sastoji od opisa struktura dokumenata – poruka sa indeksom koji  jedinstveno determiniše element u poruci, </a:t>
            </a:r>
            <a:r>
              <a:rPr lang="sr-Latn-RS" sz="1900" dirty="0" err="1">
                <a:solidFill>
                  <a:schemeClr val="tx2"/>
                </a:solidFill>
              </a:rPr>
              <a:t>kardinalnosti</a:t>
            </a:r>
            <a:r>
              <a:rPr lang="sr-Latn-RS" sz="1900" dirty="0">
                <a:solidFill>
                  <a:schemeClr val="tx2"/>
                </a:solidFill>
              </a:rPr>
              <a:t> elementa, nazivom elementa, tipom podataka elementa, opisom i definicijom poslovnih pravila koji se odnose na taj element. U tehničkom uputstvu se opisuje i svrha poruke, ko je </a:t>
            </a:r>
            <a:r>
              <a:rPr lang="sr-Latn-RS" sz="1900" dirty="0" err="1">
                <a:solidFill>
                  <a:schemeClr val="tx2"/>
                </a:solidFill>
              </a:rPr>
              <a:t>generisao</a:t>
            </a:r>
            <a:r>
              <a:rPr lang="sr-Latn-RS" sz="1900" dirty="0">
                <a:solidFill>
                  <a:schemeClr val="tx2"/>
                </a:solidFill>
              </a:rPr>
              <a:t> dokument, opis osnovne strukture. U tehničkom uputstvu se specificiraju i </a:t>
            </a:r>
            <a:r>
              <a:rPr lang="sr-Latn-RS" sz="1900" dirty="0" err="1">
                <a:solidFill>
                  <a:schemeClr val="tx2"/>
                </a:solidFill>
              </a:rPr>
              <a:t>šifarnici</a:t>
            </a:r>
            <a:r>
              <a:rPr lang="sr-Latn-RS" sz="1900" dirty="0">
                <a:solidFill>
                  <a:schemeClr val="tx2"/>
                </a:solidFill>
              </a:rPr>
              <a:t> ili </a:t>
            </a:r>
            <a:r>
              <a:rPr lang="sr-Latn-RS" sz="1900" dirty="0" err="1">
                <a:solidFill>
                  <a:schemeClr val="tx2"/>
                </a:solidFill>
              </a:rPr>
              <a:t>kodovi</a:t>
            </a:r>
            <a:r>
              <a:rPr lang="sr-Latn-RS" sz="1900" dirty="0">
                <a:solidFill>
                  <a:schemeClr val="tx2"/>
                </a:solidFill>
              </a:rPr>
              <a:t> za </a:t>
            </a:r>
            <a:r>
              <a:rPr lang="sr-Latn-RS" sz="1900" dirty="0" err="1">
                <a:solidFill>
                  <a:schemeClr val="tx2"/>
                </a:solidFill>
              </a:rPr>
              <a:t>šifarnike</a:t>
            </a:r>
            <a:r>
              <a:rPr lang="sr-Latn-RS" sz="1900" dirty="0" smtClean="0">
                <a:solidFill>
                  <a:schemeClr val="tx2"/>
                </a:solidFill>
              </a:rPr>
              <a:t>.</a:t>
            </a:r>
          </a:p>
          <a:p>
            <a:pPr algn="just"/>
            <a:endParaRPr lang="sr-Latn-RS" sz="1900" dirty="0">
              <a:solidFill>
                <a:schemeClr val="tx2"/>
              </a:solidFill>
            </a:endParaRPr>
          </a:p>
          <a:p>
            <a:pPr algn="just"/>
            <a:r>
              <a:rPr lang="sr-Latn-RS" sz="1900" b="1" dirty="0">
                <a:solidFill>
                  <a:schemeClr val="tx2"/>
                </a:solidFill>
              </a:rPr>
              <a:t>Poslovna pravila </a:t>
            </a:r>
            <a:r>
              <a:rPr lang="sr-Latn-RS" sz="1900" dirty="0">
                <a:solidFill>
                  <a:schemeClr val="tx2"/>
                </a:solidFill>
              </a:rPr>
              <a:t>se sastoje od detaljnog opisa poslovnog pravila u odnosu na indeks elementa ili više indeksa elemenata na koje se poslovno pravilo odnosi, odnosno element poslovne </a:t>
            </a:r>
            <a:r>
              <a:rPr lang="sr-Latn-RS" sz="1900" dirty="0" smtClean="0">
                <a:solidFill>
                  <a:schemeClr val="tx2"/>
                </a:solidFill>
              </a:rPr>
              <a:t>poruke</a:t>
            </a:r>
          </a:p>
          <a:p>
            <a:pPr algn="just"/>
            <a:endParaRPr lang="sr-Latn-RS" sz="1900" dirty="0">
              <a:solidFill>
                <a:schemeClr val="tx2"/>
              </a:solidFill>
            </a:endParaRPr>
          </a:p>
          <a:p>
            <a:pPr algn="just"/>
            <a:r>
              <a:rPr lang="sr-Latn-RS" sz="1900" b="1" dirty="0">
                <a:solidFill>
                  <a:schemeClr val="tx2"/>
                </a:solidFill>
              </a:rPr>
              <a:t>Šeme poruka </a:t>
            </a:r>
            <a:r>
              <a:rPr lang="sr-Latn-RS" sz="1900" dirty="0">
                <a:solidFill>
                  <a:schemeClr val="tx2"/>
                </a:solidFill>
              </a:rPr>
              <a:t>proističu iz dokumenta Tehničko uputstvo i Poslovnih pravila. Šeme poruka se materijalizuju u XML formatu. U sebi sadrže informacije o strukturi dokumenata i osnovnim ograničenjima nad odgovarajućim skupovima podataka</a:t>
            </a:r>
            <a:r>
              <a:rPr lang="sr-Latn-RS" sz="1900" dirty="0" smtClean="0">
                <a:solidFill>
                  <a:schemeClr val="tx2"/>
                </a:solidFill>
              </a:rPr>
              <a:t>.</a:t>
            </a:r>
          </a:p>
          <a:p>
            <a:pPr algn="just"/>
            <a:endParaRPr lang="sr-Latn-RS" sz="1900" dirty="0">
              <a:solidFill>
                <a:schemeClr val="tx2"/>
              </a:solidFill>
            </a:endParaRPr>
          </a:p>
          <a:p>
            <a:pPr algn="just"/>
            <a:r>
              <a:rPr lang="sr-Latn-RS" sz="1900" b="1" dirty="0">
                <a:solidFill>
                  <a:schemeClr val="tx2"/>
                </a:solidFill>
              </a:rPr>
              <a:t>Instance poruka </a:t>
            </a:r>
            <a:r>
              <a:rPr lang="sr-Latn-RS" sz="1900" dirty="0">
                <a:solidFill>
                  <a:schemeClr val="tx2"/>
                </a:solidFill>
              </a:rPr>
              <a:t>se operativno koriste prilikom realizacije sistema i praktičnih provera pretpostavki tokom analize i  implementacije sistema. Strukture podataka mogu da budu kompleksne i instance služe za provere osnovnih </a:t>
            </a:r>
            <a:r>
              <a:rPr lang="sr-Latn-RS" sz="1900" dirty="0" err="1">
                <a:solidFill>
                  <a:schemeClr val="tx2"/>
                </a:solidFill>
              </a:rPr>
              <a:t>implementacionih</a:t>
            </a:r>
            <a:r>
              <a:rPr lang="sr-Latn-RS" sz="1900" dirty="0">
                <a:solidFill>
                  <a:schemeClr val="tx2"/>
                </a:solidFill>
              </a:rPr>
              <a:t> pretpostavki</a:t>
            </a:r>
            <a:r>
              <a:rPr lang="sr-Latn-RS" sz="1900" dirty="0" smtClean="0">
                <a:solidFill>
                  <a:schemeClr val="tx2"/>
                </a:solidFill>
              </a:rPr>
              <a:t>.</a:t>
            </a:r>
            <a:endParaRPr lang="sr-Latn-RS" sz="1900" dirty="0">
              <a:solidFill>
                <a:schemeClr val="tx2"/>
              </a:solidFill>
            </a:endParaRPr>
          </a:p>
        </p:txBody>
      </p:sp>
      <p:sp>
        <p:nvSpPr>
          <p:cNvPr id="5" name="Title 1"/>
          <p:cNvSpPr>
            <a:spLocks noGrp="1"/>
          </p:cNvSpPr>
          <p:nvPr>
            <p:ph type="title"/>
          </p:nvPr>
        </p:nvSpPr>
        <p:spPr>
          <a:xfrm>
            <a:off x="0" y="0"/>
            <a:ext cx="9144000" cy="533400"/>
          </a:xfrm>
          <a:solidFill>
            <a:schemeClr val="accent1">
              <a:lumMod val="20000"/>
              <a:lumOff val="80000"/>
              <a:alpha val="25000"/>
            </a:schemeClr>
          </a:solidFill>
        </p:spPr>
        <p:txBody>
          <a:bodyPr>
            <a:normAutofit/>
          </a:bodyPr>
          <a:lstStyle/>
          <a:p>
            <a:pPr algn="l"/>
            <a:r>
              <a:rPr lang="sr-Latn-CS" sz="2000" b="1" i="1" cap="all" dirty="0">
                <a:solidFill>
                  <a:schemeClr val="tx2"/>
                </a:solidFill>
                <a:latin typeface="Arial" pitchFamily="34" charset="0"/>
              </a:rPr>
              <a:t>Zadavanje - </a:t>
            </a:r>
            <a:r>
              <a:rPr lang="sr-Latn-RS" sz="2000" b="1" i="1" cap="all" dirty="0">
                <a:solidFill>
                  <a:schemeClr val="tx2"/>
                </a:solidFill>
                <a:latin typeface="Arial" pitchFamily="34" charset="0"/>
              </a:rPr>
              <a:t>Ostali </a:t>
            </a:r>
            <a:r>
              <a:rPr lang="sr-Latn-RS" sz="2000" b="1" i="1" cap="all" dirty="0" smtClean="0">
                <a:solidFill>
                  <a:schemeClr val="tx2"/>
                </a:solidFill>
                <a:latin typeface="Arial" pitchFamily="34" charset="0"/>
                <a:ea typeface="Times New Roman" pitchFamily="18" charset="0"/>
              </a:rPr>
              <a:t>artifakti</a:t>
            </a:r>
            <a:endParaRPr lang="en-US" sz="2000" b="1" dirty="0">
              <a:solidFill>
                <a:schemeClr val="tx2"/>
              </a:solidFill>
            </a:endParaRP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261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
            <a:ext cx="7315199" cy="6880096"/>
          </a:xfrm>
          <a:prstGeom prst="rect">
            <a:avLst/>
          </a:prstGeom>
        </p:spPr>
      </p:pic>
      <p:sp>
        <p:nvSpPr>
          <p:cNvPr id="3" name="Content Placeholder 2"/>
          <p:cNvSpPr>
            <a:spLocks noGrp="1"/>
          </p:cNvSpPr>
          <p:nvPr>
            <p:ph idx="1"/>
          </p:nvPr>
        </p:nvSpPr>
        <p:spPr>
          <a:xfrm>
            <a:off x="0" y="914400"/>
            <a:ext cx="9144000" cy="5943600"/>
          </a:xfrm>
        </p:spPr>
        <p:txBody>
          <a:bodyPr>
            <a:normAutofit fontScale="70000" lnSpcReduction="20000"/>
          </a:bodyPr>
          <a:lstStyle/>
          <a:p>
            <a:r>
              <a:rPr lang="sr-Latn-RS" b="1" dirty="0" smtClean="0">
                <a:solidFill>
                  <a:schemeClr val="tx2"/>
                </a:solidFill>
              </a:rPr>
              <a:t>EDIFACT</a:t>
            </a:r>
          </a:p>
          <a:p>
            <a:r>
              <a:rPr lang="sr-Latn-RS" b="1" dirty="0" smtClean="0">
                <a:solidFill>
                  <a:schemeClr val="tx2"/>
                </a:solidFill>
              </a:rPr>
              <a:t>EDI</a:t>
            </a:r>
          </a:p>
          <a:p>
            <a:r>
              <a:rPr lang="sr-Latn-RS" b="1" dirty="0" smtClean="0">
                <a:solidFill>
                  <a:schemeClr val="tx2"/>
                </a:solidFill>
              </a:rPr>
              <a:t>GS1</a:t>
            </a:r>
          </a:p>
          <a:p>
            <a:r>
              <a:rPr lang="sr-Latn-RS" b="1" dirty="0" smtClean="0">
                <a:solidFill>
                  <a:schemeClr val="tx2"/>
                </a:solidFill>
              </a:rPr>
              <a:t>TWIST</a:t>
            </a:r>
          </a:p>
          <a:p>
            <a:r>
              <a:rPr lang="sr-Latn-RS" b="1" dirty="0" smtClean="0">
                <a:solidFill>
                  <a:schemeClr val="tx2"/>
                </a:solidFill>
              </a:rPr>
              <a:t>ISO15022</a:t>
            </a:r>
          </a:p>
          <a:p>
            <a:r>
              <a:rPr lang="sr-Latn-RS" b="1" dirty="0" smtClean="0">
                <a:solidFill>
                  <a:schemeClr val="tx2"/>
                </a:solidFill>
              </a:rPr>
              <a:t>ISO20022</a:t>
            </a:r>
          </a:p>
          <a:p>
            <a:r>
              <a:rPr lang="sr-Latn-RS" b="1" dirty="0" smtClean="0">
                <a:solidFill>
                  <a:schemeClr val="tx2"/>
                </a:solidFill>
              </a:rPr>
              <a:t>NACHA</a:t>
            </a:r>
          </a:p>
          <a:p>
            <a:r>
              <a:rPr lang="sr-Latn-RS" b="1" dirty="0" smtClean="0">
                <a:solidFill>
                  <a:schemeClr val="tx2"/>
                </a:solidFill>
              </a:rPr>
              <a:t>ACORD</a:t>
            </a:r>
          </a:p>
          <a:p>
            <a:r>
              <a:rPr lang="sr-Latn-RS" b="1" dirty="0" smtClean="0">
                <a:solidFill>
                  <a:schemeClr val="tx2"/>
                </a:solidFill>
              </a:rPr>
              <a:t>OASIS (</a:t>
            </a:r>
            <a:r>
              <a:rPr lang="sr-Latn-RS" b="1" dirty="0" err="1" smtClean="0">
                <a:solidFill>
                  <a:schemeClr val="tx2"/>
                </a:solidFill>
              </a:rPr>
              <a:t>core</a:t>
            </a:r>
            <a:r>
              <a:rPr lang="sr-Latn-RS" b="1" dirty="0" smtClean="0">
                <a:solidFill>
                  <a:schemeClr val="tx2"/>
                </a:solidFill>
              </a:rPr>
              <a:t> </a:t>
            </a:r>
            <a:r>
              <a:rPr lang="sr-Latn-RS" b="1" dirty="0" err="1" smtClean="0">
                <a:solidFill>
                  <a:schemeClr val="tx2"/>
                </a:solidFill>
              </a:rPr>
              <a:t>components</a:t>
            </a:r>
            <a:r>
              <a:rPr lang="sr-Latn-RS" b="1" dirty="0" smtClean="0">
                <a:solidFill>
                  <a:schemeClr val="tx2"/>
                </a:solidFill>
              </a:rPr>
              <a:t>)</a:t>
            </a:r>
          </a:p>
          <a:p>
            <a:r>
              <a:rPr lang="sr-Latn-RS" b="1" dirty="0" smtClean="0">
                <a:solidFill>
                  <a:schemeClr val="tx2"/>
                </a:solidFill>
              </a:rPr>
              <a:t>UK GOVTALK</a:t>
            </a:r>
          </a:p>
          <a:p>
            <a:pPr lvl="1"/>
            <a:r>
              <a:rPr lang="sr-Latn-RS" dirty="0">
                <a:hlinkClick r:id="rId3" action="ppaction://hlinkfile" tooltip="eGIF"/>
              </a:rPr>
              <a:t>The e-</a:t>
            </a:r>
            <a:r>
              <a:rPr lang="sr-Latn-RS" dirty="0" err="1">
                <a:hlinkClick r:id="rId3" action="ppaction://hlinkfile" tooltip="eGIF"/>
              </a:rPr>
              <a:t>Government</a:t>
            </a:r>
            <a:r>
              <a:rPr lang="sr-Latn-RS" dirty="0">
                <a:hlinkClick r:id="rId3" action="ppaction://hlinkfile" tooltip="eGIF"/>
              </a:rPr>
              <a:t> </a:t>
            </a:r>
            <a:r>
              <a:rPr lang="sr-Latn-RS" dirty="0" err="1">
                <a:hlinkClick r:id="rId3" action="ppaction://hlinkfile" tooltip="eGIF"/>
              </a:rPr>
              <a:t>Interoperability</a:t>
            </a:r>
            <a:r>
              <a:rPr lang="sr-Latn-RS" dirty="0">
                <a:hlinkClick r:id="rId3" action="ppaction://hlinkfile" tooltip="eGIF"/>
              </a:rPr>
              <a:t> Framework</a:t>
            </a:r>
            <a:r>
              <a:rPr lang="sr-Latn-RS" dirty="0"/>
              <a:t> </a:t>
            </a:r>
          </a:p>
          <a:p>
            <a:pPr lvl="1"/>
            <a:r>
              <a:rPr lang="sr-Latn-RS" dirty="0" err="1">
                <a:hlinkClick r:id="rId4" action="ppaction://hlinkfile" tooltip="Link to Technical Standards Catalogue"/>
              </a:rPr>
              <a:t>Technical</a:t>
            </a:r>
            <a:r>
              <a:rPr lang="sr-Latn-RS" dirty="0">
                <a:hlinkClick r:id="rId4" action="ppaction://hlinkfile" tooltip="Link to Technical Standards Catalogue"/>
              </a:rPr>
              <a:t> </a:t>
            </a:r>
            <a:r>
              <a:rPr lang="sr-Latn-RS" dirty="0" err="1">
                <a:hlinkClick r:id="rId4" action="ppaction://hlinkfile" tooltip="Link to Technical Standards Catalogue"/>
              </a:rPr>
              <a:t>Standards</a:t>
            </a:r>
            <a:r>
              <a:rPr lang="sr-Latn-RS" dirty="0">
                <a:hlinkClick r:id="rId4" action="ppaction://hlinkfile" tooltip="Link to Technical Standards Catalogue"/>
              </a:rPr>
              <a:t> </a:t>
            </a:r>
            <a:r>
              <a:rPr lang="sr-Latn-RS" dirty="0" err="1">
                <a:hlinkClick r:id="rId4" action="ppaction://hlinkfile" tooltip="Link to Technical Standards Catalogue"/>
              </a:rPr>
              <a:t>Catalogue</a:t>
            </a:r>
            <a:r>
              <a:rPr lang="sr-Latn-RS" dirty="0"/>
              <a:t> </a:t>
            </a:r>
          </a:p>
          <a:p>
            <a:pPr lvl="1"/>
            <a:r>
              <a:rPr lang="sr-Latn-RS" dirty="0">
                <a:hlinkClick r:id="rId5" action="ppaction://hlinkfile" tooltip="Data Standards"/>
              </a:rPr>
              <a:t>Data </a:t>
            </a:r>
            <a:r>
              <a:rPr lang="sr-Latn-RS" dirty="0" err="1">
                <a:hlinkClick r:id="rId5" action="ppaction://hlinkfile" tooltip="Data Standards"/>
              </a:rPr>
              <a:t>Standards</a:t>
            </a:r>
            <a:r>
              <a:rPr lang="sr-Latn-RS" dirty="0">
                <a:hlinkClick r:id="rId5" action="ppaction://hlinkfile" tooltip="Data Standards"/>
              </a:rPr>
              <a:t> </a:t>
            </a:r>
            <a:r>
              <a:rPr lang="sr-Latn-RS" dirty="0" err="1">
                <a:hlinkClick r:id="rId5" action="ppaction://hlinkfile" tooltip="Data Standards"/>
              </a:rPr>
              <a:t>Catalogue</a:t>
            </a:r>
            <a:r>
              <a:rPr lang="sr-Latn-RS" dirty="0"/>
              <a:t> </a:t>
            </a:r>
          </a:p>
          <a:p>
            <a:pPr lvl="1"/>
            <a:r>
              <a:rPr lang="sr-Latn-RS" dirty="0">
                <a:hlinkClick r:id="rId6" action="ppaction://hlinkfile" tooltip="XML Schemas"/>
              </a:rPr>
              <a:t>XML </a:t>
            </a:r>
            <a:r>
              <a:rPr lang="sr-Latn-RS" dirty="0" err="1">
                <a:hlinkClick r:id="rId6" action="ppaction://hlinkfile" tooltip="XML Schemas"/>
              </a:rPr>
              <a:t>Schemas</a:t>
            </a:r>
            <a:r>
              <a:rPr lang="sr-Latn-RS" dirty="0"/>
              <a:t> </a:t>
            </a:r>
          </a:p>
          <a:p>
            <a:pPr lvl="1"/>
            <a:r>
              <a:rPr lang="sr-Latn-RS" dirty="0">
                <a:hlinkClick r:id="rId7" action="ppaction://hlinkfile" tooltip="Metadata"/>
              </a:rPr>
              <a:t>The e-</a:t>
            </a:r>
            <a:r>
              <a:rPr lang="sr-Latn-RS" dirty="0" err="1">
                <a:hlinkClick r:id="rId7" action="ppaction://hlinkfile" tooltip="Metadata"/>
              </a:rPr>
              <a:t>Government</a:t>
            </a:r>
            <a:r>
              <a:rPr lang="sr-Latn-RS" dirty="0">
                <a:hlinkClick r:id="rId7" action="ppaction://hlinkfile" tooltip="Metadata"/>
              </a:rPr>
              <a:t> </a:t>
            </a:r>
            <a:r>
              <a:rPr lang="sr-Latn-RS" dirty="0" err="1">
                <a:hlinkClick r:id="rId7" action="ppaction://hlinkfile" tooltip="Metadata"/>
              </a:rPr>
              <a:t>Metadata</a:t>
            </a:r>
            <a:r>
              <a:rPr lang="sr-Latn-RS" dirty="0">
                <a:hlinkClick r:id="rId7" action="ppaction://hlinkfile" tooltip="Metadata"/>
              </a:rPr>
              <a:t> </a:t>
            </a:r>
            <a:r>
              <a:rPr lang="sr-Latn-RS" dirty="0" smtClean="0">
                <a:hlinkClick r:id="rId7" action="ppaction://hlinkfile" tooltip="Metadata"/>
              </a:rPr>
              <a:t>Standard</a:t>
            </a:r>
            <a:endParaRPr lang="sr-Latn-RS" dirty="0" smtClean="0"/>
          </a:p>
          <a:p>
            <a:r>
              <a:rPr lang="sr-Latn-RS" sz="3100" b="1" dirty="0">
                <a:solidFill>
                  <a:schemeClr val="tx2"/>
                </a:solidFill>
              </a:rPr>
              <a:t>METAR</a:t>
            </a:r>
          </a:p>
          <a:p>
            <a:r>
              <a:rPr lang="sr-Latn-RS" sz="3100" b="1" dirty="0">
                <a:solidFill>
                  <a:schemeClr val="tx2"/>
                </a:solidFill>
              </a:rPr>
              <a:t>BUFR</a:t>
            </a:r>
          </a:p>
          <a:p>
            <a:r>
              <a:rPr lang="sr-Latn-RS" sz="3100" b="1" dirty="0">
                <a:solidFill>
                  <a:schemeClr val="tx2"/>
                </a:solidFill>
              </a:rPr>
              <a:t>…</a:t>
            </a:r>
          </a:p>
          <a:p>
            <a:endParaRPr lang="sr-Latn-RS" dirty="0" smtClean="0"/>
          </a:p>
          <a:p>
            <a:endParaRPr lang="sr-Latn-RS" dirty="0" smtClean="0"/>
          </a:p>
          <a:p>
            <a:endParaRPr lang="sr-Latn-RS" dirty="0" smtClean="0"/>
          </a:p>
          <a:p>
            <a:endParaRPr lang="sr-Latn-RS" dirty="0"/>
          </a:p>
        </p:txBody>
      </p:sp>
      <p:sp>
        <p:nvSpPr>
          <p:cNvPr id="4" name="Title 1"/>
          <p:cNvSpPr>
            <a:spLocks noGrp="1"/>
          </p:cNvSpPr>
          <p:nvPr>
            <p:ph type="title"/>
          </p:nvPr>
        </p:nvSpPr>
        <p:spPr>
          <a:xfrm>
            <a:off x="0" y="0"/>
            <a:ext cx="9144000" cy="533400"/>
          </a:xfrm>
          <a:solidFill>
            <a:schemeClr val="accent1">
              <a:lumMod val="20000"/>
              <a:lumOff val="80000"/>
              <a:alpha val="25000"/>
            </a:schemeClr>
          </a:solidFill>
        </p:spPr>
        <p:txBody>
          <a:bodyPr>
            <a:normAutofit/>
          </a:bodyPr>
          <a:lstStyle/>
          <a:p>
            <a:pPr algn="l"/>
            <a:r>
              <a:rPr lang="sr-Latn-CS" sz="2000" b="1" i="1" cap="all" dirty="0">
                <a:solidFill>
                  <a:schemeClr val="tx2"/>
                </a:solidFill>
                <a:latin typeface="Arial" pitchFamily="34" charset="0"/>
              </a:rPr>
              <a:t>Zadavanje - </a:t>
            </a:r>
            <a:r>
              <a:rPr lang="sr-Latn-RS" sz="2000" b="1" i="1" cap="all" dirty="0">
                <a:solidFill>
                  <a:schemeClr val="tx2"/>
                </a:solidFill>
                <a:latin typeface="Arial" pitchFamily="34" charset="0"/>
              </a:rPr>
              <a:t>Standardi</a:t>
            </a:r>
            <a:endParaRPr lang="en-US" sz="2000" b="1" i="1" cap="all" dirty="0">
              <a:solidFill>
                <a:schemeClr val="tx2"/>
              </a:solidFill>
              <a:latin typeface="Arial" pitchFamily="34" charset="0"/>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9942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cap="all" dirty="0">
                <a:solidFill>
                  <a:schemeClr val="tx2"/>
                </a:solidFill>
                <a:latin typeface="Arial" pitchFamily="34" charset="0"/>
                <a:ea typeface="+mj-ea"/>
                <a:cs typeface="+mj-cs"/>
              </a:rPr>
              <a:t>Zadavanje - BIRO </a:t>
            </a:r>
            <a:r>
              <a:rPr lang="sr-Latn-CS" sz="2000" b="1" i="1" dirty="0" smtClean="0">
                <a:solidFill>
                  <a:schemeClr val="tx2"/>
                </a:solidFill>
                <a:latin typeface="Arial" pitchFamily="34" charset="0"/>
                <a:ea typeface="Times New Roman" pitchFamily="18" charset="0"/>
                <a:cs typeface="+mj-cs"/>
              </a:rPr>
              <a:t>ZA RAZMENU PORUKA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3" descr="C:\Documents and Settings\babics\Local Settings\Temporary Internet Files\Content.IE5\1VW0NHX7\MPj04384580000[1].jpg"/>
          <p:cNvPicPr>
            <a:picLocks noChangeAspect="1" noChangeArrowheads="1"/>
          </p:cNvPicPr>
          <p:nvPr/>
        </p:nvPicPr>
        <p:blipFill>
          <a:blip r:embed="rId3"/>
          <a:srcRect/>
          <a:stretch>
            <a:fillRect/>
          </a:stretch>
        </p:blipFill>
        <p:spPr bwMode="auto">
          <a:xfrm>
            <a:off x="1752600" y="1752600"/>
            <a:ext cx="5410200" cy="4187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Oval 8"/>
          <p:cNvSpPr/>
          <p:nvPr/>
        </p:nvSpPr>
        <p:spPr>
          <a:xfrm>
            <a:off x="4495800" y="685800"/>
            <a:ext cx="1905000" cy="1295400"/>
          </a:xfrm>
          <a:prstGeom prst="ellipse">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CS" dirty="0" smtClean="0"/>
              <a:t>Sistem X</a:t>
            </a:r>
            <a:endParaRPr lang="en-US" dirty="0"/>
          </a:p>
        </p:txBody>
      </p:sp>
      <p:sp>
        <p:nvSpPr>
          <p:cNvPr id="10" name="Oval 9"/>
          <p:cNvSpPr/>
          <p:nvPr/>
        </p:nvSpPr>
        <p:spPr>
          <a:xfrm>
            <a:off x="6858000" y="2438400"/>
            <a:ext cx="1905000" cy="1295400"/>
          </a:xfrm>
          <a:prstGeom prst="ellipse">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CS" dirty="0" smtClean="0"/>
              <a:t>Sistem 2</a:t>
            </a:r>
            <a:endParaRPr lang="en-US" dirty="0"/>
          </a:p>
        </p:txBody>
      </p:sp>
      <p:sp>
        <p:nvSpPr>
          <p:cNvPr id="11" name="Oval 10"/>
          <p:cNvSpPr/>
          <p:nvPr/>
        </p:nvSpPr>
        <p:spPr>
          <a:xfrm>
            <a:off x="5410200" y="5334000"/>
            <a:ext cx="1905000" cy="1295400"/>
          </a:xfrm>
          <a:prstGeom prst="ellipse">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CS" dirty="0" smtClean="0"/>
              <a:t>Sistem Z</a:t>
            </a:r>
            <a:endParaRPr lang="en-US" dirty="0"/>
          </a:p>
        </p:txBody>
      </p:sp>
      <p:sp>
        <p:nvSpPr>
          <p:cNvPr id="12" name="Oval 11"/>
          <p:cNvSpPr/>
          <p:nvPr/>
        </p:nvSpPr>
        <p:spPr>
          <a:xfrm>
            <a:off x="1600200" y="5326039"/>
            <a:ext cx="1905000" cy="1295400"/>
          </a:xfrm>
          <a:prstGeom prst="ellipse">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CS" dirty="0" smtClean="0"/>
              <a:t>Sistem Y</a:t>
            </a:r>
            <a:endParaRPr lang="en-US" dirty="0"/>
          </a:p>
        </p:txBody>
      </p:sp>
      <p:sp>
        <p:nvSpPr>
          <p:cNvPr id="13" name="Oval 12"/>
          <p:cNvSpPr/>
          <p:nvPr/>
        </p:nvSpPr>
        <p:spPr>
          <a:xfrm>
            <a:off x="152400" y="2590800"/>
            <a:ext cx="1905000" cy="1295400"/>
          </a:xfrm>
          <a:prstGeom prst="ellipse">
            <a:avLst/>
          </a:prstGeom>
          <a:ln w="635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CS" dirty="0" smtClean="0"/>
              <a:t>Sistem 1</a:t>
            </a:r>
            <a:endParaRPr lang="en-US" dirty="0"/>
          </a:p>
        </p:txBody>
      </p:sp>
      <p:sp>
        <p:nvSpPr>
          <p:cNvPr id="21" name="Oval 20"/>
          <p:cNvSpPr/>
          <p:nvPr/>
        </p:nvSpPr>
        <p:spPr>
          <a:xfrm>
            <a:off x="152400" y="2590800"/>
            <a:ext cx="1905000" cy="1295400"/>
          </a:xfrm>
          <a:prstGeom prst="ellipse">
            <a:avLst/>
          </a:prstGeom>
          <a:solidFill>
            <a:schemeClr val="accent3">
              <a:lumMod val="75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SISTEM 1</a:t>
            </a:r>
            <a:endParaRPr lang="en-US" sz="2400" dirty="0"/>
          </a:p>
        </p:txBody>
      </p:sp>
      <p:sp>
        <p:nvSpPr>
          <p:cNvPr id="22" name="Oval 21"/>
          <p:cNvSpPr/>
          <p:nvPr/>
        </p:nvSpPr>
        <p:spPr>
          <a:xfrm>
            <a:off x="6861412" y="2446361"/>
            <a:ext cx="1905000" cy="1295400"/>
          </a:xfrm>
          <a:prstGeom prst="ellipse">
            <a:avLst/>
          </a:prstGeom>
          <a:solidFill>
            <a:schemeClr val="accent3">
              <a:lumMod val="75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SISTEM 2</a:t>
            </a:r>
            <a:endParaRPr lang="en-US" sz="2400" dirty="0"/>
          </a:p>
        </p:txBody>
      </p:sp>
      <p:grpSp>
        <p:nvGrpSpPr>
          <p:cNvPr id="15" name="Group 14"/>
          <p:cNvGrpSpPr/>
          <p:nvPr/>
        </p:nvGrpSpPr>
        <p:grpSpPr>
          <a:xfrm>
            <a:off x="533400" y="2057400"/>
            <a:ext cx="1905000" cy="711217"/>
            <a:chOff x="1160624" y="4143380"/>
            <a:chExt cx="1263359" cy="482617"/>
          </a:xfrm>
        </p:grpSpPr>
        <p:sp>
          <p:nvSpPr>
            <p:cNvPr id="16" name="Letter"/>
            <p:cNvSpPr>
              <a:spLocks noEditPoints="1" noChangeArrowheads="1"/>
            </p:cNvSpPr>
            <p:nvPr/>
          </p:nvSpPr>
          <p:spPr bwMode="auto">
            <a:xfrm>
              <a:off x="1428728" y="4143380"/>
              <a:ext cx="673109" cy="482617"/>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sz="1600"/>
            </a:p>
          </p:txBody>
        </p:sp>
        <p:sp>
          <p:nvSpPr>
            <p:cNvPr id="17" name="TextBox 16"/>
            <p:cNvSpPr txBox="1"/>
            <p:nvPr/>
          </p:nvSpPr>
          <p:spPr>
            <a:xfrm>
              <a:off x="1160624" y="4286256"/>
              <a:ext cx="1263359" cy="338554"/>
            </a:xfrm>
            <a:prstGeom prst="rect">
              <a:avLst/>
            </a:prstGeom>
            <a:noFill/>
          </p:spPr>
          <p:txBody>
            <a:bodyPr wrap="square" rtlCol="0">
              <a:spAutoFit/>
            </a:bodyPr>
            <a:lstStyle/>
            <a:p>
              <a:pPr algn="ctr"/>
              <a:r>
                <a:rPr lang="en-US" sz="1600" dirty="0" smtClean="0">
                  <a:solidFill>
                    <a:srgbClr val="FF0000"/>
                  </a:solidFill>
                </a:rPr>
                <a:t>PORUKA</a:t>
              </a:r>
              <a:endParaRPr lang="en-US" sz="1600" dirty="0">
                <a:solidFill>
                  <a:srgbClr val="FF0000"/>
                </a:solidFill>
              </a:endParaRPr>
            </a:p>
          </p:txBody>
        </p:sp>
      </p:grpSp>
      <p:grpSp>
        <p:nvGrpSpPr>
          <p:cNvPr id="18" name="Group 17"/>
          <p:cNvGrpSpPr/>
          <p:nvPr/>
        </p:nvGrpSpPr>
        <p:grpSpPr>
          <a:xfrm>
            <a:off x="8134344" y="2438400"/>
            <a:ext cx="1009656" cy="919770"/>
            <a:chOff x="6000760" y="5111238"/>
            <a:chExt cx="857256" cy="526727"/>
          </a:xfrm>
        </p:grpSpPr>
        <p:sp>
          <p:nvSpPr>
            <p:cNvPr id="19" name="Letter"/>
            <p:cNvSpPr>
              <a:spLocks noEditPoints="1" noChangeArrowheads="1"/>
            </p:cNvSpPr>
            <p:nvPr/>
          </p:nvSpPr>
          <p:spPr bwMode="auto">
            <a:xfrm>
              <a:off x="6072198" y="5111238"/>
              <a:ext cx="673109" cy="482617"/>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sz="1400"/>
            </a:p>
          </p:txBody>
        </p:sp>
        <p:sp>
          <p:nvSpPr>
            <p:cNvPr id="20" name="Rectangle 19"/>
            <p:cNvSpPr/>
            <p:nvPr/>
          </p:nvSpPr>
          <p:spPr>
            <a:xfrm>
              <a:off x="6000760" y="5214952"/>
              <a:ext cx="857256" cy="423013"/>
            </a:xfrm>
            <a:prstGeom prst="rect">
              <a:avLst/>
            </a:prstGeom>
          </p:spPr>
          <p:txBody>
            <a:bodyPr wrap="square">
              <a:spAutoFit/>
            </a:bodyPr>
            <a:lstStyle/>
            <a:p>
              <a:pPr algn="ctr"/>
              <a:r>
                <a:rPr lang="en-US" sz="1400" dirty="0" smtClean="0">
                  <a:solidFill>
                    <a:srgbClr val="0070C0"/>
                  </a:solidFill>
                </a:rPr>
                <a:t>ACK </a:t>
              </a:r>
            </a:p>
            <a:p>
              <a:pPr algn="ctr"/>
              <a:r>
                <a:rPr lang="en-US" sz="1400" dirty="0" err="1" smtClean="0">
                  <a:solidFill>
                    <a:srgbClr val="0070C0"/>
                  </a:solidFill>
                </a:rPr>
                <a:t>ili</a:t>
              </a:r>
              <a:r>
                <a:rPr lang="en-US" sz="1400" dirty="0" smtClean="0">
                  <a:solidFill>
                    <a:srgbClr val="0070C0"/>
                  </a:solidFill>
                </a:rPr>
                <a:t> </a:t>
              </a:r>
            </a:p>
            <a:p>
              <a:pPr algn="ctr"/>
              <a:r>
                <a:rPr lang="en-US" sz="1400" dirty="0" smtClean="0">
                  <a:solidFill>
                    <a:srgbClr val="0070C0"/>
                  </a:solidFill>
                </a:rPr>
                <a:t>NAK</a:t>
              </a:r>
              <a:endParaRPr lang="en-US" sz="1400" dirty="0">
                <a:solidFill>
                  <a:srgbClr val="0070C0"/>
                </a:solidFill>
              </a:endParaRPr>
            </a:p>
          </p:txBody>
        </p:sp>
      </p:grpSp>
      <p:pic>
        <p:nvPicPr>
          <p:cNvPr id="23" name="Picture 10" descr="C:\Documents and Settings\babics\Local Settings\Temporary Internet Files\Content.IE5\6GTJVT20\MPj04393500000[1].jpg"/>
          <p:cNvPicPr>
            <a:picLocks noChangeAspect="1" noChangeArrowheads="1"/>
          </p:cNvPicPr>
          <p:nvPr/>
        </p:nvPicPr>
        <p:blipFill>
          <a:blip r:embed="rId4" cstate="print"/>
          <a:srcRect/>
          <a:stretch>
            <a:fillRect/>
          </a:stretch>
        </p:blipFill>
        <p:spPr bwMode="auto">
          <a:xfrm>
            <a:off x="0" y="6096000"/>
            <a:ext cx="762000" cy="762000"/>
          </a:xfrm>
          <a:prstGeom prst="rect">
            <a:avLst/>
          </a:prstGeom>
          <a:noFill/>
        </p:spPr>
      </p:pic>
    </p:spTree>
    <p:extLst>
      <p:ext uri="{BB962C8B-B14F-4D97-AF65-F5344CB8AC3E}">
        <p14:creationId xmlns:p14="http://schemas.microsoft.com/office/powerpoint/2010/main" val="22196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375 -0.03609 C 0.07431 -0.03863 0.11146 -0.04071 0.1559 0.00509 C 0.20052 0.05112 0.20295 0.23155 0.30382 0.23918 C 0.40469 0.24682 0.6849 0.07911 0.76111 0.05019 C 0.8375 0.02128 0.79913 0.04372 0.76111 0.06662 " pathEditMode="relative" rAng="0" ptsTypes="aaaaA">
                                      <p:cBhvr>
                                        <p:cTn id="18" dur="2000" fill="hold"/>
                                        <p:tgtEl>
                                          <p:spTgt spid="15"/>
                                        </p:tgtEl>
                                        <p:attrNameLst>
                                          <p:attrName>ppt_x</p:attrName>
                                          <p:attrName>ppt_y</p:attrName>
                                        </p:attrNameLst>
                                      </p:cBhvr>
                                      <p:rCtr x="40000" y="1390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3.05556E-6 -3.02568E-6 C -0.12917 0.0347 -0.25816 0.0694 -0.4 0.0539 C -0.54184 0.0384 -0.77552 -0.06847 -0.8507 -0.09299 " pathEditMode="relative" ptsTypes="aaA">
                                      <p:cBhvr>
                                        <p:cTn id="26"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dirty="0">
                <a:solidFill>
                  <a:schemeClr val="tx2"/>
                </a:solidFill>
                <a:latin typeface="Arial" pitchFamily="34" charset="0"/>
              </a:rPr>
              <a:t>Zadavanje - </a:t>
            </a:r>
            <a:r>
              <a:rPr lang="sr-Latn-CS" sz="2000" b="1" i="1" dirty="0" smtClean="0">
                <a:solidFill>
                  <a:schemeClr val="tx2"/>
                </a:solidFill>
                <a:latin typeface="Arial" pitchFamily="34" charset="0"/>
                <a:ea typeface="Times New Roman" pitchFamily="18" charset="0"/>
                <a:cs typeface="+mj-cs"/>
              </a:rPr>
              <a:t>ADRESIRANJE PORUKE</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28600" y="685800"/>
            <a:ext cx="6397905" cy="523220"/>
          </a:xfrm>
          <a:prstGeom prst="rect">
            <a:avLst/>
          </a:prstGeom>
        </p:spPr>
        <p:txBody>
          <a:bodyPr wrap="none">
            <a:spAutoFit/>
          </a:bodyPr>
          <a:lstStyle/>
          <a:p>
            <a:r>
              <a:rPr lang="sr-Latn-CS" sz="2800" b="1" dirty="0" smtClean="0">
                <a:solidFill>
                  <a:schemeClr val="tx2"/>
                </a:solidFill>
                <a:latin typeface="Arial" pitchFamily="34" charset="0"/>
                <a:ea typeface="Times New Roman" pitchFamily="18" charset="0"/>
              </a:rPr>
              <a:t>Atributi zaglavlja standardne poruke</a:t>
            </a:r>
            <a:endParaRPr lang="en-US" sz="5400" b="1" dirty="0">
              <a:solidFill>
                <a:schemeClr val="tx2"/>
              </a:solidFill>
            </a:endParaRPr>
          </a:p>
        </p:txBody>
      </p:sp>
      <p:sp>
        <p:nvSpPr>
          <p:cNvPr id="6" name="Rounded Rectangle 5"/>
          <p:cNvSpPr/>
          <p:nvPr/>
        </p:nvSpPr>
        <p:spPr>
          <a:xfrm>
            <a:off x="1981200" y="1371600"/>
            <a:ext cx="6019800" cy="3352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r-Latn-CS" sz="2400" b="1" i="1" dirty="0" smtClean="0">
                <a:solidFill>
                  <a:schemeClr val="tx2"/>
                </a:solidFill>
              </a:rPr>
              <a:t>Identifikator zaglavlja poruke</a:t>
            </a:r>
          </a:p>
          <a:p>
            <a:r>
              <a:rPr lang="sr-Latn-CS" sz="2400" b="1" u="sng" dirty="0" smtClean="0">
                <a:solidFill>
                  <a:schemeClr val="tx2"/>
                </a:solidFill>
              </a:rPr>
              <a:t>Z</a:t>
            </a:r>
            <a:r>
              <a:rPr lang="en-US" sz="2400" b="1" u="sng" dirty="0" smtClean="0">
                <a:solidFill>
                  <a:schemeClr val="tx2"/>
                </a:solidFill>
              </a:rPr>
              <a:t>AGLAVLJE PORUKE</a:t>
            </a:r>
            <a:r>
              <a:rPr lang="sr-Latn-CS" sz="2400" b="1" u="sng" dirty="0" smtClean="0">
                <a:solidFill>
                  <a:schemeClr val="tx2"/>
                </a:solidFill>
              </a:rPr>
              <a:t>:</a:t>
            </a:r>
          </a:p>
          <a:p>
            <a:r>
              <a:rPr lang="sr-Latn-CS" sz="2400" b="1" dirty="0" smtClean="0">
                <a:solidFill>
                  <a:schemeClr val="tx2"/>
                </a:solidFill>
              </a:rPr>
              <a:t>	Identfikacija standarda poruke</a:t>
            </a:r>
          </a:p>
          <a:p>
            <a:r>
              <a:rPr lang="sr-Latn-CS" sz="2400" b="1" dirty="0" smtClean="0">
                <a:solidFill>
                  <a:schemeClr val="tx2"/>
                </a:solidFill>
              </a:rPr>
              <a:t>	Identifikacija tipa poruke</a:t>
            </a:r>
          </a:p>
          <a:p>
            <a:r>
              <a:rPr lang="sr-Latn-CS" sz="2400" b="1" dirty="0" smtClean="0">
                <a:solidFill>
                  <a:schemeClr val="tx2"/>
                </a:solidFill>
              </a:rPr>
              <a:t>	Jedinstvena identifikacija poruke</a:t>
            </a:r>
          </a:p>
          <a:p>
            <a:r>
              <a:rPr lang="sr-Latn-CS" sz="2400" b="1" dirty="0" smtClean="0">
                <a:solidFill>
                  <a:schemeClr val="tx2"/>
                </a:solidFill>
              </a:rPr>
              <a:t>		Adresa Pošiljaoca poruke</a:t>
            </a:r>
          </a:p>
          <a:p>
            <a:r>
              <a:rPr lang="sr-Latn-CS" sz="2400" b="1" dirty="0" smtClean="0">
                <a:solidFill>
                  <a:schemeClr val="tx2"/>
                </a:solidFill>
              </a:rPr>
              <a:t>		Adresa Primaoca poruke</a:t>
            </a:r>
          </a:p>
          <a:p>
            <a:r>
              <a:rPr lang="sr-Latn-CS" sz="2400" b="1" dirty="0" smtClean="0">
                <a:solidFill>
                  <a:schemeClr val="tx2"/>
                </a:solidFill>
              </a:rPr>
              <a:t>	Vreme i datum slanja poruke</a:t>
            </a:r>
            <a:endParaRPr lang="en-US" sz="2400" b="1" dirty="0">
              <a:solidFill>
                <a:schemeClr val="tx2"/>
              </a:solidFill>
            </a:endParaRPr>
          </a:p>
        </p:txBody>
      </p:sp>
      <p:sp>
        <p:nvSpPr>
          <p:cNvPr id="10" name="Rounded Rectangle 9"/>
          <p:cNvSpPr/>
          <p:nvPr/>
        </p:nvSpPr>
        <p:spPr>
          <a:xfrm>
            <a:off x="2057399" y="4724400"/>
            <a:ext cx="5937337" cy="1905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sr-Latn-CS" sz="2400" b="1" dirty="0" smtClean="0">
              <a:solidFill>
                <a:schemeClr val="tx2"/>
              </a:solidFill>
            </a:endParaRPr>
          </a:p>
          <a:p>
            <a:r>
              <a:rPr lang="sr-Latn-CS" sz="2400" b="1" i="1" dirty="0" smtClean="0">
                <a:solidFill>
                  <a:schemeClr val="tx2"/>
                </a:solidFill>
              </a:rPr>
              <a:t>Identifikator tela poruke</a:t>
            </a:r>
          </a:p>
          <a:p>
            <a:endParaRPr lang="sr-Latn-CS" sz="2400" b="1" dirty="0" smtClean="0">
              <a:solidFill>
                <a:schemeClr val="tx2"/>
              </a:solidFill>
            </a:endParaRPr>
          </a:p>
          <a:p>
            <a:endParaRPr lang="sr-Latn-CS" sz="2400" b="1" dirty="0" smtClean="0">
              <a:solidFill>
                <a:schemeClr val="tx2"/>
              </a:solidFill>
            </a:endParaRPr>
          </a:p>
          <a:p>
            <a:endParaRPr lang="en-US" sz="2400" b="1" dirty="0">
              <a:solidFill>
                <a:schemeClr val="tx2"/>
              </a:solidFill>
            </a:endParaRPr>
          </a:p>
        </p:txBody>
      </p:sp>
      <p:sp>
        <p:nvSpPr>
          <p:cNvPr id="11" name="Oval 10"/>
          <p:cNvSpPr/>
          <p:nvPr/>
        </p:nvSpPr>
        <p:spPr>
          <a:xfrm>
            <a:off x="4038600" y="5638800"/>
            <a:ext cx="3628373"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CS" sz="2400" b="1" dirty="0" smtClean="0"/>
              <a:t>TELO PORUKE</a:t>
            </a:r>
            <a:endParaRPr lang="en-US" sz="2400" b="1" dirty="0"/>
          </a:p>
        </p:txBody>
      </p:sp>
      <p:sp>
        <p:nvSpPr>
          <p:cNvPr id="12" name="Oval 11"/>
          <p:cNvSpPr/>
          <p:nvPr/>
        </p:nvSpPr>
        <p:spPr>
          <a:xfrm>
            <a:off x="3505200" y="3343469"/>
            <a:ext cx="4343400" cy="914400"/>
          </a:xfrm>
          <a:prstGeom prst="ellipse">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76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sr-Latn-CS" sz="2000" b="1" i="1" noProof="0" dirty="0" smtClean="0">
                <a:solidFill>
                  <a:schemeClr val="tx2"/>
                </a:solidFill>
                <a:latin typeface="Arial" pitchFamily="34" charset="0"/>
                <a:ea typeface="+mj-ea"/>
                <a:cs typeface="+mj-cs"/>
              </a:rPr>
              <a:t>STRUKTURA ADRESABILNE PORUKE SA POSLOVNOM LOGIKOM</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8640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ChangeArrowheads="1"/>
          </p:cNvSpPr>
          <p:nvPr/>
        </p:nvSpPr>
        <p:spPr bwMode="auto">
          <a:xfrm>
            <a:off x="533400" y="3213129"/>
            <a:ext cx="8610600" cy="3416271"/>
          </a:xfrm>
          <a:prstGeom prst="rect">
            <a:avLst/>
          </a:prstGeom>
          <a:noFill/>
          <a:ln w="9525">
            <a:noFill/>
            <a:miter lim="800000"/>
            <a:headEnd/>
            <a:tailEnd/>
          </a:ln>
          <a:effectLst/>
        </p:spPr>
        <p:txBody>
          <a:bodyPr vert="horz" wrap="square" lIns="91440" tIns="114264" rIns="91440" bIns="38088" numCol="1" anchor="ctr" anchorCtr="0" compatLnSpc="1">
            <a:prstTxWarp prst="textNoShape">
              <a:avLst/>
            </a:prstTxWarp>
            <a:spAutoFit/>
          </a:bodyPr>
          <a:lstStyle/>
          <a:p>
            <a:pPr marL="0" marR="0" lvl="0" indent="130175" defTabSz="914400" rtl="0" eaLnBrk="0" fontAlgn="base" latinLnBrk="0" hangingPunct="0">
              <a:lnSpc>
                <a:spcPct val="100000"/>
              </a:lnSpc>
              <a:spcBef>
                <a:spcPct val="0"/>
              </a:spcBef>
              <a:spcAft>
                <a:spcPct val="0"/>
              </a:spcAft>
              <a:buClrTx/>
              <a:buSzTx/>
              <a:buFontTx/>
              <a:buNone/>
              <a:tabLst/>
            </a:pPr>
            <a:r>
              <a:rPr kumimoji="0" lang="sr-Latn-CS" sz="2800" b="1" i="0" u="none" strike="noStrike" cap="none" normalizeH="0" baseline="0" dirty="0" smtClean="0">
                <a:ln>
                  <a:noFill/>
                </a:ln>
                <a:solidFill>
                  <a:schemeClr val="tx2"/>
                </a:solidFill>
                <a:effectLst/>
                <a:latin typeface="Arial" pitchFamily="34" charset="0"/>
                <a:ea typeface="Times New Roman" pitchFamily="18" charset="0"/>
              </a:rPr>
              <a:t>Standard Narodne banke Srbije: </a:t>
            </a:r>
            <a:endParaRPr kumimoji="0" lang="en-US" sz="2800" b="1" i="0" u="none" strike="noStrike" cap="none" normalizeH="0" baseline="0" dirty="0" smtClean="0">
              <a:ln>
                <a:noFill/>
              </a:ln>
              <a:solidFill>
                <a:schemeClr val="tx2"/>
              </a:solidFill>
              <a:effectLst/>
              <a:latin typeface="Arial" pitchFamily="34" charset="0"/>
              <a:ea typeface="Times New Roman" pitchFamily="18" charset="0"/>
            </a:endParaRPr>
          </a:p>
          <a:p>
            <a:pPr marL="0" marR="0" lvl="0" indent="130175" defTabSz="914400" rtl="0" eaLnBrk="0" fontAlgn="base" latinLnBrk="0" hangingPunct="0">
              <a:lnSpc>
                <a:spcPct val="100000"/>
              </a:lnSpc>
              <a:spcBef>
                <a:spcPct val="0"/>
              </a:spcBef>
              <a:spcAft>
                <a:spcPct val="0"/>
              </a:spcAft>
              <a:buClrTx/>
              <a:buSzTx/>
              <a:buFontTx/>
              <a:buNone/>
              <a:tabLst/>
            </a:pPr>
            <a:endParaRPr kumimoji="0" lang="sr-Latn-CS" sz="800" b="1" i="0" u="none" strike="noStrike" cap="none" normalizeH="0" baseline="0" dirty="0" smtClean="0">
              <a:ln>
                <a:noFill/>
              </a:ln>
              <a:solidFill>
                <a:schemeClr val="tx2"/>
              </a:solidFill>
              <a:effectLst/>
              <a:latin typeface="Arial" pitchFamily="34" charset="0"/>
              <a:ea typeface="Times New Roman" pitchFamily="18" charset="0"/>
            </a:endParaRPr>
          </a:p>
          <a:p>
            <a:pPr marL="0" marR="0" lvl="0" indent="130175" algn="just" defTabSz="914400" rtl="0" eaLnBrk="0" fontAlgn="base" latinLnBrk="0" hangingPunct="0">
              <a:lnSpc>
                <a:spcPct val="100000"/>
              </a:lnSpc>
              <a:spcBef>
                <a:spcPct val="0"/>
              </a:spcBef>
              <a:spcAft>
                <a:spcPct val="0"/>
              </a:spcAft>
              <a:buClrTx/>
              <a:buSzTx/>
              <a:buFontTx/>
              <a:buNone/>
              <a:tabLst/>
            </a:pP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Osnovna poruka</a:t>
            </a:r>
          </a:p>
          <a:p>
            <a:pPr lvl="2" indent="130175" algn="just" eaLnBrk="0" fontAlgn="base" hangingPunct="0">
              <a:spcBef>
                <a:spcPct val="0"/>
              </a:spcBef>
              <a:spcAft>
                <a:spcPct val="0"/>
              </a:spcAft>
            </a:pPr>
            <a:r>
              <a:rPr kumimoji="0" lang="sr-Latn-CS" sz="2400" b="0" i="0" u="none" strike="noStrike" cap="none" normalizeH="0" baseline="0" dirty="0" smtClean="0">
                <a:ln>
                  <a:noFill/>
                </a:ln>
                <a:solidFill>
                  <a:schemeClr val="tx2"/>
                </a:solidFill>
                <a:effectLst/>
                <a:latin typeface="Arial" pitchFamily="34" charset="0"/>
                <a:ea typeface="Times New Roman" pitchFamily="18" charset="0"/>
              </a:rPr>
              <a:t>MT103 za velika RTGS plaćanja</a:t>
            </a:r>
          </a:p>
          <a:p>
            <a:pPr lvl="2" indent="130175" algn="just" eaLnBrk="0" fontAlgn="base" hangingPunct="0">
              <a:spcBef>
                <a:spcPct val="0"/>
              </a:spcBef>
              <a:spcAft>
                <a:spcPct val="0"/>
              </a:spcAft>
            </a:pPr>
            <a:endParaRPr kumimoji="0" lang="sr-Latn-CS" sz="800" b="0" i="0" u="none" strike="noStrike" cap="none" normalizeH="0" baseline="0" dirty="0" smtClean="0">
              <a:ln>
                <a:noFill/>
              </a:ln>
              <a:solidFill>
                <a:schemeClr val="tx2"/>
              </a:solidFill>
              <a:effectLst/>
              <a:latin typeface="Arial" pitchFamily="34" charset="0"/>
              <a:ea typeface="Times New Roman" pitchFamily="18" charset="0"/>
            </a:endParaRPr>
          </a:p>
          <a:p>
            <a:pPr marL="0" marR="0" lvl="0" indent="130175" algn="just" defTabSz="914400" rtl="0" eaLnBrk="0" fontAlgn="base" latinLnBrk="0" hangingPunct="0">
              <a:lnSpc>
                <a:spcPct val="100000"/>
              </a:lnSpc>
              <a:spcBef>
                <a:spcPct val="0"/>
              </a:spcBef>
              <a:spcAft>
                <a:spcPct val="0"/>
              </a:spcAft>
              <a:buClrTx/>
              <a:buSzTx/>
              <a:buFontTx/>
              <a:buNone/>
              <a:tabLst/>
            </a:pP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Prateće poruke su</a:t>
            </a:r>
          </a:p>
          <a:p>
            <a:pPr lvl="2" indent="130175" algn="just" eaLnBrk="0" fontAlgn="base" hangingPunct="0">
              <a:spcBef>
                <a:spcPct val="0"/>
              </a:spcBef>
              <a:spcAft>
                <a:spcPct val="0"/>
              </a:spcAft>
            </a:pPr>
            <a:r>
              <a:rPr lang="sr-Latn-CS" sz="2400" dirty="0" smtClean="0">
                <a:solidFill>
                  <a:schemeClr val="tx2"/>
                </a:solidFill>
                <a:latin typeface="Arial" pitchFamily="34" charset="0"/>
                <a:ea typeface="Times New Roman" pitchFamily="18" charset="0"/>
              </a:rPr>
              <a:t>Zahtev za opoziv poruke (MT192)</a:t>
            </a:r>
          </a:p>
          <a:p>
            <a:pPr lvl="2" indent="130175" algn="just" eaLnBrk="0" fontAlgn="base" hangingPunct="0">
              <a:spcBef>
                <a:spcPct val="0"/>
              </a:spcBef>
              <a:spcAft>
                <a:spcPct val="0"/>
              </a:spcAft>
            </a:pPr>
            <a:r>
              <a:rPr kumimoji="0" lang="sr-Latn-CS" sz="2400" b="0" i="0" u="none" strike="noStrike" cap="none" normalizeH="0" baseline="0" dirty="0" smtClean="0">
                <a:ln>
                  <a:noFill/>
                </a:ln>
                <a:solidFill>
                  <a:schemeClr val="tx2"/>
                </a:solidFill>
                <a:effectLst/>
                <a:latin typeface="Arial" pitchFamily="34" charset="0"/>
                <a:ea typeface="Times New Roman" pitchFamily="18" charset="0"/>
              </a:rPr>
              <a:t>Potvrda odobrenja (MT910)</a:t>
            </a:r>
            <a:endParaRPr kumimoji="0" lang="sr-Latn-CS" sz="2400" b="0" i="0" u="none" strike="noStrike" cap="none" normalizeH="0" dirty="0" smtClean="0">
              <a:ln>
                <a:noFill/>
              </a:ln>
              <a:solidFill>
                <a:schemeClr val="tx2"/>
              </a:solidFill>
              <a:effectLst/>
              <a:latin typeface="Arial" pitchFamily="34" charset="0"/>
              <a:ea typeface="Times New Roman" pitchFamily="18" charset="0"/>
            </a:endParaRPr>
          </a:p>
          <a:p>
            <a:pPr lvl="2" indent="130175" algn="just" eaLnBrk="0" fontAlgn="base" hangingPunct="0">
              <a:spcBef>
                <a:spcPct val="0"/>
              </a:spcBef>
              <a:spcAft>
                <a:spcPct val="0"/>
              </a:spcAft>
            </a:pPr>
            <a:r>
              <a:rPr kumimoji="0" lang="sr-Latn-CS" sz="2400" b="0" i="0" u="none" strike="noStrike" cap="none" normalizeH="0" dirty="0" smtClean="0">
                <a:ln>
                  <a:noFill/>
                </a:ln>
                <a:solidFill>
                  <a:schemeClr val="tx2"/>
                </a:solidFill>
                <a:effectLst/>
                <a:latin typeface="Arial" pitchFamily="34" charset="0"/>
                <a:ea typeface="Times New Roman" pitchFamily="18" charset="0"/>
              </a:rPr>
              <a:t>P</a:t>
            </a:r>
            <a:r>
              <a:rPr lang="sr-Latn-CS" sz="2400" dirty="0" smtClean="0">
                <a:solidFill>
                  <a:schemeClr val="tx2"/>
                </a:solidFill>
                <a:latin typeface="Arial" pitchFamily="34" charset="0"/>
                <a:ea typeface="Times New Roman" pitchFamily="18" charset="0"/>
              </a:rPr>
              <a:t>otvrda </a:t>
            </a:r>
            <a:r>
              <a:rPr kumimoji="0" lang="sr-Latn-CS" sz="2400" b="0" i="0" u="none" strike="noStrike" cap="none" normalizeH="0" baseline="0" dirty="0" smtClean="0">
                <a:ln>
                  <a:noFill/>
                </a:ln>
                <a:solidFill>
                  <a:schemeClr val="tx2"/>
                </a:solidFill>
                <a:effectLst/>
                <a:latin typeface="Arial" pitchFamily="34" charset="0"/>
                <a:ea typeface="Times New Roman" pitchFamily="18" charset="0"/>
              </a:rPr>
              <a:t>zaduženja (MT900) </a:t>
            </a:r>
          </a:p>
          <a:p>
            <a:pPr lvl="2" indent="130175" algn="just" eaLnBrk="0" fontAlgn="base" hangingPunct="0">
              <a:spcBef>
                <a:spcPct val="0"/>
              </a:spcBef>
              <a:spcAft>
                <a:spcPct val="0"/>
              </a:spcAft>
            </a:pPr>
            <a:r>
              <a:rPr kumimoji="0" lang="sr-Latn-CS" sz="2400" b="0" i="0" u="none" strike="noStrike" cap="none" normalizeH="0" baseline="0" dirty="0" smtClean="0">
                <a:ln>
                  <a:noFill/>
                </a:ln>
                <a:solidFill>
                  <a:schemeClr val="tx2"/>
                </a:solidFill>
                <a:effectLst/>
                <a:latin typeface="Arial" pitchFamily="34" charset="0"/>
                <a:ea typeface="Times New Roman" pitchFamily="18" charset="0"/>
              </a:rPr>
              <a:t>Zahtev za </a:t>
            </a:r>
            <a:r>
              <a:rPr lang="sr-Latn-CS" sz="2400" dirty="0" smtClean="0">
                <a:solidFill>
                  <a:schemeClr val="tx2"/>
                </a:solidFill>
                <a:latin typeface="Arial" pitchFamily="34" charset="0"/>
                <a:ea typeface="Times New Roman" pitchFamily="18" charset="0"/>
              </a:rPr>
              <a:t>informacijom o stanju računa (MT920)</a:t>
            </a:r>
          </a:p>
        </p:txBody>
      </p:sp>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sr-Latn-CS" sz="2000" b="1" i="1" noProof="0" dirty="0" smtClean="0">
                <a:solidFill>
                  <a:schemeClr val="tx2"/>
                </a:solidFill>
                <a:latin typeface="Arial" pitchFamily="34" charset="0"/>
                <a:ea typeface="+mj-ea"/>
                <a:cs typeface="+mj-cs"/>
              </a:rPr>
              <a:t>STRUKTURA ADRESABILNE PORUKE SA POSLOVNOM LOGIKOM</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85800" y="609600"/>
            <a:ext cx="8458200" cy="2492990"/>
          </a:xfrm>
          <a:prstGeom prst="rect">
            <a:avLst/>
          </a:prstGeom>
        </p:spPr>
        <p:txBody>
          <a:bodyPr wrap="square">
            <a:spAutoFit/>
          </a:bodyPr>
          <a:lstStyle/>
          <a:p>
            <a:pPr algn="just"/>
            <a:r>
              <a:rPr lang="en-US" sz="2800" b="1" dirty="0" smtClean="0">
                <a:solidFill>
                  <a:schemeClr val="tx2"/>
                </a:solidFill>
                <a:latin typeface="Arial" pitchFamily="34" charset="0"/>
                <a:ea typeface="Times New Roman" pitchFamily="18" charset="0"/>
              </a:rPr>
              <a:t>P</a:t>
            </a:r>
            <a:r>
              <a:rPr lang="sr-Latn-CS" sz="2800" b="1" dirty="0" smtClean="0">
                <a:solidFill>
                  <a:schemeClr val="tx2"/>
                </a:solidFill>
                <a:latin typeface="Arial" pitchFamily="34" charset="0"/>
                <a:ea typeface="Times New Roman" pitchFamily="18" charset="0"/>
              </a:rPr>
              <a:t>oruke imaju i rezervisanu poziciju za</a:t>
            </a:r>
            <a:r>
              <a:rPr lang="en-US" sz="2800" b="1" dirty="0" smtClean="0">
                <a:solidFill>
                  <a:schemeClr val="tx2"/>
                </a:solidFill>
                <a:latin typeface="Arial" pitchFamily="34" charset="0"/>
                <a:ea typeface="Times New Roman" pitchFamily="18" charset="0"/>
              </a:rPr>
              <a:t>:</a:t>
            </a:r>
            <a:endParaRPr lang="sr-Latn-CS" sz="2800" b="1" dirty="0" smtClean="0">
              <a:solidFill>
                <a:schemeClr val="tx2"/>
              </a:solidFill>
              <a:latin typeface="Arial" pitchFamily="34" charset="0"/>
              <a:ea typeface="Times New Roman" pitchFamily="18" charset="0"/>
            </a:endParaRPr>
          </a:p>
          <a:p>
            <a:pPr algn="just"/>
            <a:endParaRPr lang="en-US" sz="800" b="1" dirty="0" smtClean="0">
              <a:solidFill>
                <a:schemeClr val="tx2"/>
              </a:solidFill>
              <a:latin typeface="Arial" pitchFamily="34" charset="0"/>
              <a:ea typeface="Times New Roman" pitchFamily="18" charset="0"/>
            </a:endParaRPr>
          </a:p>
          <a:p>
            <a:pPr lvl="8" algn="just">
              <a:buFont typeface="Arial" pitchFamily="34" charset="0"/>
              <a:buChar char="•"/>
            </a:pPr>
            <a:r>
              <a:rPr lang="en-US" sz="2400" dirty="0" smtClean="0">
                <a:solidFill>
                  <a:schemeClr val="tx2"/>
                </a:solidFill>
                <a:latin typeface="Arial" pitchFamily="34" charset="0"/>
                <a:ea typeface="Times New Roman" pitchFamily="18" charset="0"/>
              </a:rPr>
              <a:t> </a:t>
            </a:r>
            <a:r>
              <a:rPr lang="sr-Latn-CS" sz="2400" dirty="0" smtClean="0">
                <a:solidFill>
                  <a:schemeClr val="tx2"/>
                </a:solidFill>
                <a:latin typeface="Arial" pitchFamily="34" charset="0"/>
                <a:ea typeface="Times New Roman" pitchFamily="18" charset="0"/>
              </a:rPr>
              <a:t>adrese Pošiljoca i Primaoca</a:t>
            </a:r>
            <a:endParaRPr lang="en-US" sz="2400" dirty="0" smtClean="0">
              <a:solidFill>
                <a:schemeClr val="tx2"/>
              </a:solidFill>
              <a:latin typeface="Arial" pitchFamily="34" charset="0"/>
              <a:ea typeface="Times New Roman" pitchFamily="18" charset="0"/>
            </a:endParaRPr>
          </a:p>
          <a:p>
            <a:pPr lvl="8" algn="just">
              <a:buFont typeface="Arial" pitchFamily="34" charset="0"/>
              <a:buChar char="•"/>
            </a:pPr>
            <a:r>
              <a:rPr lang="en-US" sz="2400" dirty="0" smtClean="0">
                <a:solidFill>
                  <a:schemeClr val="tx2"/>
                </a:solidFill>
                <a:latin typeface="Arial" pitchFamily="34" charset="0"/>
                <a:ea typeface="Times New Roman" pitchFamily="18" charset="0"/>
              </a:rPr>
              <a:t> ID</a:t>
            </a:r>
            <a:r>
              <a:rPr lang="sr-Latn-CS" sz="2400" dirty="0" smtClean="0">
                <a:solidFill>
                  <a:schemeClr val="tx2"/>
                </a:solidFill>
                <a:latin typeface="Arial" pitchFamily="34" charset="0"/>
                <a:ea typeface="Times New Roman" pitchFamily="18" charset="0"/>
              </a:rPr>
              <a:t> poruke, </a:t>
            </a:r>
            <a:r>
              <a:rPr lang="en-US" sz="2400" dirty="0" smtClean="0">
                <a:solidFill>
                  <a:schemeClr val="tx2"/>
                </a:solidFill>
                <a:latin typeface="Arial" pitchFamily="34" charset="0"/>
                <a:ea typeface="Times New Roman" pitchFamily="18" charset="0"/>
              </a:rPr>
              <a:t>ID </a:t>
            </a:r>
            <a:r>
              <a:rPr lang="sr-Latn-CS" sz="2400" dirty="0" smtClean="0">
                <a:solidFill>
                  <a:schemeClr val="tx2"/>
                </a:solidFill>
                <a:latin typeface="Arial" pitchFamily="34" charset="0"/>
                <a:ea typeface="Times New Roman" pitchFamily="18" charset="0"/>
              </a:rPr>
              <a:t>tipa poruke </a:t>
            </a:r>
            <a:endParaRPr lang="en-US" sz="2400" dirty="0" smtClean="0">
              <a:solidFill>
                <a:schemeClr val="tx2"/>
              </a:solidFill>
              <a:latin typeface="Arial" pitchFamily="34" charset="0"/>
              <a:ea typeface="Times New Roman" pitchFamily="18" charset="0"/>
            </a:endParaRPr>
          </a:p>
          <a:p>
            <a:pPr lvl="8" algn="just">
              <a:buFont typeface="Arial" pitchFamily="34" charset="0"/>
              <a:buChar char="•"/>
            </a:pPr>
            <a:r>
              <a:rPr lang="en-US" sz="2400" dirty="0" smtClean="0">
                <a:solidFill>
                  <a:schemeClr val="tx2"/>
                </a:solidFill>
                <a:latin typeface="Arial" pitchFamily="34" charset="0"/>
                <a:ea typeface="Times New Roman" pitchFamily="18" charset="0"/>
              </a:rPr>
              <a:t> </a:t>
            </a:r>
            <a:r>
              <a:rPr lang="sr-Latn-CS" sz="2400" dirty="0" smtClean="0">
                <a:solidFill>
                  <a:schemeClr val="tx2"/>
                </a:solidFill>
                <a:latin typeface="Arial" pitchFamily="34" charset="0"/>
                <a:ea typeface="Times New Roman" pitchFamily="18" charset="0"/>
              </a:rPr>
              <a:t>prioriteta poruke</a:t>
            </a:r>
            <a:endParaRPr lang="en-US" sz="2400" dirty="0" smtClean="0">
              <a:solidFill>
                <a:schemeClr val="tx2"/>
              </a:solidFill>
              <a:latin typeface="Arial" pitchFamily="34" charset="0"/>
              <a:ea typeface="Times New Roman" pitchFamily="18" charset="0"/>
            </a:endParaRPr>
          </a:p>
          <a:p>
            <a:pPr lvl="8" algn="just">
              <a:buFont typeface="Arial" pitchFamily="34" charset="0"/>
              <a:buChar char="•"/>
            </a:pPr>
            <a:r>
              <a:rPr lang="en-US" sz="2400" dirty="0" smtClean="0">
                <a:solidFill>
                  <a:schemeClr val="tx2"/>
                </a:solidFill>
                <a:latin typeface="Arial" pitchFamily="34" charset="0"/>
                <a:ea typeface="Times New Roman" pitchFamily="18" charset="0"/>
              </a:rPr>
              <a:t> </a:t>
            </a:r>
            <a:r>
              <a:rPr lang="sr-Latn-CS" sz="2400" dirty="0" smtClean="0">
                <a:solidFill>
                  <a:schemeClr val="tx2"/>
                </a:solidFill>
                <a:latin typeface="Arial" pitchFamily="34" charset="0"/>
                <a:ea typeface="Times New Roman" pitchFamily="18" charset="0"/>
              </a:rPr>
              <a:t>vremena odašiljanja poruke</a:t>
            </a:r>
          </a:p>
          <a:p>
            <a:pPr lvl="8" algn="just">
              <a:buFont typeface="Arial" pitchFamily="34" charset="0"/>
              <a:buChar char="•"/>
            </a:pPr>
            <a:r>
              <a:rPr lang="sr-Latn-CS" sz="2400" dirty="0" smtClean="0">
                <a:solidFill>
                  <a:schemeClr val="tx2"/>
                </a:solidFill>
                <a:latin typeface="Arial" pitchFamily="34" charset="0"/>
              </a:rPr>
              <a:t> </a:t>
            </a:r>
            <a:r>
              <a:rPr lang="sr-Latn-CS" sz="2400" b="1" dirty="0" smtClean="0">
                <a:solidFill>
                  <a:schemeClr val="tx2"/>
                </a:solidFill>
                <a:latin typeface="Arial" pitchFamily="34" charset="0"/>
              </a:rPr>
              <a:t>...</a:t>
            </a:r>
            <a:endParaRPr lang="en-US" sz="2400" b="1" dirty="0">
              <a:solidFill>
                <a:schemeClr val="tx2"/>
              </a:solidFill>
            </a:endParaRPr>
          </a:p>
        </p:txBody>
      </p:sp>
    </p:spTree>
    <p:extLst>
      <p:ext uri="{BB962C8B-B14F-4D97-AF65-F5344CB8AC3E}">
        <p14:creationId xmlns:p14="http://schemas.microsoft.com/office/powerpoint/2010/main" val="9504372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dirty="0" smtClean="0">
                <a:solidFill>
                  <a:schemeClr val="tx2"/>
                </a:solidFill>
                <a:latin typeface="Arial" pitchFamily="34" charset="0"/>
              </a:rPr>
              <a:t>STRUKTURA: </a:t>
            </a:r>
            <a:r>
              <a:rPr lang="sr-Latn-CS" sz="2000" b="1" i="1" dirty="0" smtClean="0">
                <a:solidFill>
                  <a:schemeClr val="tx2"/>
                </a:solidFill>
                <a:latin typeface="Arial" pitchFamily="34" charset="0"/>
                <a:ea typeface="Times New Roman" pitchFamily="18" charset="0"/>
                <a:cs typeface="+mj-cs"/>
              </a:rPr>
              <a:t>SEGMENTI U OKVIRU TELA PORUKE</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765512"/>
            <a:ext cx="9144000" cy="5940088"/>
          </a:xfrm>
          <a:prstGeom prst="rect">
            <a:avLst/>
          </a:prstGeom>
        </p:spPr>
        <p:txBody>
          <a:bodyPr wrap="square">
            <a:spAutoFit/>
          </a:bodyPr>
          <a:lstStyle/>
          <a:p>
            <a:r>
              <a:rPr lang="sr-Latn-CS" sz="2400" b="1" dirty="0" smtClean="0">
                <a:solidFill>
                  <a:schemeClr val="tx2"/>
                </a:solidFill>
              </a:rPr>
              <a:t>		Ako je  "113"="0100“ </a:t>
            </a:r>
          </a:p>
          <a:p>
            <a:r>
              <a:rPr lang="sr-Latn-CS" sz="2400" b="1" dirty="0" smtClean="0">
                <a:solidFill>
                  <a:schemeClr val="tx2"/>
                </a:solidFill>
              </a:rPr>
              <a:t>			</a:t>
            </a:r>
            <a:r>
              <a:rPr lang="sr-Latn-CS" sz="2400" dirty="0" smtClean="0">
                <a:solidFill>
                  <a:schemeClr val="tx2"/>
                </a:solidFill>
              </a:rPr>
              <a:t>poruka pripada kliring sistemu </a:t>
            </a:r>
          </a:p>
          <a:p>
            <a:r>
              <a:rPr lang="sr-Latn-CS" sz="2400" b="1" dirty="0" smtClean="0">
                <a:solidFill>
                  <a:schemeClr val="tx2"/>
                </a:solidFill>
              </a:rPr>
              <a:t>		inače </a:t>
            </a:r>
          </a:p>
          <a:p>
            <a:r>
              <a:rPr lang="sr-Latn-CS" sz="2400" b="1" dirty="0" smtClean="0">
                <a:solidFill>
                  <a:schemeClr val="tx2"/>
                </a:solidFill>
              </a:rPr>
              <a:t>			</a:t>
            </a:r>
            <a:r>
              <a:rPr lang="sr-Latn-CS" sz="2400" dirty="0" smtClean="0">
                <a:solidFill>
                  <a:schemeClr val="tx2"/>
                </a:solidFill>
              </a:rPr>
              <a:t>poruka pripada RTGS sistemu</a:t>
            </a:r>
          </a:p>
          <a:p>
            <a:endParaRPr lang="sr-Latn-CS" sz="2400" b="1" dirty="0" smtClean="0">
              <a:solidFill>
                <a:schemeClr val="tx2"/>
              </a:solidFill>
            </a:endParaRPr>
          </a:p>
          <a:p>
            <a:r>
              <a:rPr lang="sr-Latn-CS" sz="2400" b="1" dirty="0" smtClean="0">
                <a:solidFill>
                  <a:schemeClr val="tx2"/>
                </a:solidFill>
              </a:rPr>
              <a:t>		Izgled zbira finansijske instrukcije:</a:t>
            </a:r>
          </a:p>
          <a:p>
            <a:r>
              <a:rPr lang="sr-Latn-CS" sz="2400" dirty="0" smtClean="0">
                <a:solidFill>
                  <a:schemeClr val="tx2"/>
                </a:solidFill>
              </a:rPr>
              <a:t>			(20)    Identifikacija zbirne transakcije</a:t>
            </a:r>
          </a:p>
          <a:p>
            <a:r>
              <a:rPr lang="sr-Latn-CS" sz="2400" dirty="0" smtClean="0">
                <a:solidFill>
                  <a:schemeClr val="tx2"/>
                </a:solidFill>
              </a:rPr>
              <a:t>			(32A) Valuta i datum valute</a:t>
            </a:r>
          </a:p>
          <a:p>
            <a:r>
              <a:rPr lang="sr-Latn-CS" sz="2400" dirty="0" smtClean="0">
                <a:solidFill>
                  <a:schemeClr val="tx2"/>
                </a:solidFill>
              </a:rPr>
              <a:t>			(53A) Informacije o banci Dužnika</a:t>
            </a:r>
          </a:p>
          <a:p>
            <a:r>
              <a:rPr lang="sr-Latn-CS" sz="2400" dirty="0" smtClean="0">
                <a:solidFill>
                  <a:schemeClr val="tx2"/>
                </a:solidFill>
              </a:rPr>
              <a:t>			(54A) Informacije o banci Poverioca</a:t>
            </a:r>
          </a:p>
          <a:p>
            <a:endParaRPr lang="sr-Latn-CS" sz="2000" b="1" dirty="0" smtClean="0">
              <a:solidFill>
                <a:schemeClr val="tx2"/>
              </a:solidFill>
            </a:endParaRPr>
          </a:p>
          <a:p>
            <a:r>
              <a:rPr lang="sr-Latn-CS" sz="2400" b="1" dirty="0" smtClean="0">
                <a:solidFill>
                  <a:schemeClr val="tx2"/>
                </a:solidFill>
              </a:rPr>
              <a:t>		Izgled pojedinačne finansijske instrukcije:</a:t>
            </a:r>
          </a:p>
          <a:p>
            <a:r>
              <a:rPr lang="sr-Latn-CS" sz="2400" dirty="0" smtClean="0">
                <a:solidFill>
                  <a:schemeClr val="tx2"/>
                </a:solidFill>
              </a:rPr>
              <a:t>			(21)    Identifikacija pojedinačne transakcije</a:t>
            </a:r>
          </a:p>
          <a:p>
            <a:r>
              <a:rPr lang="sr-Latn-CS" sz="2400" dirty="0" smtClean="0">
                <a:solidFill>
                  <a:schemeClr val="tx2"/>
                </a:solidFill>
              </a:rPr>
              <a:t>			(32B) Valuta i datum valute</a:t>
            </a:r>
          </a:p>
          <a:p>
            <a:r>
              <a:rPr lang="sr-Latn-CS" sz="2400" dirty="0" smtClean="0">
                <a:solidFill>
                  <a:schemeClr val="tx2"/>
                </a:solidFill>
              </a:rPr>
              <a:t>			(50K)  Informacije o Dužniku</a:t>
            </a:r>
          </a:p>
          <a:p>
            <a:r>
              <a:rPr lang="sr-Latn-CS" sz="2400" dirty="0" smtClean="0">
                <a:solidFill>
                  <a:schemeClr val="tx2"/>
                </a:solidFill>
              </a:rPr>
              <a:t>			(59)    Informacije o Poveriocu</a:t>
            </a:r>
            <a:endParaRPr lang="sr-Latn-CS" sz="2400" dirty="0">
              <a:solidFill>
                <a:schemeClr val="tx2"/>
              </a:solidFill>
            </a:endParaRPr>
          </a:p>
        </p:txBody>
      </p:sp>
    </p:spTree>
    <p:extLst>
      <p:ext uri="{BB962C8B-B14F-4D97-AF65-F5344CB8AC3E}">
        <p14:creationId xmlns:p14="http://schemas.microsoft.com/office/powerpoint/2010/main" val="131577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dirty="0" smtClean="0">
                <a:solidFill>
                  <a:schemeClr val="tx2"/>
                </a:solidFill>
                <a:latin typeface="Arial" pitchFamily="34" charset="0"/>
              </a:rPr>
              <a:t>STRUKTURA: </a:t>
            </a:r>
            <a:r>
              <a:rPr lang="sr-Latn-CS" sz="2000" b="1" i="1" dirty="0" smtClean="0">
                <a:solidFill>
                  <a:schemeClr val="tx2"/>
                </a:solidFill>
                <a:latin typeface="Arial" pitchFamily="34" charset="0"/>
                <a:ea typeface="Times New Roman" pitchFamily="18" charset="0"/>
                <a:cs typeface="+mj-cs"/>
              </a:rPr>
              <a:t>GENERALIZACIJA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4" name="Straight Connector 3"/>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693003"/>
            <a:ext cx="9144000" cy="830997"/>
          </a:xfrm>
          <a:prstGeom prst="rect">
            <a:avLst/>
          </a:prstGeom>
        </p:spPr>
        <p:txBody>
          <a:bodyPr wrap="square">
            <a:spAutoFit/>
          </a:bodyPr>
          <a:lstStyle/>
          <a:p>
            <a:r>
              <a:rPr lang="sr-Latn-CS" sz="2400" b="1" dirty="0" smtClean="0">
                <a:solidFill>
                  <a:schemeClr val="tx2"/>
                </a:solidFill>
                <a:latin typeface="Arial" pitchFamily="34" charset="0"/>
                <a:ea typeface="Times New Roman" pitchFamily="18" charset="0"/>
              </a:rPr>
              <a:t>Objekti zbog kojih se vrši standardizacija:</a:t>
            </a:r>
          </a:p>
          <a:p>
            <a:pPr algn="ctr"/>
            <a:r>
              <a:rPr lang="sr-Latn-CS" sz="2400" dirty="0" smtClean="0">
                <a:solidFill>
                  <a:schemeClr val="tx2"/>
                </a:solidFill>
                <a:latin typeface="Arial" pitchFamily="34" charset="0"/>
                <a:ea typeface="Times New Roman" pitchFamily="18" charset="0"/>
              </a:rPr>
              <a:t>finansijska transakcija, otpremnica, senzorom izmerena vrednost</a:t>
            </a:r>
            <a:r>
              <a:rPr lang="sr-Latn-CS" sz="2000" dirty="0" smtClean="0">
                <a:solidFill>
                  <a:schemeClr val="tx2"/>
                </a:solidFill>
                <a:latin typeface="Arial" pitchFamily="34" charset="0"/>
                <a:ea typeface="Times New Roman" pitchFamily="18" charset="0"/>
              </a:rPr>
              <a:t>...</a:t>
            </a:r>
            <a:endParaRPr lang="en-US" sz="2000" dirty="0">
              <a:solidFill>
                <a:schemeClr val="tx2"/>
              </a:solidFill>
            </a:endParaRPr>
          </a:p>
        </p:txBody>
      </p:sp>
      <p:sp>
        <p:nvSpPr>
          <p:cNvPr id="7" name="Rectangle 6"/>
          <p:cNvSpPr/>
          <p:nvPr/>
        </p:nvSpPr>
        <p:spPr>
          <a:xfrm>
            <a:off x="0" y="1806476"/>
            <a:ext cx="9144000" cy="2308324"/>
          </a:xfrm>
          <a:prstGeom prst="rect">
            <a:avLst/>
          </a:prstGeom>
        </p:spPr>
        <p:txBody>
          <a:bodyPr wrap="square">
            <a:spAutoFit/>
          </a:bodyPr>
          <a:lstStyle/>
          <a:p>
            <a:r>
              <a:rPr lang="sr-Latn-CS" sz="2400" b="1" dirty="0" smtClean="0">
                <a:solidFill>
                  <a:schemeClr val="tx2"/>
                </a:solidFill>
                <a:latin typeface="Arial" pitchFamily="34" charset="0"/>
                <a:ea typeface="Times New Roman" pitchFamily="18" charset="0"/>
              </a:rPr>
              <a:t>CRUD operacije definisane su jednom ili više poruka </a:t>
            </a:r>
          </a:p>
          <a:p>
            <a:r>
              <a:rPr lang="sr-Latn-CS" sz="2400" b="1" dirty="0" smtClean="0">
                <a:solidFill>
                  <a:schemeClr val="tx2"/>
                </a:solidFill>
                <a:latin typeface="Arial" pitchFamily="34" charset="0"/>
                <a:ea typeface="Times New Roman" pitchFamily="18" charset="0"/>
              </a:rPr>
              <a:t>(u odnosu na centralni sistem): </a:t>
            </a:r>
          </a:p>
          <a:p>
            <a:pPr lvl="8"/>
            <a:r>
              <a:rPr lang="sr-Latn-CS" sz="2400" dirty="0" smtClean="0">
                <a:solidFill>
                  <a:schemeClr val="tx2"/>
                </a:solidFill>
                <a:latin typeface="Arial" pitchFamily="34" charset="0"/>
                <a:ea typeface="Times New Roman" pitchFamily="18" charset="0"/>
              </a:rPr>
              <a:t>			create, </a:t>
            </a:r>
          </a:p>
          <a:p>
            <a:pPr lvl="8"/>
            <a:r>
              <a:rPr lang="sr-Latn-CS" sz="2400" dirty="0" smtClean="0">
                <a:solidFill>
                  <a:schemeClr val="tx2"/>
                </a:solidFill>
                <a:latin typeface="Arial" pitchFamily="34" charset="0"/>
                <a:ea typeface="Times New Roman" pitchFamily="18" charset="0"/>
              </a:rPr>
              <a:t>			read, </a:t>
            </a:r>
          </a:p>
          <a:p>
            <a:pPr lvl="8"/>
            <a:r>
              <a:rPr lang="sr-Latn-CS" sz="2400" dirty="0" smtClean="0">
                <a:solidFill>
                  <a:schemeClr val="tx2"/>
                </a:solidFill>
                <a:latin typeface="Arial" pitchFamily="34" charset="0"/>
                <a:ea typeface="Times New Roman" pitchFamily="18" charset="0"/>
              </a:rPr>
              <a:t>			update i </a:t>
            </a:r>
          </a:p>
          <a:p>
            <a:pPr lvl="8"/>
            <a:r>
              <a:rPr lang="sr-Latn-CS" sz="2400" dirty="0" smtClean="0">
                <a:solidFill>
                  <a:schemeClr val="tx2"/>
                </a:solidFill>
                <a:latin typeface="Arial" pitchFamily="34" charset="0"/>
                <a:ea typeface="Times New Roman" pitchFamily="18" charset="0"/>
              </a:rPr>
              <a:t>			delete.</a:t>
            </a:r>
            <a:endParaRPr lang="en-US" sz="2400" dirty="0">
              <a:solidFill>
                <a:schemeClr val="tx2"/>
              </a:solidFill>
            </a:endParaRPr>
          </a:p>
        </p:txBody>
      </p:sp>
      <p:sp>
        <p:nvSpPr>
          <p:cNvPr id="8" name="Rectangle 7"/>
          <p:cNvSpPr/>
          <p:nvPr/>
        </p:nvSpPr>
        <p:spPr>
          <a:xfrm>
            <a:off x="0" y="4286071"/>
            <a:ext cx="9144000" cy="1200329"/>
          </a:xfrm>
          <a:prstGeom prst="rect">
            <a:avLst/>
          </a:prstGeom>
        </p:spPr>
        <p:txBody>
          <a:bodyPr wrap="square">
            <a:spAutoFit/>
          </a:bodyPr>
          <a:lstStyle/>
          <a:p>
            <a:r>
              <a:rPr lang="sr-Latn-CS" sz="2400" b="1" dirty="0" smtClean="0">
                <a:solidFill>
                  <a:schemeClr val="tx2"/>
                </a:solidFill>
                <a:latin typeface="Arial" pitchFamily="34" charset="0"/>
                <a:ea typeface="Times New Roman" pitchFamily="18" charset="0"/>
              </a:rPr>
              <a:t>Primalac poruke: </a:t>
            </a:r>
          </a:p>
          <a:p>
            <a:pPr lvl="4"/>
            <a:r>
              <a:rPr lang="sr-Latn-CS" sz="2400" dirty="0" smtClean="0">
                <a:solidFill>
                  <a:schemeClr val="tx2"/>
                </a:solidFill>
                <a:latin typeface="Arial" pitchFamily="34" charset="0"/>
                <a:ea typeface="Times New Roman" pitchFamily="18" charset="0"/>
              </a:rPr>
              <a:t>- prihvata odgovornost porukom (ACK)</a:t>
            </a:r>
          </a:p>
          <a:p>
            <a:pPr lvl="4"/>
            <a:r>
              <a:rPr lang="sr-Latn-CS" sz="2400" dirty="0" smtClean="0">
                <a:solidFill>
                  <a:schemeClr val="tx2"/>
                </a:solidFill>
                <a:latin typeface="Arial" pitchFamily="34" charset="0"/>
                <a:ea typeface="Times New Roman" pitchFamily="18" charset="0"/>
              </a:rPr>
              <a:t>- ne prihvata odgovornost porukom (NAK)</a:t>
            </a:r>
          </a:p>
        </p:txBody>
      </p:sp>
      <p:sp>
        <p:nvSpPr>
          <p:cNvPr id="9" name="Rectangle 8"/>
          <p:cNvSpPr/>
          <p:nvPr/>
        </p:nvSpPr>
        <p:spPr>
          <a:xfrm>
            <a:off x="0" y="5950803"/>
            <a:ext cx="9144000" cy="830997"/>
          </a:xfrm>
          <a:prstGeom prst="rect">
            <a:avLst/>
          </a:prstGeom>
        </p:spPr>
        <p:txBody>
          <a:bodyPr wrap="square">
            <a:spAutoFit/>
          </a:bodyPr>
          <a:lstStyle/>
          <a:p>
            <a:pPr algn="ctr"/>
            <a:r>
              <a:rPr lang="sr-Latn-CS" sz="2400" b="1" dirty="0" smtClean="0">
                <a:solidFill>
                  <a:schemeClr val="tx2"/>
                </a:solidFill>
                <a:latin typeface="Arial" pitchFamily="34" charset="0"/>
                <a:ea typeface="Times New Roman" pitchFamily="18" charset="0"/>
              </a:rPr>
              <a:t>Atributi objekata nad kojima sistem nema ingerenciju </a:t>
            </a:r>
          </a:p>
          <a:p>
            <a:pPr algn="ctr"/>
            <a:r>
              <a:rPr lang="sr-Latn-CS" sz="2400" b="1" dirty="0" smtClean="0">
                <a:solidFill>
                  <a:schemeClr val="tx2"/>
                </a:solidFill>
                <a:latin typeface="Arial" pitchFamily="34" charset="0"/>
                <a:ea typeface="Times New Roman" pitchFamily="18" charset="0"/>
              </a:rPr>
              <a:t>nalaze se u šifarnicima sistema.</a:t>
            </a:r>
            <a:endParaRPr lang="en-US" sz="2400" b="1" dirty="0">
              <a:solidFill>
                <a:schemeClr val="tx2"/>
              </a:solidFill>
            </a:endParaRPr>
          </a:p>
        </p:txBody>
      </p:sp>
      <p:cxnSp>
        <p:nvCxnSpPr>
          <p:cNvPr id="10" name="Straight Connector 9"/>
          <p:cNvCxnSpPr/>
          <p:nvPr/>
        </p:nvCxnSpPr>
        <p:spPr>
          <a:xfrm>
            <a:off x="0" y="5942012"/>
            <a:ext cx="9144000" cy="15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781800"/>
            <a:ext cx="9144000" cy="15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834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C:\Documents and Settings\babics\Local Settings\Temporary Internet Files\Content.IE5\1Z7PP79B\MPj04393180000[1].jpg"/>
          <p:cNvPicPr>
            <a:picLocks noChangeAspect="1" noChangeArrowheads="1"/>
          </p:cNvPicPr>
          <p:nvPr/>
        </p:nvPicPr>
        <p:blipFill>
          <a:blip r:embed="rId2"/>
          <a:srcRect l="23333"/>
          <a:stretch>
            <a:fillRect/>
          </a:stretch>
        </p:blipFill>
        <p:spPr bwMode="auto">
          <a:xfrm flipH="1">
            <a:off x="4719320" y="914400"/>
            <a:ext cx="4424680" cy="5943600"/>
          </a:xfrm>
          <a:prstGeom prst="rect">
            <a:avLst/>
          </a:prstGeom>
          <a:noFill/>
        </p:spPr>
      </p:pic>
      <p:sp>
        <p:nvSpPr>
          <p:cNvPr id="2" name="Title 1"/>
          <p:cNvSpPr>
            <a:spLocks noGrp="1"/>
          </p:cNvSpPr>
          <p:nvPr>
            <p:ph type="title"/>
          </p:nvPr>
        </p:nvSpPr>
        <p:spPr>
          <a:xfrm>
            <a:off x="0" y="0"/>
            <a:ext cx="9144000" cy="533400"/>
          </a:xfrm>
          <a:solidFill>
            <a:schemeClr val="accent1">
              <a:lumMod val="20000"/>
              <a:lumOff val="80000"/>
              <a:alpha val="25000"/>
            </a:schemeClr>
          </a:solidFill>
        </p:spPr>
        <p:txBody>
          <a:bodyPr>
            <a:normAutofit/>
          </a:bodyPr>
          <a:lstStyle/>
          <a:p>
            <a:pPr lvl="0" algn="l"/>
            <a:r>
              <a:rPr lang="sr-Latn-RS" sz="2000" b="1" i="1" smtClean="0">
                <a:solidFill>
                  <a:schemeClr val="tx2"/>
                </a:solidFill>
                <a:latin typeface="Arial" pitchFamily="34" charset="0"/>
                <a:ea typeface="Times New Roman" pitchFamily="18" charset="0"/>
              </a:rPr>
              <a:t>SADRŽAJ</a:t>
            </a:r>
            <a:r>
              <a:rPr lang="sr-Latn-RS" sz="2000" b="1" smtClean="0">
                <a:solidFill>
                  <a:schemeClr val="tx2"/>
                </a:solidFill>
              </a:rPr>
              <a:t>    </a:t>
            </a:r>
            <a:endParaRPr lang="sr-Latn-RS" sz="2000" b="1">
              <a:solidFill>
                <a:schemeClr val="tx2"/>
              </a:solidFill>
            </a:endParaRPr>
          </a:p>
        </p:txBody>
      </p:sp>
      <p:cxnSp>
        <p:nvCxnSpPr>
          <p:cNvPr id="18" name="Straight Connector 1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 y="857845"/>
            <a:ext cx="9144000" cy="5847755"/>
          </a:xfrm>
          <a:prstGeom prst="rect">
            <a:avLst/>
          </a:prstGeom>
        </p:spPr>
        <p:txBody>
          <a:bodyPr wrap="square">
            <a:spAutoFit/>
          </a:bodyPr>
          <a:lstStyle/>
          <a:p>
            <a:pPr marL="285750" indent="-285750">
              <a:buFontTx/>
              <a:buChar char="-"/>
            </a:pPr>
            <a:r>
              <a:rPr lang="sr-Latn-RS" sz="2200" b="1" i="1" dirty="0" smtClean="0">
                <a:solidFill>
                  <a:schemeClr val="tx2"/>
                </a:solidFill>
                <a:latin typeface="Arial" pitchFamily="34" charset="0"/>
              </a:rPr>
              <a:t>Osnovni pojmovi i definicije</a:t>
            </a:r>
          </a:p>
          <a:p>
            <a:pPr marL="285750" indent="-285750">
              <a:buFontTx/>
              <a:buChar char="-"/>
            </a:pPr>
            <a:r>
              <a:rPr lang="sr-Latn-RS" sz="2200" b="1" i="1" dirty="0" smtClean="0">
                <a:solidFill>
                  <a:schemeClr val="tx2"/>
                </a:solidFill>
                <a:latin typeface="Arial" pitchFamily="34" charset="0"/>
              </a:rPr>
              <a:t>Način zadavanja sistema i metodologija</a:t>
            </a:r>
          </a:p>
          <a:p>
            <a:pPr marL="285750" indent="-285750">
              <a:buFontTx/>
              <a:buChar char="-"/>
            </a:pPr>
            <a:r>
              <a:rPr lang="sr-Latn-RS" sz="2200" b="1" i="1" dirty="0" smtClean="0">
                <a:solidFill>
                  <a:schemeClr val="tx2"/>
                </a:solidFill>
                <a:latin typeface="Arial" pitchFamily="34" charset="0"/>
              </a:rPr>
              <a:t>Akvizicija i distribucija podataka o finansijskim transakcijama, </a:t>
            </a:r>
          </a:p>
          <a:p>
            <a:pPr marL="285750" indent="-285750">
              <a:buFontTx/>
              <a:buChar char="-"/>
            </a:pPr>
            <a:r>
              <a:rPr lang="sr-Latn-RS" sz="2200" b="1" i="1" dirty="0" smtClean="0">
                <a:solidFill>
                  <a:schemeClr val="tx2"/>
                </a:solidFill>
                <a:latin typeface="Arial" pitchFamily="34" charset="0"/>
              </a:rPr>
              <a:t>Tok </a:t>
            </a:r>
            <a:r>
              <a:rPr lang="sr-Latn-RS" sz="2200" b="1" i="1" dirty="0" err="1" smtClean="0">
                <a:solidFill>
                  <a:schemeClr val="tx2"/>
                </a:solidFill>
                <a:latin typeface="Arial" pitchFamily="34" charset="0"/>
              </a:rPr>
              <a:t>transakacija</a:t>
            </a:r>
            <a:r>
              <a:rPr lang="sr-Latn-RS" sz="2200" b="1" i="1" dirty="0" smtClean="0">
                <a:solidFill>
                  <a:schemeClr val="tx2"/>
                </a:solidFill>
                <a:latin typeface="Arial" pitchFamily="34" charset="0"/>
              </a:rPr>
              <a:t> pravnih i fizičkih lica (njihovim eBanking sistemima i sistemu za akviziciju finansijskih transakcija pravnih lica - preduzeća i vladinih sistema)</a:t>
            </a:r>
          </a:p>
          <a:p>
            <a:pPr marL="285750" indent="-285750">
              <a:buFontTx/>
              <a:buChar char="-"/>
            </a:pPr>
            <a:r>
              <a:rPr lang="sr-Latn-RS" sz="2200" b="1" i="1" dirty="0" smtClean="0">
                <a:solidFill>
                  <a:schemeClr val="tx2"/>
                </a:solidFill>
                <a:latin typeface="Arial" pitchFamily="34" charset="0"/>
              </a:rPr>
              <a:t>Skica platnih sistema banaka</a:t>
            </a:r>
          </a:p>
          <a:p>
            <a:pPr marL="285750" indent="-285750">
              <a:buFontTx/>
              <a:buChar char="-"/>
            </a:pPr>
            <a:r>
              <a:rPr lang="sr-Latn-RS" sz="2200" b="1" i="1" dirty="0" smtClean="0">
                <a:solidFill>
                  <a:schemeClr val="tx2"/>
                </a:solidFill>
                <a:latin typeface="Arial" pitchFamily="34" charset="0"/>
              </a:rPr>
              <a:t>Model i arhitektura platnih sistema</a:t>
            </a:r>
          </a:p>
          <a:p>
            <a:pPr marL="285750" indent="-285750">
              <a:buFontTx/>
              <a:buChar char="-"/>
            </a:pPr>
            <a:r>
              <a:rPr lang="sr-Latn-RS" sz="2200" b="1" i="1" dirty="0" smtClean="0">
                <a:solidFill>
                  <a:schemeClr val="tx2"/>
                </a:solidFill>
                <a:latin typeface="Arial" pitchFamily="34" charset="0"/>
              </a:rPr>
              <a:t>Struktura i tipovi </a:t>
            </a:r>
            <a:r>
              <a:rPr lang="sr-Latn-RS" sz="2200" b="1" i="1" dirty="0" err="1" smtClean="0">
                <a:solidFill>
                  <a:schemeClr val="tx2"/>
                </a:solidFill>
                <a:latin typeface="Arial" pitchFamily="34" charset="0"/>
              </a:rPr>
              <a:t>adresabilnih</a:t>
            </a:r>
            <a:r>
              <a:rPr lang="sr-Latn-RS" sz="2200" b="1" i="1" dirty="0" smtClean="0">
                <a:solidFill>
                  <a:schemeClr val="tx2"/>
                </a:solidFill>
                <a:latin typeface="Arial" pitchFamily="34" charset="0"/>
              </a:rPr>
              <a:t> poruka sa poslovnom logikom</a:t>
            </a:r>
          </a:p>
          <a:p>
            <a:pPr marL="285750" indent="-285750">
              <a:buFontTx/>
              <a:buChar char="-"/>
            </a:pPr>
            <a:r>
              <a:rPr lang="sr-Latn-RS" sz="2200" b="1" i="1" dirty="0" smtClean="0">
                <a:solidFill>
                  <a:schemeClr val="tx2"/>
                </a:solidFill>
                <a:latin typeface="Arial" pitchFamily="34" charset="0"/>
              </a:rPr>
              <a:t>Korišćenje Dokument Message uzorka za razmenu poruka </a:t>
            </a:r>
          </a:p>
          <a:p>
            <a:pPr marL="285750" indent="-285750">
              <a:buFontTx/>
              <a:buChar char="-"/>
            </a:pPr>
            <a:r>
              <a:rPr lang="sr-Latn-RS" sz="2200" b="1" i="1" dirty="0" smtClean="0">
                <a:solidFill>
                  <a:schemeClr val="tx2"/>
                </a:solidFill>
                <a:latin typeface="Arial" pitchFamily="34" charset="0"/>
              </a:rPr>
              <a:t>ACK i NAK poruke </a:t>
            </a:r>
          </a:p>
          <a:p>
            <a:pPr marL="285750" indent="-285750">
              <a:buFontTx/>
              <a:buChar char="-"/>
            </a:pPr>
            <a:r>
              <a:rPr lang="sr-Latn-RS" sz="2200" b="1" i="1" dirty="0" smtClean="0">
                <a:solidFill>
                  <a:schemeClr val="tx2"/>
                </a:solidFill>
                <a:latin typeface="Arial" pitchFamily="34" charset="0"/>
              </a:rPr>
              <a:t>Kategorije SWIFT poruka </a:t>
            </a:r>
          </a:p>
          <a:p>
            <a:pPr marL="285750" indent="-285750">
              <a:buFontTx/>
              <a:buChar char="-"/>
            </a:pPr>
            <a:r>
              <a:rPr lang="sr-Latn-RS" sz="2200" b="1" i="1" dirty="0" smtClean="0">
                <a:solidFill>
                  <a:schemeClr val="tx2"/>
                </a:solidFill>
                <a:latin typeface="Arial" pitchFamily="34" charset="0"/>
              </a:rPr>
              <a:t>Zakonska regulativa i pravila Narodne banke Srbije </a:t>
            </a:r>
          </a:p>
          <a:p>
            <a:pPr marL="285750" indent="-285750">
              <a:buFontTx/>
              <a:buChar char="-"/>
            </a:pPr>
            <a:r>
              <a:rPr lang="sr-Latn-RS" sz="2200" b="1" i="1" dirty="0" smtClean="0">
                <a:solidFill>
                  <a:schemeClr val="tx2"/>
                </a:solidFill>
                <a:latin typeface="Arial" pitchFamily="34" charset="0"/>
              </a:rPr>
              <a:t>Pravila Udruženja banaka Srbije za kliring čekova i direktna zaduženja </a:t>
            </a:r>
          </a:p>
          <a:p>
            <a:pPr marL="285750" indent="-285750">
              <a:buFontTx/>
              <a:buChar char="-"/>
            </a:pPr>
            <a:r>
              <a:rPr lang="sr-Latn-RS" sz="2200" b="1" i="1" dirty="0" smtClean="0">
                <a:solidFill>
                  <a:schemeClr val="tx2"/>
                </a:solidFill>
                <a:latin typeface="Arial" pitchFamily="34" charset="0"/>
              </a:rPr>
              <a:t>SEPA Credit Transfer </a:t>
            </a:r>
          </a:p>
          <a:p>
            <a:pPr marL="285750" indent="-285750">
              <a:buFontTx/>
              <a:buChar char="-"/>
            </a:pPr>
            <a:r>
              <a:rPr lang="sr-Latn-RS" sz="2200" b="1" i="1" dirty="0" smtClean="0">
                <a:solidFill>
                  <a:schemeClr val="tx2"/>
                </a:solidFill>
                <a:latin typeface="Arial" pitchFamily="34" charset="0"/>
              </a:rPr>
              <a:t>Implementacija sistema lanaca snabdevanja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Documents and Settings\babics\Local Settings\Temporary Internet Files\Content.IE5\2ACWALMS\MPj04421770000[1].jpg"/>
          <p:cNvPicPr>
            <a:picLocks noChangeAspect="1" noChangeArrowheads="1"/>
          </p:cNvPicPr>
          <p:nvPr/>
        </p:nvPicPr>
        <p:blipFill>
          <a:blip r:embed="rId3"/>
          <a:srcRect l="7376" t="10638" r="11342" b="10638"/>
          <a:stretch>
            <a:fillRect/>
          </a:stretch>
        </p:blipFill>
        <p:spPr bwMode="auto">
          <a:xfrm>
            <a:off x="5867400" y="4038600"/>
            <a:ext cx="3276600" cy="2819400"/>
          </a:xfrm>
          <a:prstGeom prst="rect">
            <a:avLst/>
          </a:prstGeom>
          <a:noFill/>
        </p:spPr>
      </p:pic>
      <p:sp>
        <p:nvSpPr>
          <p:cNvPr id="3"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dirty="0">
                <a:solidFill>
                  <a:schemeClr val="tx2"/>
                </a:solidFill>
                <a:latin typeface="Arial" pitchFamily="34" charset="0"/>
              </a:rPr>
              <a:t>STRUKTURA: </a:t>
            </a:r>
            <a:r>
              <a:rPr lang="sr-Latn-CS" sz="2000" b="1" i="1" cap="all" dirty="0" smtClean="0">
                <a:solidFill>
                  <a:schemeClr val="tx2"/>
                </a:solidFill>
                <a:latin typeface="Arial" pitchFamily="34" charset="0"/>
                <a:ea typeface="+mj-ea"/>
                <a:cs typeface="+mj-cs"/>
              </a:rPr>
              <a:t>Zadavanje </a:t>
            </a:r>
            <a:r>
              <a:rPr lang="sr-Latn-CS" sz="2000" b="1" i="1" cap="all" dirty="0">
                <a:solidFill>
                  <a:schemeClr val="tx2"/>
                </a:solidFill>
                <a:latin typeface="Arial" pitchFamily="34" charset="0"/>
                <a:ea typeface="+mj-ea"/>
                <a:cs typeface="+mj-cs"/>
              </a:rPr>
              <a:t>- TELO </a:t>
            </a:r>
            <a:r>
              <a:rPr lang="sr-Latn-CS" sz="2000" b="1" i="1" dirty="0" smtClean="0">
                <a:solidFill>
                  <a:schemeClr val="tx2"/>
                </a:solidFill>
                <a:latin typeface="Arial" pitchFamily="34" charset="0"/>
                <a:ea typeface="Times New Roman" pitchFamily="18" charset="0"/>
                <a:cs typeface="+mj-cs"/>
              </a:rPr>
              <a:t>PORUKE</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4" name="Straight Connector 3"/>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027" name="Picture 3" descr="C:\Documents and Settings\babics\Local Settings\Temporary Internet Files\Content.IE5\XB2XWMRA\MPj04421760000[1].jpg"/>
          <p:cNvPicPr>
            <a:picLocks noChangeAspect="1" noChangeArrowheads="1"/>
          </p:cNvPicPr>
          <p:nvPr/>
        </p:nvPicPr>
        <p:blipFill>
          <a:blip r:embed="rId4"/>
          <a:srcRect l="6441" t="20781" r="8544" b="15457"/>
          <a:stretch>
            <a:fillRect/>
          </a:stretch>
        </p:blipFill>
        <p:spPr bwMode="auto">
          <a:xfrm>
            <a:off x="914400" y="552062"/>
            <a:ext cx="7162800" cy="3581400"/>
          </a:xfrm>
          <a:prstGeom prst="rect">
            <a:avLst/>
          </a:prstGeom>
          <a:solidFill>
            <a:schemeClr val="accent1">
              <a:alpha val="0"/>
            </a:schemeClr>
          </a:solidFill>
          <a:effectLst>
            <a:outerShdw blurRad="50800" dist="50800" dir="5400000" algn="ctr" rotWithShape="0">
              <a:srgbClr val="000000">
                <a:alpha val="0"/>
              </a:srgbClr>
            </a:outerShdw>
          </a:effectLst>
        </p:spPr>
      </p:pic>
      <p:sp>
        <p:nvSpPr>
          <p:cNvPr id="18433" name="Rectangle 1"/>
          <p:cNvSpPr>
            <a:spLocks noChangeArrowheads="1"/>
          </p:cNvSpPr>
          <p:nvPr/>
        </p:nvSpPr>
        <p:spPr bwMode="auto">
          <a:xfrm>
            <a:off x="0" y="3550195"/>
            <a:ext cx="6096000" cy="3231605"/>
          </a:xfrm>
          <a:prstGeom prst="rect">
            <a:avLst/>
          </a:prstGeom>
          <a:noFill/>
          <a:ln w="9525">
            <a:noFill/>
            <a:miter lim="800000"/>
            <a:headEnd/>
            <a:tailEnd/>
          </a:ln>
          <a:effectLst/>
        </p:spPr>
        <p:txBody>
          <a:bodyPr vert="horz" wrap="square" lIns="91440" tIns="114264" rIns="91440" bIns="38088" numCol="1" anchor="ctr" anchorCtr="0" compatLnSpc="1">
            <a:prstTxWarp prst="textNoShape">
              <a:avLst/>
            </a:prstTxWarp>
            <a:spAutoFit/>
          </a:bodyPr>
          <a:lstStyle/>
          <a:p>
            <a:pPr marL="0" marR="0" lvl="0" algn="just" defTabSz="914400" rtl="0" eaLnBrk="0" fontAlgn="base" latinLnBrk="0" hangingPunct="0">
              <a:lnSpc>
                <a:spcPct val="100000"/>
              </a:lnSpc>
              <a:spcBef>
                <a:spcPct val="0"/>
              </a:spcBef>
              <a:spcAft>
                <a:spcPct val="0"/>
              </a:spcAft>
              <a:buClrTx/>
              <a:buSzTx/>
              <a:buFontTx/>
              <a:buNone/>
              <a:tabLst/>
            </a:pPr>
            <a:r>
              <a:rPr kumimoji="0" lang="sr-Latn-CS" sz="2400" b="0" i="0" u="none" strike="noStrike" cap="none" normalizeH="0" baseline="0" dirty="0" smtClean="0">
                <a:ln>
                  <a:noFill/>
                </a:ln>
                <a:solidFill>
                  <a:schemeClr val="tx2"/>
                </a:solidFill>
                <a:effectLst/>
                <a:latin typeface="Arial" pitchFamily="34" charset="0"/>
                <a:ea typeface="Times New Roman" pitchFamily="18" charset="0"/>
              </a:rPr>
              <a:t>Kreiranje, izmena, pregled i brisanje instance objekta u sistemu</a:t>
            </a:r>
            <a:r>
              <a:rPr lang="sr-Latn-CS" sz="2400" dirty="0" smtClean="0">
                <a:solidFill>
                  <a:schemeClr val="tx2"/>
                </a:solidFill>
                <a:latin typeface="Arial" pitchFamily="34" charset="0"/>
                <a:ea typeface="Times New Roman" pitchFamily="18" charset="0"/>
              </a:rPr>
              <a:t>:</a:t>
            </a:r>
            <a:r>
              <a:rPr kumimoji="0" lang="sr-Latn-CS" sz="2400" b="0" i="0" u="none" strike="noStrike" cap="none" normalizeH="0" baseline="0" dirty="0" smtClean="0">
                <a:ln>
                  <a:noFill/>
                </a:ln>
                <a:solidFill>
                  <a:schemeClr val="tx2"/>
                </a:solidFill>
                <a:effectLst/>
                <a:latin typeface="Arial" pitchFamily="34" charset="0"/>
                <a:ea typeface="Times New Roman" pitchFamily="18" charset="0"/>
              </a:rPr>
              <a:t> „Finansijska instrukcija“. </a:t>
            </a:r>
            <a:endParaRPr kumimoji="0" lang="en-US" sz="2400" b="0" i="0" u="none" strike="noStrike" cap="none" normalizeH="0" baseline="0" dirty="0" smtClean="0">
              <a:ln>
                <a:noFill/>
              </a:ln>
              <a:solidFill>
                <a:schemeClr val="tx2"/>
              </a:solidFill>
              <a:effectLst/>
              <a:latin typeface="Arial" pitchFamily="34" charset="0"/>
              <a:ea typeface="Times New Roman" pitchFamily="18" charset="0"/>
            </a:endParaRPr>
          </a:p>
          <a:p>
            <a:pPr marL="0" marR="0" lvl="0" indent="130175" algn="just" defTabSz="914400" rtl="0" eaLnBrk="0" fontAlgn="base" latinLnBrk="0" hangingPunct="0">
              <a:lnSpc>
                <a:spcPct val="100000"/>
              </a:lnSpc>
              <a:spcBef>
                <a:spcPct val="0"/>
              </a:spcBef>
              <a:spcAft>
                <a:spcPct val="0"/>
              </a:spcAft>
              <a:buClrTx/>
              <a:buSzTx/>
              <a:buFontTx/>
              <a:buNone/>
              <a:tabLst/>
            </a:pPr>
            <a:endParaRPr kumimoji="0" lang="sr-Latn-CS" sz="800" b="0" i="0" u="none" strike="noStrike" cap="none" normalizeH="0" baseline="0" dirty="0" smtClean="0">
              <a:ln>
                <a:noFill/>
              </a:ln>
              <a:solidFill>
                <a:schemeClr val="tx2"/>
              </a:solidFill>
              <a:effectLst/>
              <a:latin typeface="Arial" pitchFamily="34" charset="0"/>
            </a:endParaRPr>
          </a:p>
          <a:p>
            <a:pPr algn="just" eaLnBrk="0" fontAlgn="base" hangingPunct="0">
              <a:spcBef>
                <a:spcPct val="0"/>
              </a:spcBef>
              <a:spcAft>
                <a:spcPct val="0"/>
              </a:spcAft>
            </a:pPr>
            <a:r>
              <a:rPr lang="sr-Latn-CS" sz="2400" dirty="0">
                <a:solidFill>
                  <a:schemeClr val="tx2"/>
                </a:solidFill>
                <a:latin typeface="Arial" pitchFamily="34" charset="0"/>
                <a:ea typeface="Times New Roman" pitchFamily="18" charset="0"/>
              </a:rPr>
              <a:t>Svaka poruka nosi operacije nad klasama objekata sistema.</a:t>
            </a:r>
            <a:endParaRPr lang="en-US" sz="2400" dirty="0">
              <a:solidFill>
                <a:schemeClr val="tx2"/>
              </a:solidFill>
              <a:latin typeface="Arial" pitchFamily="34" charset="0"/>
              <a:ea typeface="Times New Roman" pitchFamily="18" charset="0"/>
            </a:endParaRPr>
          </a:p>
          <a:p>
            <a:pPr algn="just" eaLnBrk="0" fontAlgn="base" hangingPunct="0">
              <a:spcBef>
                <a:spcPct val="0"/>
              </a:spcBef>
              <a:spcAft>
                <a:spcPct val="0"/>
              </a:spcAft>
            </a:pPr>
            <a:endParaRPr lang="sr-Latn-CS" sz="2400" dirty="0">
              <a:solidFill>
                <a:schemeClr val="tx2"/>
              </a:solidFill>
              <a:latin typeface="Arial" pitchFamily="34" charset="0"/>
              <a:ea typeface="Times New Roman" pitchFamily="18" charset="0"/>
            </a:endParaRPr>
          </a:p>
          <a:p>
            <a:pPr algn="just" eaLnBrk="0" fontAlgn="base" hangingPunct="0">
              <a:spcBef>
                <a:spcPct val="0"/>
              </a:spcBef>
              <a:spcAft>
                <a:spcPct val="0"/>
              </a:spcAft>
            </a:pPr>
            <a:r>
              <a:rPr lang="sr-Latn-CS" sz="2400" dirty="0">
                <a:solidFill>
                  <a:schemeClr val="tx2"/>
                </a:solidFill>
                <a:latin typeface="Arial" pitchFamily="34" charset="0"/>
                <a:ea typeface="Times New Roman" pitchFamily="18" charset="0"/>
              </a:rPr>
              <a:t>Objekti u sistemu su povezani i o tome vode računa i standardi poruka. </a:t>
            </a:r>
          </a:p>
        </p:txBody>
      </p:sp>
      <p:sp>
        <p:nvSpPr>
          <p:cNvPr id="8" name="Rectangle 7"/>
          <p:cNvSpPr/>
          <p:nvPr/>
        </p:nvSpPr>
        <p:spPr>
          <a:xfrm>
            <a:off x="2667000" y="990600"/>
            <a:ext cx="3929281" cy="369332"/>
          </a:xfrm>
          <a:prstGeom prst="rect">
            <a:avLst/>
          </a:prstGeom>
        </p:spPr>
        <p:txBody>
          <a:bodyPr wrap="none">
            <a:spAutoFit/>
          </a:bodyPr>
          <a:lstStyle/>
          <a:p>
            <a:r>
              <a:rPr lang="sr-Latn-CS" b="1" dirty="0" smtClean="0">
                <a:solidFill>
                  <a:schemeClr val="tx2"/>
                </a:solidFill>
                <a:latin typeface="Arial" pitchFamily="34" charset="0"/>
                <a:ea typeface="Times New Roman" pitchFamily="18" charset="0"/>
              </a:rPr>
              <a:t>banka – klijent – platna instrukcija</a:t>
            </a:r>
            <a:endParaRPr lang="en-US" b="1" dirty="0"/>
          </a:p>
        </p:txBody>
      </p:sp>
    </p:spTree>
    <p:extLst>
      <p:ext uri="{BB962C8B-B14F-4D97-AF65-F5344CB8AC3E}">
        <p14:creationId xmlns:p14="http://schemas.microsoft.com/office/powerpoint/2010/main" val="17041851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4" descr="C:\Documents and Settings\babics\Local Settings\Temporary Internet Files\Content.IE5\JPSO6PF0\MPj04392580000[1].jpg"/>
          <p:cNvPicPr>
            <a:picLocks noChangeAspect="1" noChangeArrowheads="1"/>
          </p:cNvPicPr>
          <p:nvPr/>
        </p:nvPicPr>
        <p:blipFill>
          <a:blip r:embed="rId3" cstate="print"/>
          <a:srcRect l="17647" b="4255"/>
          <a:stretch>
            <a:fillRect/>
          </a:stretch>
        </p:blipFill>
        <p:spPr bwMode="auto">
          <a:xfrm flipH="1">
            <a:off x="0" y="4876800"/>
            <a:ext cx="1670670" cy="1985682"/>
          </a:xfrm>
          <a:prstGeom prst="rect">
            <a:avLst/>
          </a:prstGeom>
          <a:noFill/>
        </p:spPr>
      </p:pic>
      <p:sp>
        <p:nvSpPr>
          <p:cNvPr id="25601" name="Rectangle 1"/>
          <p:cNvSpPr>
            <a:spLocks noChangeArrowheads="1"/>
          </p:cNvSpPr>
          <p:nvPr/>
        </p:nvSpPr>
        <p:spPr bwMode="auto">
          <a:xfrm>
            <a:off x="0" y="982493"/>
            <a:ext cx="9144000" cy="5570707"/>
          </a:xfrm>
          <a:prstGeom prst="rect">
            <a:avLst/>
          </a:prstGeom>
          <a:noFill/>
          <a:ln w="9525">
            <a:noFill/>
            <a:miter lim="800000"/>
            <a:headEnd/>
            <a:tailEnd/>
          </a:ln>
          <a:effectLst/>
        </p:spPr>
        <p:txBody>
          <a:bodyPr vert="horz" wrap="square" lIns="91440" tIns="114264" rIns="91440" bIns="38088" numCol="1" anchor="ctr" anchorCtr="0" compatLnSpc="1">
            <a:prstTxWarp prst="textNoShape">
              <a:avLst/>
            </a:prstTxWarp>
            <a:spAutoFit/>
          </a:bodyPr>
          <a:lstStyle/>
          <a:p>
            <a:pPr lvl="0" indent="128588" algn="just" eaLnBrk="0" fontAlgn="base" hangingPunct="0">
              <a:spcBef>
                <a:spcPct val="0"/>
              </a:spcBef>
              <a:spcAft>
                <a:spcPct val="0"/>
              </a:spcAft>
              <a:buFontTx/>
              <a:buChar char="-"/>
            </a:pPr>
            <a:r>
              <a:rPr lang="sr-Latn-RS" sz="2400" b="1" dirty="0" err="1">
                <a:solidFill>
                  <a:schemeClr val="tx2"/>
                </a:solidFill>
                <a:latin typeface="Arial" pitchFamily="34" charset="0"/>
                <a:ea typeface="Times New Roman" pitchFamily="18" charset="0"/>
              </a:rPr>
              <a:t>D</a:t>
            </a:r>
            <a:r>
              <a:rPr lang="sr-Latn-RS" sz="2400" b="1" dirty="0" err="1" smtClean="0">
                <a:solidFill>
                  <a:schemeClr val="tx2"/>
                </a:solidFill>
                <a:latin typeface="Arial" pitchFamily="34" charset="0"/>
                <a:ea typeface="Times New Roman" pitchFamily="18" charset="0"/>
              </a:rPr>
              <a:t>eterminisanost</a:t>
            </a:r>
            <a:r>
              <a:rPr lang="sr-Latn-RS" sz="2400" b="1" dirty="0" smtClean="0">
                <a:solidFill>
                  <a:schemeClr val="tx2"/>
                </a:solidFill>
                <a:latin typeface="Arial" pitchFamily="34" charset="0"/>
                <a:ea typeface="Times New Roman" pitchFamily="18" charset="0"/>
              </a:rPr>
              <a:t> </a:t>
            </a:r>
            <a:r>
              <a:rPr lang="sr-Latn-RS" sz="2400" b="1" dirty="0">
                <a:solidFill>
                  <a:schemeClr val="tx2"/>
                </a:solidFill>
                <a:latin typeface="Arial" pitchFamily="34" charset="0"/>
                <a:ea typeface="Times New Roman" pitchFamily="18" charset="0"/>
              </a:rPr>
              <a:t>poslovnih </a:t>
            </a:r>
            <a:r>
              <a:rPr lang="sr-Latn-RS" sz="2400" b="1" dirty="0" smtClean="0">
                <a:solidFill>
                  <a:schemeClr val="tx2"/>
                </a:solidFill>
                <a:latin typeface="Arial" pitchFamily="34" charset="0"/>
                <a:ea typeface="Times New Roman" pitchFamily="18" charset="0"/>
              </a:rPr>
              <a:t>sistema (</a:t>
            </a:r>
            <a:r>
              <a:rPr lang="sr-Latn-RS" sz="2400" b="1" dirty="0" err="1" smtClean="0">
                <a:solidFill>
                  <a:schemeClr val="tx2"/>
                </a:solidFill>
                <a:latin typeface="Arial" pitchFamily="34" charset="0"/>
                <a:ea typeface="Times New Roman" pitchFamily="18" charset="0"/>
              </a:rPr>
              <a:t>fenomenološka</a:t>
            </a:r>
            <a:r>
              <a:rPr lang="sr-Latn-RS" sz="2400" b="1" dirty="0" smtClean="0">
                <a:solidFill>
                  <a:schemeClr val="tx2"/>
                </a:solidFill>
                <a:latin typeface="Arial" pitchFamily="34" charset="0"/>
                <a:ea typeface="Times New Roman" pitchFamily="18" charset="0"/>
              </a:rPr>
              <a:t> istovetnost disparatnih sistema).</a:t>
            </a:r>
          </a:p>
          <a:p>
            <a:pPr lvl="0" indent="128588" algn="just" eaLnBrk="0" fontAlgn="base" hangingPunct="0">
              <a:spcBef>
                <a:spcPct val="0"/>
              </a:spcBef>
              <a:spcAft>
                <a:spcPct val="0"/>
              </a:spcAft>
              <a:buFontTx/>
              <a:buChar char="-"/>
            </a:pPr>
            <a:endParaRPr lang="sr-Latn-CS" sz="1000" b="1" dirty="0">
              <a:solidFill>
                <a:schemeClr val="tx2"/>
              </a:solidFill>
              <a:latin typeface="Arial" pitchFamily="34" charset="0"/>
              <a:ea typeface="Times New Roman" pitchFamily="18" charset="0"/>
            </a:endParaRPr>
          </a:p>
          <a:p>
            <a:pPr marL="0" marR="0" lvl="0" indent="128588" algn="just" defTabSz="914400" rtl="0" eaLnBrk="0" fontAlgn="base" latinLnBrk="0" hangingPunct="0">
              <a:lnSpc>
                <a:spcPct val="100000"/>
              </a:lnSpc>
              <a:spcBef>
                <a:spcPct val="0"/>
              </a:spcBef>
              <a:spcAft>
                <a:spcPct val="0"/>
              </a:spcAft>
              <a:buClrTx/>
              <a:buSzTx/>
              <a:buFontTx/>
              <a:buChar char="-"/>
              <a:tabLst/>
            </a:pP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Strukturu poruka opredeljuju izdvojeni standardizovani objekti koji determinišu sistem</a:t>
            </a:r>
            <a:r>
              <a:rPr lang="en-US" sz="2400" b="1" dirty="0" smtClean="0">
                <a:solidFill>
                  <a:schemeClr val="tx2"/>
                </a:solidFill>
                <a:latin typeface="Arial" pitchFamily="34" charset="0"/>
                <a:ea typeface="Times New Roman" pitchFamily="18" charset="0"/>
              </a:rPr>
              <a:t>.</a:t>
            </a:r>
            <a:endParaRPr lang="sr-Latn-CS" sz="2400" b="1" dirty="0" smtClean="0">
              <a:solidFill>
                <a:schemeClr val="tx2"/>
              </a:solidFill>
              <a:latin typeface="Arial" pitchFamily="34" charset="0"/>
              <a:ea typeface="Times New Roman" pitchFamily="18" charset="0"/>
            </a:endParaRPr>
          </a:p>
          <a:p>
            <a:pPr marL="0" marR="0" lvl="0" indent="128588" algn="just" defTabSz="914400" rtl="0" eaLnBrk="0" fontAlgn="base" latinLnBrk="0" hangingPunct="0">
              <a:lnSpc>
                <a:spcPct val="100000"/>
              </a:lnSpc>
              <a:spcBef>
                <a:spcPct val="0"/>
              </a:spcBef>
              <a:spcAft>
                <a:spcPct val="0"/>
              </a:spcAft>
              <a:buClrTx/>
              <a:buSzTx/>
              <a:buFontTx/>
              <a:buChar char="-"/>
              <a:tabLst/>
            </a:pPr>
            <a:endParaRPr kumimoji="0" lang="en-US" sz="1000" b="1" i="0" u="none" strike="noStrike" cap="none" normalizeH="0" baseline="0" dirty="0" smtClean="0">
              <a:ln>
                <a:noFill/>
              </a:ln>
              <a:solidFill>
                <a:schemeClr val="tx2"/>
              </a:solidFill>
              <a:effectLst/>
              <a:latin typeface="Arial" pitchFamily="34" charset="0"/>
              <a:ea typeface="Times New Roman" pitchFamily="18" charset="0"/>
            </a:endParaRPr>
          </a:p>
          <a:p>
            <a:pPr marL="0" marR="0" lvl="0" indent="128588" algn="just" defTabSz="914400" rtl="0" eaLnBrk="0" fontAlgn="base" latinLnBrk="0" hangingPunct="0">
              <a:lnSpc>
                <a:spcPct val="100000"/>
              </a:lnSpc>
              <a:spcBef>
                <a:spcPct val="0"/>
              </a:spcBef>
              <a:spcAft>
                <a:spcPct val="0"/>
              </a:spcAft>
              <a:buClrTx/>
              <a:buSzTx/>
              <a:buFontTx/>
              <a:buChar char="-"/>
              <a:tabLst/>
            </a:pPr>
            <a:r>
              <a:rPr kumimoji="0" lang="en-US" sz="2400" b="1" i="0" u="none" strike="noStrike" cap="none" normalizeH="0" baseline="0" dirty="0" smtClean="0">
                <a:ln>
                  <a:noFill/>
                </a:ln>
                <a:solidFill>
                  <a:schemeClr val="tx2"/>
                </a:solidFill>
                <a:effectLst/>
                <a:latin typeface="Arial" pitchFamily="34" charset="0"/>
                <a:ea typeface="Times New Roman" pitchFamily="18" charset="0"/>
              </a:rPr>
              <a:t>T</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ipove poruka određuju operacije nad standardizovanim objektima sistema.</a:t>
            </a:r>
            <a:endParaRPr kumimoji="0" lang="en-US" sz="2400" b="1" i="0" u="none" strike="noStrike" cap="none" normalizeH="0" baseline="0" dirty="0" smtClean="0">
              <a:ln>
                <a:noFill/>
              </a:ln>
              <a:solidFill>
                <a:schemeClr val="tx2"/>
              </a:solidFill>
              <a:effectLst/>
              <a:latin typeface="Arial" pitchFamily="34" charset="0"/>
              <a:ea typeface="Times New Roman" pitchFamily="18" charset="0"/>
            </a:endParaRPr>
          </a:p>
          <a:p>
            <a:pPr marL="0" marR="0" lvl="0" indent="128588" algn="just" defTabSz="914400" rtl="0" eaLnBrk="0" fontAlgn="base" latinLnBrk="0" hangingPunct="0">
              <a:lnSpc>
                <a:spcPct val="100000"/>
              </a:lnSpc>
              <a:spcBef>
                <a:spcPct val="0"/>
              </a:spcBef>
              <a:spcAft>
                <a:spcPct val="0"/>
              </a:spcAft>
              <a:buClrTx/>
              <a:buSzTx/>
              <a:buFontTx/>
              <a:buChar char="-"/>
              <a:tabLst/>
            </a:pPr>
            <a:endParaRPr lang="en-US" sz="1000" b="1" dirty="0" smtClean="0">
              <a:solidFill>
                <a:schemeClr val="tx2"/>
              </a:solidFill>
              <a:latin typeface="Arial" pitchFamily="34" charset="0"/>
              <a:ea typeface="Times New Roman" pitchFamily="18" charset="0"/>
            </a:endParaRPr>
          </a:p>
          <a:p>
            <a:pPr marL="0" marR="0" lvl="0" indent="128588" algn="just" defTabSz="914400" rtl="0" eaLnBrk="0" fontAlgn="base" latinLnBrk="0" hangingPunct="0">
              <a:lnSpc>
                <a:spcPct val="100000"/>
              </a:lnSpc>
              <a:spcBef>
                <a:spcPct val="0"/>
              </a:spcBef>
              <a:spcAft>
                <a:spcPct val="0"/>
              </a:spcAft>
              <a:buClrTx/>
              <a:buSzTx/>
              <a:buFontTx/>
              <a:buChar char="-"/>
              <a:tabLst/>
            </a:pP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Značaj na primeru Narodne banke Srbije</a:t>
            </a:r>
            <a:r>
              <a:rPr kumimoji="0" lang="en-US" sz="2400" b="1" i="0" u="none" strike="noStrike" cap="none" normalizeH="0" baseline="0" dirty="0" smtClean="0">
                <a:ln>
                  <a:noFill/>
                </a:ln>
                <a:solidFill>
                  <a:schemeClr val="tx2"/>
                </a:solidFill>
                <a:effectLst/>
                <a:latin typeface="Arial" pitchFamily="34" charset="0"/>
                <a:ea typeface="Times New Roman" pitchFamily="18" charset="0"/>
              </a:rPr>
              <a:t> </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sa milion finansijskih transakcija devno:</a:t>
            </a:r>
            <a:endParaRPr kumimoji="0" lang="en-US" sz="2400" b="1" i="0" u="none" strike="noStrike" cap="none" normalizeH="0" baseline="0" dirty="0" smtClean="0">
              <a:ln>
                <a:noFill/>
              </a:ln>
              <a:solidFill>
                <a:schemeClr val="tx2"/>
              </a:solidFill>
              <a:effectLst/>
              <a:latin typeface="Arial" pitchFamily="34" charset="0"/>
              <a:ea typeface="Times New Roman" pitchFamily="18" charset="0"/>
            </a:endParaRPr>
          </a:p>
          <a:p>
            <a:pPr lvl="1" indent="128588" algn="just" eaLnBrk="0" fontAlgn="base" hangingPunct="0">
              <a:spcBef>
                <a:spcPct val="0"/>
              </a:spcBef>
              <a:spcAft>
                <a:spcPct val="0"/>
              </a:spcAft>
            </a:pPr>
            <a:endParaRPr lang="sr-Latn-CS" sz="1000" b="1" dirty="0" smtClean="0">
              <a:solidFill>
                <a:schemeClr val="tx2"/>
              </a:solidFill>
              <a:latin typeface="Arial" pitchFamily="34" charset="0"/>
              <a:ea typeface="Times New Roman" pitchFamily="18" charset="0"/>
            </a:endParaRPr>
          </a:p>
          <a:p>
            <a:pPr lvl="5" indent="128588" algn="just" eaLnBrk="0" fontAlgn="base" hangingPunct="0">
              <a:spcBef>
                <a:spcPct val="0"/>
              </a:spcBef>
              <a:spcAft>
                <a:spcPct val="0"/>
              </a:spcAft>
              <a:buFont typeface="+mj-lt"/>
              <a:buAutoNum type="arabicPeriod"/>
            </a:pPr>
            <a:r>
              <a:rPr kumimoji="0" lang="sr-Latn-CS" sz="2400" b="0" i="1" u="none" strike="noStrike" cap="none" normalizeH="0" baseline="0" dirty="0" smtClean="0">
                <a:ln>
                  <a:noFill/>
                </a:ln>
                <a:solidFill>
                  <a:schemeClr val="tx2"/>
                </a:solidFill>
                <a:effectLst/>
                <a:latin typeface="Arial" pitchFamily="34" charset="0"/>
                <a:ea typeface="Times New Roman" pitchFamily="18" charset="0"/>
              </a:rPr>
              <a:t> Moguća veoma aktivna akvizicija informacija</a:t>
            </a:r>
            <a:r>
              <a:rPr lang="sr-Latn-CS" sz="2400" i="1" dirty="0" smtClean="0">
                <a:solidFill>
                  <a:schemeClr val="tx2"/>
                </a:solidFill>
                <a:latin typeface="Arial" pitchFamily="34" charset="0"/>
                <a:ea typeface="Times New Roman" pitchFamily="18" charset="0"/>
              </a:rPr>
              <a:t>;</a:t>
            </a:r>
            <a:endParaRPr kumimoji="0" lang="sr-Latn-CS" sz="2400" b="0" i="1" u="none" strike="noStrike" cap="none" normalizeH="0" baseline="0" dirty="0" smtClean="0">
              <a:ln>
                <a:noFill/>
              </a:ln>
              <a:solidFill>
                <a:schemeClr val="tx2"/>
              </a:solidFill>
              <a:effectLst/>
              <a:latin typeface="Arial" pitchFamily="34" charset="0"/>
              <a:ea typeface="Times New Roman" pitchFamily="18" charset="0"/>
            </a:endParaRPr>
          </a:p>
          <a:p>
            <a:pPr lvl="5" indent="128588" algn="just" eaLnBrk="0" fontAlgn="base" hangingPunct="0">
              <a:spcBef>
                <a:spcPct val="0"/>
              </a:spcBef>
              <a:spcAft>
                <a:spcPct val="0"/>
              </a:spcAft>
              <a:buFont typeface="+mj-lt"/>
              <a:buAutoNum type="arabicPeriod"/>
            </a:pPr>
            <a:r>
              <a:rPr lang="sr-Latn-CS" sz="2400" i="1" dirty="0" smtClean="0">
                <a:solidFill>
                  <a:schemeClr val="tx2"/>
                </a:solidFill>
                <a:latin typeface="Arial" pitchFamily="34" charset="0"/>
                <a:ea typeface="Times New Roman" pitchFamily="18" charset="0"/>
              </a:rPr>
              <a:t> Moguća veoma aktivna distribucija </a:t>
            </a:r>
            <a:r>
              <a:rPr kumimoji="0" lang="sr-Latn-CS" sz="2400" b="0" i="1" u="none" strike="noStrike" cap="none" normalizeH="0" baseline="0" dirty="0" smtClean="0">
                <a:ln>
                  <a:noFill/>
                </a:ln>
                <a:solidFill>
                  <a:schemeClr val="tx2"/>
                </a:solidFill>
                <a:effectLst/>
                <a:latin typeface="Arial" pitchFamily="34" charset="0"/>
                <a:ea typeface="Times New Roman" pitchFamily="18" charset="0"/>
              </a:rPr>
              <a:t>informacija;</a:t>
            </a:r>
          </a:p>
          <a:p>
            <a:pPr lvl="5" indent="128588" algn="just" eaLnBrk="0" fontAlgn="base" hangingPunct="0">
              <a:spcBef>
                <a:spcPct val="0"/>
              </a:spcBef>
              <a:spcAft>
                <a:spcPct val="0"/>
              </a:spcAft>
              <a:buFont typeface="+mj-lt"/>
              <a:buAutoNum type="arabicPeriod"/>
            </a:pPr>
            <a:r>
              <a:rPr lang="sr-Latn-CS" sz="2400" i="1" dirty="0" smtClean="0">
                <a:solidFill>
                  <a:schemeClr val="tx2"/>
                </a:solidFill>
                <a:latin typeface="Arial" pitchFamily="34" charset="0"/>
                <a:ea typeface="Times New Roman" pitchFamily="18" charset="0"/>
              </a:rPr>
              <a:t> Velika pouzdanost obrade; </a:t>
            </a:r>
          </a:p>
          <a:p>
            <a:pPr lvl="5" indent="128588" algn="just" eaLnBrk="0" fontAlgn="base" hangingPunct="0">
              <a:spcBef>
                <a:spcPct val="0"/>
              </a:spcBef>
              <a:spcAft>
                <a:spcPct val="0"/>
              </a:spcAft>
              <a:buFont typeface="+mj-lt"/>
              <a:buAutoNum type="arabicPeriod"/>
            </a:pPr>
            <a:r>
              <a:rPr lang="sr-Latn-CS" sz="2400" i="1" dirty="0" smtClean="0">
                <a:solidFill>
                  <a:schemeClr val="tx2"/>
                </a:solidFill>
                <a:latin typeface="Arial" pitchFamily="34" charset="0"/>
                <a:ea typeface="Times New Roman" pitchFamily="18" charset="0"/>
              </a:rPr>
              <a:t> Cena obrade instrukcija izuzetno niska;</a:t>
            </a:r>
          </a:p>
          <a:p>
            <a:pPr lvl="5" indent="128588" algn="just" eaLnBrk="0" fontAlgn="base" hangingPunct="0">
              <a:spcBef>
                <a:spcPct val="0"/>
              </a:spcBef>
              <a:spcAft>
                <a:spcPct val="0"/>
              </a:spcAft>
              <a:buFont typeface="+mj-lt"/>
              <a:buAutoNum type="arabicPeriod"/>
            </a:pPr>
            <a:r>
              <a:rPr kumimoji="0" lang="sr-Latn-CS" sz="2400" b="0" i="1" u="none" strike="noStrike" cap="none" normalizeH="0" baseline="0" dirty="0" smtClean="0">
                <a:ln>
                  <a:noFill/>
                </a:ln>
                <a:solidFill>
                  <a:schemeClr val="tx2"/>
                </a:solidFill>
                <a:effectLst/>
                <a:latin typeface="Arial" pitchFamily="34" charset="0"/>
                <a:ea typeface="Times New Roman" pitchFamily="18" charset="0"/>
              </a:rPr>
              <a:t> Moguća primena u svim segmentima života.</a:t>
            </a:r>
            <a:endParaRPr kumimoji="0" lang="sr-Latn-CS" sz="2400" b="0" i="1" u="none" strike="noStrike" cap="none" normalizeH="0" baseline="0" dirty="0" smtClean="0">
              <a:ln>
                <a:noFill/>
              </a:ln>
              <a:solidFill>
                <a:schemeClr val="tx2"/>
              </a:solidFill>
              <a:effectLst/>
              <a:latin typeface="Arial" pitchFamily="34" charset="0"/>
            </a:endParaRPr>
          </a:p>
        </p:txBody>
      </p:sp>
      <p:sp>
        <p:nvSpPr>
          <p:cNvPr id="3"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dirty="0">
                <a:solidFill>
                  <a:schemeClr val="tx2"/>
                </a:solidFill>
                <a:latin typeface="Arial" pitchFamily="34" charset="0"/>
              </a:rPr>
              <a:t>STRUKTURA: </a:t>
            </a:r>
            <a:r>
              <a:rPr lang="sr-Latn-CS" sz="2000" b="1" i="1" cap="all" dirty="0" smtClean="0">
                <a:solidFill>
                  <a:schemeClr val="tx2"/>
                </a:solidFill>
                <a:latin typeface="Arial" pitchFamily="34" charset="0"/>
                <a:ea typeface="+mj-ea"/>
                <a:cs typeface="+mj-cs"/>
              </a:rPr>
              <a:t>Zadavanje - činjenice</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4" name="Straight Connector 3"/>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182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Latn-RS" sz="2800" dirty="0" smtClean="0">
                <a:solidFill>
                  <a:schemeClr val="tx2"/>
                </a:solidFill>
              </a:rPr>
              <a:t>Model podataka</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4" name="Rectangle 3"/>
          <p:cNvSpPr/>
          <p:nvPr/>
        </p:nvSpPr>
        <p:spPr>
          <a:xfrm>
            <a:off x="323528" y="1268760"/>
            <a:ext cx="8568952" cy="1938992"/>
          </a:xfrm>
          <a:prstGeom prst="rect">
            <a:avLst/>
          </a:prstGeom>
        </p:spPr>
        <p:txBody>
          <a:bodyPr wrap="square">
            <a:spAutoFit/>
          </a:bodyPr>
          <a:lstStyle/>
          <a:p>
            <a:pPr algn="just"/>
            <a:r>
              <a:rPr lang="sr-Cyrl-RS" sz="2000" dirty="0" smtClean="0">
                <a:solidFill>
                  <a:schemeClr val="tx2"/>
                </a:solidFill>
                <a:latin typeface="Comic Sans MS" pitchFamily="66" charset="0"/>
              </a:rPr>
              <a:t>Poruke nastaju u sistemima gde postoje potrebe razmene informacija o poslovnim transakcijama. Informacije o transakcijama se primaju iz različitih segmenata – </a:t>
            </a:r>
            <a:r>
              <a:rPr lang="sr-Cyrl-RS" sz="2000" dirty="0" err="1" smtClean="0">
                <a:solidFill>
                  <a:schemeClr val="tx2"/>
                </a:solidFill>
                <a:latin typeface="Comic Sans MS" pitchFamily="66" charset="0"/>
              </a:rPr>
              <a:t>podsistema</a:t>
            </a:r>
            <a:r>
              <a:rPr lang="sr-Cyrl-RS" sz="2000" dirty="0" smtClean="0">
                <a:solidFill>
                  <a:schemeClr val="tx2"/>
                </a:solidFill>
                <a:latin typeface="Comic Sans MS" pitchFamily="66" charset="0"/>
              </a:rPr>
              <a:t> ali se vrši razmena i između različitih poslovnih tipova sistema. Put transakcije je kod svih učesnika u procesima plaćanja isti, determinisan je adresom i poslovnim sadržajem poruke. </a:t>
            </a:r>
            <a:endParaRPr lang="sr-Latn-RS" sz="2000" dirty="0">
              <a:solidFill>
                <a:schemeClr val="tx2"/>
              </a:solidFill>
              <a:latin typeface="Comic Sans MS" pitchFamily="66" charset="0"/>
            </a:endParaRPr>
          </a:p>
        </p:txBody>
      </p:sp>
      <p:pic>
        <p:nvPicPr>
          <p:cNvPr id="327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229" y="3297036"/>
            <a:ext cx="3765971" cy="2982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699792" y="6326446"/>
            <a:ext cx="3796232" cy="400110"/>
          </a:xfrm>
          <a:prstGeom prst="rect">
            <a:avLst/>
          </a:prstGeom>
        </p:spPr>
        <p:txBody>
          <a:bodyPr wrap="none">
            <a:spAutoFit/>
          </a:bodyPr>
          <a:lstStyle/>
          <a:p>
            <a:r>
              <a:rPr lang="sr-Cyrl-RS" sz="2000" dirty="0" smtClean="0">
                <a:solidFill>
                  <a:schemeClr val="tx2"/>
                </a:solidFill>
                <a:latin typeface="Comic Sans MS" pitchFamily="66" charset="0"/>
              </a:rPr>
              <a:t>Struktura </a:t>
            </a:r>
            <a:r>
              <a:rPr lang="sr-Cyrl-RS" sz="2000" dirty="0">
                <a:solidFill>
                  <a:schemeClr val="tx2"/>
                </a:solidFill>
                <a:latin typeface="Comic Sans MS" pitchFamily="66" charset="0"/>
              </a:rPr>
              <a:t>finansijske poruke</a:t>
            </a:r>
            <a:endParaRPr lang="sr-Latn-RS" sz="2000" dirty="0">
              <a:solidFill>
                <a:schemeClr val="tx2"/>
              </a:solidFill>
              <a:latin typeface="Comic Sans MS" pitchFamily="66" charset="0"/>
            </a:endParaRPr>
          </a:p>
        </p:txBody>
      </p:sp>
      <p:sp>
        <p:nvSpPr>
          <p:cNvPr id="10"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STRUKTURA</a:t>
            </a:r>
            <a:r>
              <a:rPr lang="sr-Latn-CS" sz="2000" b="1" i="1" dirty="0" smtClean="0">
                <a:solidFill>
                  <a:schemeClr val="tx2"/>
                </a:solidFill>
                <a:latin typeface="Arial" pitchFamily="34" charset="0"/>
              </a:rPr>
              <a:t>: Model podataka</a:t>
            </a:r>
            <a:endParaRPr lang="sr-Latn-RS" sz="2000" b="1" dirty="0">
              <a:solidFill>
                <a:schemeClr val="tx2"/>
              </a:solidFill>
            </a:endParaRPr>
          </a:p>
        </p:txBody>
      </p:sp>
      <p:cxnSp>
        <p:nvCxnSpPr>
          <p:cNvPr id="11" name="Straight Connector 10"/>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290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Latn-RS" sz="2800" dirty="0" smtClean="0">
                <a:solidFill>
                  <a:schemeClr val="tx2"/>
                </a:solidFill>
              </a:rPr>
              <a:t>Struktura poruke</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4" name="Rectangle 3"/>
          <p:cNvSpPr/>
          <p:nvPr/>
        </p:nvSpPr>
        <p:spPr>
          <a:xfrm>
            <a:off x="899592" y="1268760"/>
            <a:ext cx="7200800" cy="5355312"/>
          </a:xfrm>
          <a:prstGeom prst="rect">
            <a:avLst/>
          </a:prstGeom>
        </p:spPr>
        <p:txBody>
          <a:bodyPr wrap="square">
            <a:spAutoFit/>
          </a:bodyPr>
          <a:lstStyle/>
          <a:p>
            <a:r>
              <a:rPr lang="sr-Cyrl-RS" b="1" dirty="0">
                <a:solidFill>
                  <a:schemeClr val="tx2"/>
                </a:solidFill>
              </a:rPr>
              <a:t>&lt;Poruka&gt;</a:t>
            </a:r>
            <a:endParaRPr lang="sr-Latn-RS" dirty="0">
              <a:solidFill>
                <a:schemeClr val="tx2"/>
              </a:solidFill>
            </a:endParaRPr>
          </a:p>
          <a:p>
            <a:r>
              <a:rPr lang="sr-Cyrl-RS" b="1" dirty="0">
                <a:solidFill>
                  <a:schemeClr val="tx2"/>
                </a:solidFill>
              </a:rPr>
              <a:t>&lt;Zaglavlje poruke&gt;</a:t>
            </a:r>
            <a:endParaRPr lang="sr-Latn-RS" dirty="0">
              <a:solidFill>
                <a:schemeClr val="tx2"/>
              </a:solidFill>
            </a:endParaRPr>
          </a:p>
          <a:p>
            <a:r>
              <a:rPr lang="sr-Cyrl-RS" dirty="0">
                <a:solidFill>
                  <a:schemeClr val="tx2"/>
                </a:solidFill>
              </a:rPr>
              <a:t>	&lt;Identifikacija početka zaglavlja poruke&gt;</a:t>
            </a:r>
            <a:endParaRPr lang="sr-Latn-RS" dirty="0">
              <a:solidFill>
                <a:schemeClr val="tx2"/>
              </a:solidFill>
            </a:endParaRPr>
          </a:p>
          <a:p>
            <a:r>
              <a:rPr lang="sr-Cyrl-RS" dirty="0">
                <a:solidFill>
                  <a:schemeClr val="tx2"/>
                </a:solidFill>
              </a:rPr>
              <a:t>	&lt;Identifikacija standarda poruke&gt;</a:t>
            </a:r>
            <a:endParaRPr lang="sr-Latn-RS" dirty="0">
              <a:solidFill>
                <a:schemeClr val="tx2"/>
              </a:solidFill>
            </a:endParaRPr>
          </a:p>
          <a:p>
            <a:r>
              <a:rPr lang="sr-Cyrl-RS" dirty="0">
                <a:solidFill>
                  <a:schemeClr val="tx2"/>
                </a:solidFill>
              </a:rPr>
              <a:t>	&lt;Identifikacija tipa poruke&gt;</a:t>
            </a:r>
            <a:endParaRPr lang="sr-Latn-RS" dirty="0">
              <a:solidFill>
                <a:schemeClr val="tx2"/>
              </a:solidFill>
            </a:endParaRPr>
          </a:p>
          <a:p>
            <a:r>
              <a:rPr lang="sr-Cyrl-RS" dirty="0">
                <a:solidFill>
                  <a:schemeClr val="tx2"/>
                </a:solidFill>
              </a:rPr>
              <a:t>	&lt;Identifikacija </a:t>
            </a:r>
            <a:r>
              <a:rPr lang="sr-Cyrl-RS" dirty="0" err="1">
                <a:solidFill>
                  <a:schemeClr val="tx2"/>
                </a:solidFill>
              </a:rPr>
              <a:t>pripadajućeg</a:t>
            </a:r>
            <a:r>
              <a:rPr lang="sr-Cyrl-RS" dirty="0">
                <a:solidFill>
                  <a:schemeClr val="tx2"/>
                </a:solidFill>
              </a:rPr>
              <a:t> sistema&gt;</a:t>
            </a:r>
            <a:endParaRPr lang="sr-Latn-RS" dirty="0">
              <a:solidFill>
                <a:schemeClr val="tx2"/>
              </a:solidFill>
            </a:endParaRPr>
          </a:p>
          <a:p>
            <a:r>
              <a:rPr lang="sr-Cyrl-RS" dirty="0">
                <a:solidFill>
                  <a:schemeClr val="tx2"/>
                </a:solidFill>
              </a:rPr>
              <a:t>	&lt;Jedinstvena identifikacija poruke&gt;</a:t>
            </a:r>
            <a:endParaRPr lang="sr-Latn-RS" dirty="0">
              <a:solidFill>
                <a:schemeClr val="tx2"/>
              </a:solidFill>
            </a:endParaRPr>
          </a:p>
          <a:p>
            <a:r>
              <a:rPr lang="sr-Cyrl-RS" dirty="0">
                <a:solidFill>
                  <a:schemeClr val="tx2"/>
                </a:solidFill>
              </a:rPr>
              <a:t>	&lt;Adresa Pošiljaoca poruke&gt;</a:t>
            </a:r>
            <a:endParaRPr lang="sr-Latn-RS" dirty="0">
              <a:solidFill>
                <a:schemeClr val="tx2"/>
              </a:solidFill>
            </a:endParaRPr>
          </a:p>
          <a:p>
            <a:r>
              <a:rPr lang="sr-Cyrl-RS" dirty="0">
                <a:solidFill>
                  <a:schemeClr val="tx2"/>
                </a:solidFill>
              </a:rPr>
              <a:t>	&lt;Adresa Primaoca poruke&gt;</a:t>
            </a:r>
            <a:endParaRPr lang="sr-Latn-RS" dirty="0">
              <a:solidFill>
                <a:schemeClr val="tx2"/>
              </a:solidFill>
            </a:endParaRPr>
          </a:p>
          <a:p>
            <a:r>
              <a:rPr lang="sr-Cyrl-RS" dirty="0">
                <a:solidFill>
                  <a:schemeClr val="tx2"/>
                </a:solidFill>
              </a:rPr>
              <a:t>	&lt;Datum slanja&gt;</a:t>
            </a:r>
            <a:endParaRPr lang="sr-Latn-RS" dirty="0">
              <a:solidFill>
                <a:schemeClr val="tx2"/>
              </a:solidFill>
            </a:endParaRPr>
          </a:p>
          <a:p>
            <a:r>
              <a:rPr lang="sr-Cyrl-RS" dirty="0">
                <a:solidFill>
                  <a:schemeClr val="tx2"/>
                </a:solidFill>
              </a:rPr>
              <a:t>	&lt;Poslovno pravilo zaglavlja&gt;</a:t>
            </a:r>
            <a:endParaRPr lang="sr-Latn-RS" dirty="0">
              <a:solidFill>
                <a:schemeClr val="tx2"/>
              </a:solidFill>
            </a:endParaRPr>
          </a:p>
          <a:p>
            <a:r>
              <a:rPr lang="sr-Cyrl-RS" b="1" dirty="0">
                <a:solidFill>
                  <a:schemeClr val="tx2"/>
                </a:solidFill>
              </a:rPr>
              <a:t>&lt;Telo poruke&gt;</a:t>
            </a:r>
            <a:endParaRPr lang="sr-Latn-RS" dirty="0">
              <a:solidFill>
                <a:schemeClr val="tx2"/>
              </a:solidFill>
            </a:endParaRPr>
          </a:p>
          <a:p>
            <a:r>
              <a:rPr lang="sr-Cyrl-RS" dirty="0">
                <a:solidFill>
                  <a:schemeClr val="tx2"/>
                </a:solidFill>
              </a:rPr>
              <a:t>	&lt;Identifikator početka tela poruke&gt;</a:t>
            </a:r>
            <a:endParaRPr lang="sr-Latn-RS" dirty="0">
              <a:solidFill>
                <a:schemeClr val="tx2"/>
              </a:solidFill>
            </a:endParaRPr>
          </a:p>
          <a:p>
            <a:r>
              <a:rPr lang="sr-Cyrl-RS" dirty="0">
                <a:solidFill>
                  <a:schemeClr val="tx2"/>
                </a:solidFill>
              </a:rPr>
              <a:t>	&lt;Identifikacija standarda tela poruke&gt;</a:t>
            </a:r>
            <a:endParaRPr lang="sr-Latn-RS" dirty="0">
              <a:solidFill>
                <a:schemeClr val="tx2"/>
              </a:solidFill>
            </a:endParaRPr>
          </a:p>
          <a:p>
            <a:r>
              <a:rPr lang="sr-Cyrl-RS" dirty="0">
                <a:solidFill>
                  <a:schemeClr val="tx2"/>
                </a:solidFill>
              </a:rPr>
              <a:t>	&lt;Identifikacija tipa tela poruke&gt;</a:t>
            </a:r>
            <a:endParaRPr lang="sr-Latn-RS" dirty="0">
              <a:solidFill>
                <a:schemeClr val="tx2"/>
              </a:solidFill>
            </a:endParaRPr>
          </a:p>
          <a:p>
            <a:r>
              <a:rPr lang="sr-Cyrl-RS" dirty="0">
                <a:solidFill>
                  <a:schemeClr val="tx2"/>
                </a:solidFill>
              </a:rPr>
              <a:t>	&lt;Jedinstvena identifikacija tela poruke&gt;</a:t>
            </a:r>
            <a:endParaRPr lang="sr-Latn-RS" dirty="0">
              <a:solidFill>
                <a:schemeClr val="tx2"/>
              </a:solidFill>
            </a:endParaRPr>
          </a:p>
          <a:p>
            <a:r>
              <a:rPr lang="sr-Cyrl-RS" b="1" i="1" dirty="0">
                <a:solidFill>
                  <a:schemeClr val="tx2"/>
                </a:solidFill>
              </a:rPr>
              <a:t>		&lt;Sadržaj tela poruke&gt;</a:t>
            </a:r>
            <a:endParaRPr lang="sr-Latn-RS" dirty="0">
              <a:solidFill>
                <a:schemeClr val="tx2"/>
              </a:solidFill>
            </a:endParaRPr>
          </a:p>
          <a:p>
            <a:r>
              <a:rPr lang="sr-Cyrl-RS" dirty="0">
                <a:solidFill>
                  <a:schemeClr val="tx2"/>
                </a:solidFill>
              </a:rPr>
              <a:t>	&lt;Dokument 1-n&gt;</a:t>
            </a:r>
            <a:endParaRPr lang="sr-Latn-RS" dirty="0">
              <a:solidFill>
                <a:schemeClr val="tx2"/>
              </a:solidFill>
            </a:endParaRPr>
          </a:p>
          <a:p>
            <a:r>
              <a:rPr lang="sr-Cyrl-RS" dirty="0">
                <a:solidFill>
                  <a:schemeClr val="tx2"/>
                </a:solidFill>
              </a:rPr>
              <a:t>	&lt;Poslovno pravilo tela poruke&gt;</a:t>
            </a:r>
            <a:endParaRPr lang="sr-Latn-RS" dirty="0">
              <a:solidFill>
                <a:schemeClr val="tx2"/>
              </a:solidFill>
            </a:endParaRPr>
          </a:p>
        </p:txBody>
      </p:sp>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STRUKTURA</a:t>
            </a:r>
            <a:r>
              <a:rPr lang="sr-Latn-CS" sz="2000" b="1" i="1" dirty="0" smtClean="0">
                <a:solidFill>
                  <a:schemeClr val="tx2"/>
                </a:solidFill>
                <a:latin typeface="Arial" pitchFamily="34" charset="0"/>
              </a:rPr>
              <a:t>: Poruka</a:t>
            </a:r>
            <a:endParaRPr lang="sr-Latn-RS" sz="2000" b="1" dirty="0">
              <a:solidFill>
                <a:schemeClr val="tx2"/>
              </a:solidFill>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8999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Latn-RS" sz="2800" dirty="0" smtClean="0">
                <a:solidFill>
                  <a:schemeClr val="tx2"/>
                </a:solidFill>
              </a:rPr>
              <a:t>Struktura dokumenta</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4" name="Rectangle 3"/>
          <p:cNvSpPr/>
          <p:nvPr/>
        </p:nvSpPr>
        <p:spPr>
          <a:xfrm>
            <a:off x="1835696" y="2204864"/>
            <a:ext cx="5886400" cy="2308324"/>
          </a:xfrm>
          <a:prstGeom prst="rect">
            <a:avLst/>
          </a:prstGeom>
        </p:spPr>
        <p:txBody>
          <a:bodyPr wrap="square">
            <a:spAutoFit/>
          </a:bodyPr>
          <a:lstStyle/>
          <a:p>
            <a:r>
              <a:rPr lang="sr-Cyrl-RS" b="1" dirty="0">
                <a:solidFill>
                  <a:schemeClr val="tx2"/>
                </a:solidFill>
              </a:rPr>
              <a:t>&lt;Dokument&gt;</a:t>
            </a:r>
            <a:endParaRPr lang="sr-Latn-RS" dirty="0">
              <a:solidFill>
                <a:schemeClr val="tx2"/>
              </a:solidFill>
            </a:endParaRPr>
          </a:p>
          <a:p>
            <a:r>
              <a:rPr lang="sr-Cyrl-RS" dirty="0">
                <a:solidFill>
                  <a:schemeClr val="tx2"/>
                </a:solidFill>
              </a:rPr>
              <a:t>	&lt;Identifikator početka dokumenta&gt;</a:t>
            </a:r>
            <a:endParaRPr lang="sr-Latn-RS" dirty="0">
              <a:solidFill>
                <a:schemeClr val="tx2"/>
              </a:solidFill>
            </a:endParaRPr>
          </a:p>
          <a:p>
            <a:r>
              <a:rPr lang="sr-Cyrl-RS" dirty="0">
                <a:solidFill>
                  <a:schemeClr val="tx2"/>
                </a:solidFill>
              </a:rPr>
              <a:t>	&lt;Identifikacija standarda dokumenta&gt;</a:t>
            </a:r>
            <a:endParaRPr lang="sr-Latn-RS" dirty="0">
              <a:solidFill>
                <a:schemeClr val="tx2"/>
              </a:solidFill>
            </a:endParaRPr>
          </a:p>
          <a:p>
            <a:r>
              <a:rPr lang="sr-Cyrl-RS" dirty="0">
                <a:solidFill>
                  <a:schemeClr val="tx2"/>
                </a:solidFill>
              </a:rPr>
              <a:t>	&lt;Identifikacija tipa dokumenta&gt;</a:t>
            </a:r>
            <a:endParaRPr lang="sr-Latn-RS" dirty="0">
              <a:solidFill>
                <a:schemeClr val="tx2"/>
              </a:solidFill>
            </a:endParaRPr>
          </a:p>
          <a:p>
            <a:r>
              <a:rPr lang="sr-Cyrl-RS" dirty="0">
                <a:solidFill>
                  <a:schemeClr val="tx2"/>
                </a:solidFill>
              </a:rPr>
              <a:t>	&lt;Jedinstvena identifikacija dokumenta&gt;</a:t>
            </a:r>
            <a:endParaRPr lang="sr-Latn-RS" dirty="0">
              <a:solidFill>
                <a:schemeClr val="tx2"/>
              </a:solidFill>
            </a:endParaRPr>
          </a:p>
          <a:p>
            <a:r>
              <a:rPr lang="sr-Cyrl-RS" b="1" i="1" dirty="0">
                <a:solidFill>
                  <a:schemeClr val="tx2"/>
                </a:solidFill>
              </a:rPr>
              <a:t>	&lt;Sadržaj dokumenta&gt;</a:t>
            </a:r>
            <a:endParaRPr lang="sr-Latn-RS" dirty="0">
              <a:solidFill>
                <a:schemeClr val="tx2"/>
              </a:solidFill>
            </a:endParaRPr>
          </a:p>
          <a:p>
            <a:r>
              <a:rPr lang="sr-Cyrl-RS" dirty="0">
                <a:solidFill>
                  <a:schemeClr val="tx2"/>
                </a:solidFill>
              </a:rPr>
              <a:t>	&lt;Instrukcija 1 – n&gt;</a:t>
            </a:r>
            <a:endParaRPr lang="sr-Latn-RS" dirty="0">
              <a:solidFill>
                <a:schemeClr val="tx2"/>
              </a:solidFill>
            </a:endParaRPr>
          </a:p>
          <a:p>
            <a:r>
              <a:rPr lang="sr-Cyrl-RS" dirty="0">
                <a:solidFill>
                  <a:schemeClr val="tx2"/>
                </a:solidFill>
              </a:rPr>
              <a:t>	&lt;Poslovno pravilo dokumenta&gt;</a:t>
            </a:r>
            <a:endParaRPr lang="sr-Latn-RS" dirty="0">
              <a:solidFill>
                <a:schemeClr val="tx2"/>
              </a:solidFill>
            </a:endParaRPr>
          </a:p>
        </p:txBody>
      </p:sp>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STRUKTURA</a:t>
            </a:r>
            <a:r>
              <a:rPr lang="sr-Latn-CS" sz="2000" b="1" i="1" dirty="0" smtClean="0">
                <a:solidFill>
                  <a:schemeClr val="tx2"/>
                </a:solidFill>
                <a:latin typeface="Arial" pitchFamily="34" charset="0"/>
              </a:rPr>
              <a:t>: Dokument</a:t>
            </a:r>
            <a:endParaRPr lang="sr-Latn-RS" sz="2000" b="1" dirty="0">
              <a:solidFill>
                <a:schemeClr val="tx2"/>
              </a:solidFill>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1121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Latn-RS" sz="2800" dirty="0" smtClean="0">
                <a:solidFill>
                  <a:schemeClr val="tx2"/>
                </a:solidFill>
              </a:rPr>
              <a:t>Struktura instrukcije</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4" name="Rectangle 3"/>
          <p:cNvSpPr/>
          <p:nvPr/>
        </p:nvSpPr>
        <p:spPr>
          <a:xfrm>
            <a:off x="1756021" y="2204864"/>
            <a:ext cx="5400600" cy="2308324"/>
          </a:xfrm>
          <a:prstGeom prst="rect">
            <a:avLst/>
          </a:prstGeom>
        </p:spPr>
        <p:txBody>
          <a:bodyPr wrap="square">
            <a:spAutoFit/>
          </a:bodyPr>
          <a:lstStyle/>
          <a:p>
            <a:r>
              <a:rPr lang="sr-Cyrl-RS" b="1" dirty="0">
                <a:solidFill>
                  <a:schemeClr val="tx2"/>
                </a:solidFill>
              </a:rPr>
              <a:t>&lt;Instrukcija&gt;</a:t>
            </a:r>
            <a:endParaRPr lang="sr-Latn-RS" dirty="0">
              <a:solidFill>
                <a:schemeClr val="tx2"/>
              </a:solidFill>
            </a:endParaRPr>
          </a:p>
          <a:p>
            <a:r>
              <a:rPr lang="sr-Cyrl-RS" dirty="0">
                <a:solidFill>
                  <a:schemeClr val="tx2"/>
                </a:solidFill>
              </a:rPr>
              <a:t>	&lt;Identifikator početka instrukcije&gt;</a:t>
            </a:r>
            <a:endParaRPr lang="sr-Latn-RS" dirty="0">
              <a:solidFill>
                <a:schemeClr val="tx2"/>
              </a:solidFill>
            </a:endParaRPr>
          </a:p>
          <a:p>
            <a:r>
              <a:rPr lang="sr-Cyrl-RS" dirty="0">
                <a:solidFill>
                  <a:schemeClr val="tx2"/>
                </a:solidFill>
              </a:rPr>
              <a:t>	&lt;Identifikacija standarda instrukcije&gt;</a:t>
            </a:r>
            <a:endParaRPr lang="sr-Latn-RS" dirty="0">
              <a:solidFill>
                <a:schemeClr val="tx2"/>
              </a:solidFill>
            </a:endParaRPr>
          </a:p>
          <a:p>
            <a:r>
              <a:rPr lang="sr-Cyrl-RS" dirty="0">
                <a:solidFill>
                  <a:schemeClr val="tx2"/>
                </a:solidFill>
              </a:rPr>
              <a:t>	&lt;Identifikacija tipa instrukcije&gt;</a:t>
            </a:r>
            <a:endParaRPr lang="sr-Latn-RS" dirty="0">
              <a:solidFill>
                <a:schemeClr val="tx2"/>
              </a:solidFill>
            </a:endParaRPr>
          </a:p>
          <a:p>
            <a:r>
              <a:rPr lang="sr-Cyrl-RS" dirty="0">
                <a:solidFill>
                  <a:schemeClr val="tx2"/>
                </a:solidFill>
              </a:rPr>
              <a:t>	&lt;Jedinstvena identifikacija instrukcije&gt;</a:t>
            </a:r>
            <a:endParaRPr lang="sr-Latn-RS" dirty="0">
              <a:solidFill>
                <a:schemeClr val="tx2"/>
              </a:solidFill>
            </a:endParaRPr>
          </a:p>
          <a:p>
            <a:r>
              <a:rPr lang="sr-Cyrl-RS" b="1" i="1" dirty="0">
                <a:solidFill>
                  <a:schemeClr val="tx2"/>
                </a:solidFill>
              </a:rPr>
              <a:t>	&lt;Sadržaj instrukcije&gt;</a:t>
            </a:r>
            <a:endParaRPr lang="sr-Latn-RS" dirty="0">
              <a:solidFill>
                <a:schemeClr val="tx2"/>
              </a:solidFill>
            </a:endParaRPr>
          </a:p>
          <a:p>
            <a:r>
              <a:rPr lang="sr-Cyrl-RS" dirty="0">
                <a:solidFill>
                  <a:schemeClr val="tx2"/>
                </a:solidFill>
              </a:rPr>
              <a:t>&lt;Transakcija 1 – n&gt;</a:t>
            </a:r>
            <a:endParaRPr lang="sr-Latn-RS" dirty="0">
              <a:solidFill>
                <a:schemeClr val="tx2"/>
              </a:solidFill>
            </a:endParaRPr>
          </a:p>
          <a:p>
            <a:r>
              <a:rPr lang="sr-Cyrl-RS" dirty="0">
                <a:solidFill>
                  <a:schemeClr val="tx2"/>
                </a:solidFill>
              </a:rPr>
              <a:t>&lt;Poslovno pravilo instrukcije&gt;</a:t>
            </a:r>
            <a:endParaRPr lang="sr-Latn-RS" dirty="0">
              <a:solidFill>
                <a:schemeClr val="tx2"/>
              </a:solidFill>
            </a:endParaRPr>
          </a:p>
        </p:txBody>
      </p:sp>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STRUKTURA</a:t>
            </a:r>
            <a:r>
              <a:rPr lang="sr-Latn-CS" sz="2000" b="1" i="1" dirty="0" smtClean="0">
                <a:solidFill>
                  <a:schemeClr val="tx2"/>
                </a:solidFill>
                <a:latin typeface="Arial" pitchFamily="34" charset="0"/>
              </a:rPr>
              <a:t>: Instrukcija</a:t>
            </a:r>
            <a:endParaRPr lang="sr-Latn-RS" sz="2000" b="1" dirty="0">
              <a:solidFill>
                <a:schemeClr val="tx2"/>
              </a:solidFill>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8979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Latn-RS" sz="2800" dirty="0" smtClean="0">
                <a:solidFill>
                  <a:schemeClr val="tx2"/>
                </a:solidFill>
              </a:rPr>
              <a:t>Struktura transakcije</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4" name="Rectangle 3"/>
          <p:cNvSpPr/>
          <p:nvPr/>
        </p:nvSpPr>
        <p:spPr>
          <a:xfrm>
            <a:off x="1691680" y="2060848"/>
            <a:ext cx="5382344" cy="3139321"/>
          </a:xfrm>
          <a:prstGeom prst="rect">
            <a:avLst/>
          </a:prstGeom>
        </p:spPr>
        <p:txBody>
          <a:bodyPr wrap="square">
            <a:spAutoFit/>
          </a:bodyPr>
          <a:lstStyle/>
          <a:p>
            <a:r>
              <a:rPr lang="sr-Cyrl-RS" b="1" dirty="0">
                <a:solidFill>
                  <a:schemeClr val="tx2"/>
                </a:solidFill>
              </a:rPr>
              <a:t>&lt;Transakcija&gt;</a:t>
            </a:r>
            <a:endParaRPr lang="sr-Latn-RS" dirty="0">
              <a:solidFill>
                <a:schemeClr val="tx2"/>
              </a:solidFill>
            </a:endParaRPr>
          </a:p>
          <a:p>
            <a:r>
              <a:rPr lang="sr-Cyrl-RS" dirty="0">
                <a:solidFill>
                  <a:schemeClr val="tx2"/>
                </a:solidFill>
              </a:rPr>
              <a:t>	&lt;Identifikator početka transakcije&gt;</a:t>
            </a:r>
            <a:endParaRPr lang="sr-Latn-RS" dirty="0">
              <a:solidFill>
                <a:schemeClr val="tx2"/>
              </a:solidFill>
            </a:endParaRPr>
          </a:p>
          <a:p>
            <a:r>
              <a:rPr lang="sr-Cyrl-RS" dirty="0">
                <a:solidFill>
                  <a:schemeClr val="tx2"/>
                </a:solidFill>
              </a:rPr>
              <a:t>	&lt;Identifikacija standarda transakcije&gt;</a:t>
            </a:r>
            <a:endParaRPr lang="sr-Latn-RS" dirty="0">
              <a:solidFill>
                <a:schemeClr val="tx2"/>
              </a:solidFill>
            </a:endParaRPr>
          </a:p>
          <a:p>
            <a:r>
              <a:rPr lang="sr-Cyrl-RS" dirty="0">
                <a:solidFill>
                  <a:schemeClr val="tx2"/>
                </a:solidFill>
              </a:rPr>
              <a:t>	&lt;Identifikacija tipa transakcije&gt;</a:t>
            </a:r>
            <a:endParaRPr lang="sr-Latn-RS" dirty="0">
              <a:solidFill>
                <a:schemeClr val="tx2"/>
              </a:solidFill>
            </a:endParaRPr>
          </a:p>
          <a:p>
            <a:r>
              <a:rPr lang="sr-Cyrl-RS" dirty="0">
                <a:solidFill>
                  <a:schemeClr val="tx2"/>
                </a:solidFill>
              </a:rPr>
              <a:t>	&lt;Jedinstvena identifikacija transakcije&gt;</a:t>
            </a:r>
            <a:endParaRPr lang="sr-Latn-RS" dirty="0">
              <a:solidFill>
                <a:schemeClr val="tx2"/>
              </a:solidFill>
            </a:endParaRPr>
          </a:p>
          <a:p>
            <a:r>
              <a:rPr lang="sr-Cyrl-RS" b="1" i="1" dirty="0">
                <a:solidFill>
                  <a:schemeClr val="tx2"/>
                </a:solidFill>
              </a:rPr>
              <a:t>		&lt;Sadržaj transakcije&gt;</a:t>
            </a:r>
            <a:endParaRPr lang="sr-Latn-RS" dirty="0">
              <a:solidFill>
                <a:schemeClr val="tx2"/>
              </a:solidFill>
            </a:endParaRPr>
          </a:p>
          <a:p>
            <a:r>
              <a:rPr lang="sr-Cyrl-RS" dirty="0">
                <a:solidFill>
                  <a:schemeClr val="tx2"/>
                </a:solidFill>
              </a:rPr>
              <a:t>&lt;Objekat1&gt;</a:t>
            </a:r>
            <a:endParaRPr lang="sr-Latn-RS" dirty="0">
              <a:solidFill>
                <a:schemeClr val="tx2"/>
              </a:solidFill>
            </a:endParaRPr>
          </a:p>
          <a:p>
            <a:r>
              <a:rPr lang="sr-Cyrl-RS" dirty="0">
                <a:solidFill>
                  <a:schemeClr val="tx2"/>
                </a:solidFill>
              </a:rPr>
              <a:t>&lt;Poslovna pravila Objekta1&gt;</a:t>
            </a:r>
            <a:endParaRPr lang="sr-Latn-RS" dirty="0">
              <a:solidFill>
                <a:schemeClr val="tx2"/>
              </a:solidFill>
            </a:endParaRPr>
          </a:p>
          <a:p>
            <a:r>
              <a:rPr lang="sr-Cyrl-RS" dirty="0">
                <a:solidFill>
                  <a:schemeClr val="tx2"/>
                </a:solidFill>
              </a:rPr>
              <a:t>&lt;Povezani objekat 1-n&gt;</a:t>
            </a:r>
            <a:endParaRPr lang="sr-Latn-RS" dirty="0">
              <a:solidFill>
                <a:schemeClr val="tx2"/>
              </a:solidFill>
            </a:endParaRPr>
          </a:p>
          <a:p>
            <a:r>
              <a:rPr lang="sr-Cyrl-RS" dirty="0">
                <a:solidFill>
                  <a:schemeClr val="tx2"/>
                </a:solidFill>
              </a:rPr>
              <a:t>&lt;Poslovna pravila povezanih objekata 1-n&gt;</a:t>
            </a:r>
            <a:endParaRPr lang="sr-Latn-RS" dirty="0">
              <a:solidFill>
                <a:schemeClr val="tx2"/>
              </a:solidFill>
            </a:endParaRPr>
          </a:p>
          <a:p>
            <a:r>
              <a:rPr lang="sr-Cyrl-RS" b="1" dirty="0">
                <a:solidFill>
                  <a:schemeClr val="tx2"/>
                </a:solidFill>
              </a:rPr>
              <a:t>&lt;operacija 1 - n (CRUD)&gt;</a:t>
            </a:r>
            <a:endParaRPr lang="sr-Latn-RS" dirty="0">
              <a:solidFill>
                <a:schemeClr val="tx2"/>
              </a:solidFill>
            </a:endParaRPr>
          </a:p>
        </p:txBody>
      </p:sp>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STRUKTURA</a:t>
            </a:r>
            <a:r>
              <a:rPr lang="sr-Latn-CS" sz="2000" b="1" i="1" dirty="0" smtClean="0">
                <a:solidFill>
                  <a:schemeClr val="tx2"/>
                </a:solidFill>
                <a:latin typeface="Arial" pitchFamily="34" charset="0"/>
              </a:rPr>
              <a:t>: Transakcija</a:t>
            </a:r>
            <a:endParaRPr lang="sr-Latn-RS" sz="2000" b="1" dirty="0">
              <a:solidFill>
                <a:schemeClr val="tx2"/>
              </a:solidFill>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811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Latn-RS" sz="2200" dirty="0" smtClean="0">
                <a:solidFill>
                  <a:schemeClr val="tx2"/>
                </a:solidFill>
              </a:rPr>
              <a:t>XML struktura modela poruke</a:t>
            </a:r>
            <a:endParaRPr lang="sr-Latn-RS" sz="22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STRUKTURA</a:t>
            </a:r>
            <a:r>
              <a:rPr lang="sr-Latn-CS" sz="2000" b="1" i="1" dirty="0" smtClean="0">
                <a:solidFill>
                  <a:schemeClr val="tx2"/>
                </a:solidFill>
                <a:latin typeface="Arial" pitchFamily="34" charset="0"/>
              </a:rPr>
              <a:t>: XML</a:t>
            </a:r>
            <a:endParaRPr lang="sr-Latn-RS" sz="2000" b="1" dirty="0">
              <a:solidFill>
                <a:schemeClr val="tx2"/>
              </a:solidFill>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3794" name="Picture 3"/>
          <p:cNvPicPr>
            <a:picLocks noChangeAspect="1" noChangeArrowheads="1"/>
          </p:cNvPicPr>
          <p:nvPr/>
        </p:nvPicPr>
        <p:blipFill>
          <a:blip r:embed="rId2">
            <a:extLst>
              <a:ext uri="{28A0092B-C50C-407E-A947-70E740481C1C}">
                <a14:useLocalDpi xmlns:a14="http://schemas.microsoft.com/office/drawing/2010/main" val="0"/>
              </a:ext>
            </a:extLst>
          </a:blip>
          <a:srcRect t="8603" r="62373" b="20302"/>
          <a:stretch>
            <a:fillRect/>
          </a:stretch>
        </p:blipFill>
        <p:spPr bwMode="auto">
          <a:xfrm>
            <a:off x="4231953" y="15479"/>
            <a:ext cx="4890840" cy="684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0756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Cyrl-RS" sz="2800" dirty="0">
                <a:solidFill>
                  <a:schemeClr val="tx2"/>
                </a:solidFill>
              </a:rPr>
              <a:t>XML struktura modela poruke – grafički prikaz</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515" y="1235590"/>
            <a:ext cx="6737821" cy="564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STRUKTURA</a:t>
            </a:r>
            <a:r>
              <a:rPr lang="sr-Latn-CS" sz="2000" b="1" i="1" dirty="0" smtClean="0">
                <a:solidFill>
                  <a:schemeClr val="tx2"/>
                </a:solidFill>
                <a:latin typeface="Arial" pitchFamily="34" charset="0"/>
              </a:rPr>
              <a:t>: XML grafički</a:t>
            </a:r>
            <a:endParaRPr lang="sr-Latn-RS" sz="2000" b="1" dirty="0">
              <a:solidFill>
                <a:schemeClr val="tx2"/>
              </a:solidFill>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7432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Cyrl-RS" sz="2800" dirty="0">
                <a:solidFill>
                  <a:schemeClr val="tx2"/>
                </a:solidFill>
              </a:rPr>
              <a:t>Primer konkretnog poslovnog pravila u poruci</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pic>
        <p:nvPicPr>
          <p:cNvPr id="35843" name="Picture 7"/>
          <p:cNvPicPr>
            <a:picLocks noChangeAspect="1" noChangeArrowheads="1"/>
          </p:cNvPicPr>
          <p:nvPr/>
        </p:nvPicPr>
        <p:blipFill>
          <a:blip r:embed="rId2">
            <a:extLst>
              <a:ext uri="{28A0092B-C50C-407E-A947-70E740481C1C}">
                <a14:useLocalDpi xmlns:a14="http://schemas.microsoft.com/office/drawing/2010/main" val="0"/>
              </a:ext>
            </a:extLst>
          </a:blip>
          <a:srcRect t="10168" b="7605"/>
          <a:stretch>
            <a:fillRect/>
          </a:stretch>
        </p:blipFill>
        <p:spPr bwMode="auto">
          <a:xfrm>
            <a:off x="1695450" y="1268761"/>
            <a:ext cx="6454213" cy="558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STRUKTURA</a:t>
            </a:r>
            <a:r>
              <a:rPr lang="sr-Latn-CS" sz="2000" b="1" i="1" dirty="0" smtClean="0">
                <a:solidFill>
                  <a:schemeClr val="tx2"/>
                </a:solidFill>
                <a:latin typeface="Arial" pitchFamily="34" charset="0"/>
              </a:rPr>
              <a:t>: primer poslovnog pravila</a:t>
            </a:r>
            <a:endParaRPr lang="sr-Latn-RS" sz="2000" b="1" dirty="0">
              <a:solidFill>
                <a:schemeClr val="tx2"/>
              </a:solidFill>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00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65437"/>
            <a:ext cx="7696200" cy="3611563"/>
          </a:xfrm>
        </p:spPr>
        <p:txBody>
          <a:bodyPr>
            <a:normAutofit/>
          </a:bodyPr>
          <a:lstStyle/>
          <a:p>
            <a:pPr lvl="0" indent="128588" algn="r" eaLnBrk="0" fontAlgn="base" hangingPunct="0">
              <a:spcBef>
                <a:spcPct val="0"/>
              </a:spcBef>
              <a:spcAft>
                <a:spcPct val="0"/>
              </a:spcAft>
              <a:buNone/>
            </a:pPr>
            <a:endParaRPr lang="sr-Latn-CS" sz="2000" i="1" smtClean="0">
              <a:solidFill>
                <a:schemeClr val="tx2"/>
              </a:solidFill>
              <a:latin typeface="Arial" pitchFamily="34" charset="0"/>
              <a:ea typeface="Times New Roman" pitchFamily="18" charset="0"/>
            </a:endParaRPr>
          </a:p>
          <a:p>
            <a:pPr lvl="0" indent="128588" algn="r" eaLnBrk="0" fontAlgn="base" hangingPunct="0">
              <a:spcBef>
                <a:spcPct val="0"/>
              </a:spcBef>
              <a:spcAft>
                <a:spcPct val="0"/>
              </a:spcAft>
              <a:buNone/>
            </a:pPr>
            <a:r>
              <a:rPr lang="en-US" sz="2000" i="1" smtClean="0">
                <a:solidFill>
                  <a:schemeClr val="tx2"/>
                </a:solidFill>
                <a:latin typeface="Arial" pitchFamily="34" charset="0"/>
                <a:ea typeface="Times New Roman" pitchFamily="18" charset="0"/>
              </a:rPr>
              <a:t> a</a:t>
            </a:r>
            <a:r>
              <a:rPr lang="sr-Latn-CS" sz="2000" i="1" smtClean="0">
                <a:solidFill>
                  <a:schemeClr val="tx2"/>
                </a:solidFill>
                <a:latin typeface="Arial" pitchFamily="34" charset="0"/>
                <a:ea typeface="Times New Roman" pitchFamily="18" charset="0"/>
              </a:rPr>
              <a:t>dresibilnost</a:t>
            </a:r>
            <a:endParaRPr lang="en-US" sz="2000" i="1" smtClean="0">
              <a:solidFill>
                <a:schemeClr val="tx2"/>
              </a:solidFill>
              <a:latin typeface="X-Files" pitchFamily="34" charset="0"/>
              <a:ea typeface="Times New Roman" pitchFamily="18" charset="0"/>
            </a:endParaRPr>
          </a:p>
          <a:p>
            <a:pPr lvl="0" indent="128588" algn="r" eaLnBrk="0" fontAlgn="base" hangingPunct="0">
              <a:spcBef>
                <a:spcPct val="0"/>
              </a:spcBef>
              <a:spcAft>
                <a:spcPct val="0"/>
              </a:spcAft>
              <a:buNone/>
            </a:pPr>
            <a:endParaRPr lang="en-US" sz="2000" i="1" smtClean="0">
              <a:solidFill>
                <a:schemeClr val="tx2"/>
              </a:solidFill>
              <a:latin typeface="Arial" pitchFamily="34" charset="0"/>
              <a:ea typeface="Times New Roman" pitchFamily="18" charset="0"/>
            </a:endParaRPr>
          </a:p>
          <a:p>
            <a:pPr lvl="0" indent="128588" algn="r" eaLnBrk="0" fontAlgn="base" hangingPunct="0">
              <a:spcBef>
                <a:spcPct val="0"/>
              </a:spcBef>
              <a:spcAft>
                <a:spcPct val="0"/>
              </a:spcAft>
              <a:buNone/>
            </a:pPr>
            <a:r>
              <a:rPr lang="en-US" sz="2000" i="1" smtClean="0">
                <a:solidFill>
                  <a:schemeClr val="tx2"/>
                </a:solidFill>
                <a:latin typeface="Arial" pitchFamily="34" charset="0"/>
                <a:ea typeface="Times New Roman" pitchFamily="18" charset="0"/>
              </a:rPr>
              <a:t> </a:t>
            </a:r>
            <a:r>
              <a:rPr lang="sr-Latn-CS" sz="2000" i="1" smtClean="0">
                <a:solidFill>
                  <a:schemeClr val="tx2"/>
                </a:solidFill>
                <a:latin typeface="Arial" pitchFamily="34" charset="0"/>
                <a:ea typeface="Times New Roman" pitchFamily="18" charset="0"/>
              </a:rPr>
              <a:t>razmena poruka </a:t>
            </a:r>
            <a:endParaRPr lang="en-US" sz="2000" i="1" smtClean="0">
              <a:solidFill>
                <a:schemeClr val="tx2"/>
              </a:solidFill>
              <a:latin typeface="Arial" pitchFamily="34" charset="0"/>
              <a:ea typeface="Times New Roman" pitchFamily="18" charset="0"/>
            </a:endParaRPr>
          </a:p>
          <a:p>
            <a:pPr lvl="0" indent="128588" algn="r" eaLnBrk="0" fontAlgn="base" hangingPunct="0">
              <a:spcBef>
                <a:spcPct val="0"/>
              </a:spcBef>
              <a:spcAft>
                <a:spcPct val="0"/>
              </a:spcAft>
              <a:buNone/>
            </a:pPr>
            <a:endParaRPr lang="en-US" sz="2000" i="1" smtClean="0">
              <a:solidFill>
                <a:schemeClr val="tx2"/>
              </a:solidFill>
              <a:latin typeface="Arial" pitchFamily="34" charset="0"/>
              <a:ea typeface="Times New Roman" pitchFamily="18" charset="0"/>
            </a:endParaRPr>
          </a:p>
          <a:p>
            <a:pPr lvl="0" indent="128588" algn="r" eaLnBrk="0" fontAlgn="base" hangingPunct="0">
              <a:spcBef>
                <a:spcPct val="0"/>
              </a:spcBef>
              <a:spcAft>
                <a:spcPct val="0"/>
              </a:spcAft>
              <a:buNone/>
            </a:pPr>
            <a:r>
              <a:rPr lang="en-US" sz="2000" i="1" smtClean="0">
                <a:solidFill>
                  <a:schemeClr val="tx2"/>
                </a:solidFill>
                <a:latin typeface="Arial" pitchFamily="34" charset="0"/>
                <a:ea typeface="Times New Roman" pitchFamily="18" charset="0"/>
              </a:rPr>
              <a:t> </a:t>
            </a:r>
            <a:r>
              <a:rPr lang="sr-Latn-CS" sz="2000" i="1" smtClean="0">
                <a:solidFill>
                  <a:schemeClr val="tx2"/>
                </a:solidFill>
                <a:latin typeface="Arial" pitchFamily="34" charset="0"/>
                <a:ea typeface="Times New Roman" pitchFamily="18" charset="0"/>
              </a:rPr>
              <a:t>standardizovane poruke </a:t>
            </a:r>
            <a:endParaRPr lang="en-US" sz="2000" i="1" smtClean="0">
              <a:solidFill>
                <a:schemeClr val="tx2"/>
              </a:solidFill>
              <a:latin typeface="Arial" pitchFamily="34" charset="0"/>
              <a:ea typeface="Times New Roman" pitchFamily="18" charset="0"/>
            </a:endParaRPr>
          </a:p>
          <a:p>
            <a:pPr lvl="0" indent="128588" algn="r" eaLnBrk="0" fontAlgn="base" hangingPunct="0">
              <a:spcBef>
                <a:spcPct val="0"/>
              </a:spcBef>
              <a:spcAft>
                <a:spcPct val="0"/>
              </a:spcAft>
              <a:buNone/>
            </a:pPr>
            <a:endParaRPr lang="en-US" sz="2000" i="1" smtClean="0">
              <a:solidFill>
                <a:schemeClr val="tx2"/>
              </a:solidFill>
              <a:latin typeface="Arial" pitchFamily="34" charset="0"/>
              <a:ea typeface="Times New Roman" pitchFamily="18" charset="0"/>
            </a:endParaRPr>
          </a:p>
          <a:p>
            <a:pPr lvl="0" indent="128588" algn="r" eaLnBrk="0" fontAlgn="base" hangingPunct="0">
              <a:spcBef>
                <a:spcPct val="0"/>
              </a:spcBef>
              <a:spcAft>
                <a:spcPct val="0"/>
              </a:spcAft>
              <a:buNone/>
            </a:pPr>
            <a:r>
              <a:rPr lang="en-US" sz="2000" i="1" smtClean="0">
                <a:solidFill>
                  <a:schemeClr val="tx2"/>
                </a:solidFill>
                <a:latin typeface="Arial" pitchFamily="34" charset="0"/>
                <a:ea typeface="Times New Roman" pitchFamily="18" charset="0"/>
              </a:rPr>
              <a:t> </a:t>
            </a:r>
            <a:r>
              <a:rPr lang="sr-Latn-CS" sz="2000" i="1" smtClean="0">
                <a:solidFill>
                  <a:schemeClr val="tx2"/>
                </a:solidFill>
                <a:latin typeface="Arial" pitchFamily="34" charset="0"/>
                <a:ea typeface="Times New Roman" pitchFamily="18" charset="0"/>
              </a:rPr>
              <a:t>sistemi bazirani na standardnim porukama</a:t>
            </a:r>
            <a:endParaRPr lang="en-US" sz="2000" i="1" smtClean="0">
              <a:solidFill>
                <a:schemeClr val="tx2"/>
              </a:solidFill>
              <a:latin typeface="Arial" pitchFamily="34" charset="0"/>
              <a:ea typeface="Times New Roman" pitchFamily="18" charset="0"/>
            </a:endParaRPr>
          </a:p>
          <a:p>
            <a:pPr lvl="0" indent="128588" algn="r" eaLnBrk="0" fontAlgn="base" hangingPunct="0">
              <a:spcBef>
                <a:spcPct val="0"/>
              </a:spcBef>
              <a:spcAft>
                <a:spcPct val="0"/>
              </a:spcAft>
              <a:buNone/>
            </a:pPr>
            <a:endParaRPr lang="en-US" sz="2000" i="1" smtClean="0">
              <a:solidFill>
                <a:schemeClr val="tx2"/>
              </a:solidFill>
              <a:latin typeface="Arial" pitchFamily="34" charset="0"/>
              <a:ea typeface="Times New Roman" pitchFamily="18" charset="0"/>
            </a:endParaRPr>
          </a:p>
          <a:p>
            <a:pPr lvl="0" indent="128588" algn="r" eaLnBrk="0" fontAlgn="base" hangingPunct="0">
              <a:spcBef>
                <a:spcPct val="0"/>
              </a:spcBef>
              <a:spcAft>
                <a:spcPct val="0"/>
              </a:spcAft>
              <a:buNone/>
            </a:pPr>
            <a:r>
              <a:rPr lang="en-US" sz="2000" i="1" smtClean="0">
                <a:solidFill>
                  <a:schemeClr val="tx2"/>
                </a:solidFill>
                <a:latin typeface="Arial" pitchFamily="34" charset="0"/>
                <a:ea typeface="Times New Roman" pitchFamily="18" charset="0"/>
              </a:rPr>
              <a:t> </a:t>
            </a:r>
            <a:r>
              <a:rPr lang="sr-Latn-CS" sz="2000" i="1" smtClean="0">
                <a:solidFill>
                  <a:schemeClr val="tx2"/>
                </a:solidFill>
                <a:latin typeface="Arial" pitchFamily="34" charset="0"/>
                <a:ea typeface="Times New Roman" pitchFamily="18" charset="0"/>
              </a:rPr>
              <a:t>tipovi poruka</a:t>
            </a:r>
            <a:endParaRPr lang="en-US" sz="2000" i="1" dirty="0"/>
          </a:p>
        </p:txBody>
      </p:sp>
      <p:sp>
        <p:nvSpPr>
          <p:cNvPr id="6"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dirty="0">
                <a:solidFill>
                  <a:schemeClr val="tx2"/>
                </a:solidFill>
                <a:latin typeface="Arial" pitchFamily="34" charset="0"/>
                <a:ea typeface="Times New Roman" pitchFamily="18" charset="0"/>
              </a:rPr>
              <a:t>Osnovni pojmovi i definicije </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7" name="Straight Connector 6"/>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14570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smtClean="0">
                <a:solidFill>
                  <a:schemeClr val="tx2"/>
                </a:solidFill>
                <a:latin typeface="Arial" pitchFamily="34" charset="0"/>
              </a:rPr>
              <a:t>SISTEM AKVIZICIJE I DISTRIBUCIJE PODATAKA O FT</a:t>
            </a:r>
            <a:endParaRPr lang="sr-Latn-RS" sz="2000" b="1" dirty="0">
              <a:solidFill>
                <a:schemeClr val="tx2"/>
              </a:solidFill>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1775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Cyrl-RS" sz="2800" dirty="0" smtClean="0">
                <a:solidFill>
                  <a:schemeClr val="tx2"/>
                </a:solidFill>
              </a:rPr>
              <a:t>EPC </a:t>
            </a:r>
            <a:r>
              <a:rPr lang="sr-Cyrl-RS" sz="2800" dirty="0">
                <a:solidFill>
                  <a:schemeClr val="tx2"/>
                </a:solidFill>
              </a:rPr>
              <a:t>Model </a:t>
            </a:r>
            <a:r>
              <a:rPr lang="sr-Cyrl-RS" sz="2800" dirty="0" err="1">
                <a:solidFill>
                  <a:schemeClr val="tx2"/>
                </a:solidFill>
              </a:rPr>
              <a:t>Credit</a:t>
            </a:r>
            <a:r>
              <a:rPr lang="sr-Cyrl-RS" sz="2800" dirty="0">
                <a:solidFill>
                  <a:schemeClr val="tx2"/>
                </a:solidFill>
              </a:rPr>
              <a:t> </a:t>
            </a:r>
            <a:r>
              <a:rPr lang="sr-Cyrl-RS" sz="2800" dirty="0" err="1">
                <a:solidFill>
                  <a:schemeClr val="tx2"/>
                </a:solidFill>
              </a:rPr>
              <a:t>Transfers</a:t>
            </a:r>
            <a:r>
              <a:rPr lang="sr-Cyrl-RS" sz="2800" dirty="0">
                <a:solidFill>
                  <a:schemeClr val="tx2"/>
                </a:solidFill>
              </a:rPr>
              <a:t>-a iz knjige pravila</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71" y="1372376"/>
            <a:ext cx="8197285" cy="522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smtClean="0">
                <a:solidFill>
                  <a:schemeClr val="tx2"/>
                </a:solidFill>
                <a:latin typeface="Arial" pitchFamily="34" charset="0"/>
              </a:rPr>
              <a:t>AKVIZICIJA </a:t>
            </a:r>
            <a:r>
              <a:rPr lang="sr-Latn-CS" sz="2000" b="1" i="1" dirty="0">
                <a:solidFill>
                  <a:schemeClr val="tx2"/>
                </a:solidFill>
                <a:latin typeface="Arial" pitchFamily="34" charset="0"/>
              </a:rPr>
              <a:t>I </a:t>
            </a:r>
            <a:r>
              <a:rPr lang="sr-Latn-CS" sz="2000" b="1" i="1" dirty="0" smtClean="0">
                <a:solidFill>
                  <a:schemeClr val="tx2"/>
                </a:solidFill>
                <a:latin typeface="Arial" pitchFamily="34" charset="0"/>
              </a:rPr>
              <a:t>DISTRIBUCIJA: SEPA CREDIT TRANSFERS</a:t>
            </a:r>
            <a:endParaRPr lang="sr-Latn-RS" sz="2000" b="1" dirty="0">
              <a:solidFill>
                <a:schemeClr val="tx2"/>
              </a:solidFill>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1260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Latn-RS" sz="2800" dirty="0" smtClean="0">
                <a:solidFill>
                  <a:schemeClr val="tx2"/>
                </a:solidFill>
              </a:rPr>
              <a:t>Prosleđivanje poruke</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4" name="Rectangle 3"/>
          <p:cNvSpPr/>
          <p:nvPr/>
        </p:nvSpPr>
        <p:spPr>
          <a:xfrm>
            <a:off x="107504" y="1725776"/>
            <a:ext cx="8928992" cy="1631216"/>
          </a:xfrm>
          <a:prstGeom prst="rect">
            <a:avLst/>
          </a:prstGeom>
        </p:spPr>
        <p:txBody>
          <a:bodyPr wrap="square">
            <a:spAutoFit/>
          </a:bodyPr>
          <a:lstStyle/>
          <a:p>
            <a:r>
              <a:rPr lang="sr-Latn-RS" sz="2000" b="1" dirty="0">
                <a:solidFill>
                  <a:schemeClr val="tx2"/>
                </a:solidFill>
                <a:latin typeface="Comic Sans MS" pitchFamily="66" charset="0"/>
              </a:rPr>
              <a:t>Prostor Credit Transfers se </a:t>
            </a:r>
            <a:r>
              <a:rPr lang="sr-Latn-RS" sz="2000" b="1" dirty="0" err="1">
                <a:solidFill>
                  <a:schemeClr val="tx2"/>
                </a:solidFill>
                <a:latin typeface="Comic Sans MS" pitchFamily="66" charset="0"/>
              </a:rPr>
              <a:t>particioniše</a:t>
            </a:r>
            <a:r>
              <a:rPr lang="sr-Latn-RS" sz="2000" b="1" dirty="0">
                <a:solidFill>
                  <a:schemeClr val="tx2"/>
                </a:solidFill>
                <a:latin typeface="Comic Sans MS" pitchFamily="66" charset="0"/>
              </a:rPr>
              <a:t> na:</a:t>
            </a:r>
          </a:p>
          <a:p>
            <a:r>
              <a:rPr lang="sr-Cyrl-RS" sz="2000" dirty="0">
                <a:solidFill>
                  <a:schemeClr val="tx2"/>
                </a:solidFill>
                <a:latin typeface="Comic Sans MS" pitchFamily="66" charset="0"/>
              </a:rPr>
              <a:t> </a:t>
            </a:r>
            <a:endParaRPr lang="sr-Latn-RS" sz="2000" dirty="0">
              <a:solidFill>
                <a:schemeClr val="tx2"/>
              </a:solidFill>
              <a:latin typeface="Comic Sans MS" pitchFamily="66" charset="0"/>
            </a:endParaRPr>
          </a:p>
          <a:p>
            <a:r>
              <a:rPr lang="sr-Cyrl-RS" sz="2000" dirty="0">
                <a:solidFill>
                  <a:schemeClr val="tx2"/>
                </a:solidFill>
                <a:latin typeface="Comic Sans MS" pitchFamily="66" charset="0"/>
              </a:rPr>
              <a:t>1. </a:t>
            </a:r>
            <a:r>
              <a:rPr lang="sr-Cyrl-RS" sz="2000" dirty="0" err="1">
                <a:solidFill>
                  <a:schemeClr val="tx2"/>
                </a:solidFill>
                <a:latin typeface="Comic Sans MS" pitchFamily="66" charset="0"/>
              </a:rPr>
              <a:t>Credit</a:t>
            </a:r>
            <a:r>
              <a:rPr lang="sr-Cyrl-RS" sz="2000" dirty="0">
                <a:solidFill>
                  <a:schemeClr val="tx2"/>
                </a:solidFill>
                <a:latin typeface="Comic Sans MS" pitchFamily="66" charset="0"/>
              </a:rPr>
              <a:t> </a:t>
            </a:r>
            <a:r>
              <a:rPr lang="sr-Cyrl-RS" sz="2000" dirty="0" err="1">
                <a:solidFill>
                  <a:schemeClr val="tx2"/>
                </a:solidFill>
                <a:latin typeface="Comic Sans MS" pitchFamily="66" charset="0"/>
              </a:rPr>
              <a:t>Transfers</a:t>
            </a:r>
            <a:r>
              <a:rPr lang="sr-Cyrl-RS" sz="2000" dirty="0">
                <a:solidFill>
                  <a:schemeClr val="tx2"/>
                </a:solidFill>
                <a:latin typeface="Comic Sans MS" pitchFamily="66" charset="0"/>
              </a:rPr>
              <a:t> </a:t>
            </a:r>
            <a:r>
              <a:rPr lang="sr-Cyrl-RS" sz="2000" dirty="0" err="1">
                <a:solidFill>
                  <a:schemeClr val="tx2"/>
                </a:solidFill>
                <a:latin typeface="Comic Sans MS" pitchFamily="66" charset="0"/>
              </a:rPr>
              <a:t>Initiation</a:t>
            </a:r>
            <a:r>
              <a:rPr lang="sr-Cyrl-RS" sz="2000" dirty="0">
                <a:solidFill>
                  <a:schemeClr val="tx2"/>
                </a:solidFill>
                <a:latin typeface="Comic Sans MS" pitchFamily="66" charset="0"/>
              </a:rPr>
              <a:t> – inicijacija platnog naloga;</a:t>
            </a:r>
            <a:endParaRPr lang="sr-Latn-RS" sz="2000" dirty="0">
              <a:solidFill>
                <a:schemeClr val="tx2"/>
              </a:solidFill>
              <a:latin typeface="Comic Sans MS" pitchFamily="66" charset="0"/>
            </a:endParaRPr>
          </a:p>
          <a:p>
            <a:r>
              <a:rPr lang="sr-Cyrl-RS" sz="2000" dirty="0">
                <a:solidFill>
                  <a:schemeClr val="tx2"/>
                </a:solidFill>
                <a:latin typeface="Comic Sans MS" pitchFamily="66" charset="0"/>
              </a:rPr>
              <a:t>2. </a:t>
            </a:r>
            <a:r>
              <a:rPr lang="sr-Cyrl-RS" sz="2000" dirty="0" err="1">
                <a:solidFill>
                  <a:schemeClr val="tx2"/>
                </a:solidFill>
                <a:latin typeface="Comic Sans MS" pitchFamily="66" charset="0"/>
              </a:rPr>
              <a:t>Credit</a:t>
            </a:r>
            <a:r>
              <a:rPr lang="sr-Cyrl-RS" sz="2000" dirty="0">
                <a:solidFill>
                  <a:schemeClr val="tx2"/>
                </a:solidFill>
                <a:latin typeface="Comic Sans MS" pitchFamily="66" charset="0"/>
              </a:rPr>
              <a:t> </a:t>
            </a:r>
            <a:r>
              <a:rPr lang="sr-Cyrl-RS" sz="2000" dirty="0" err="1">
                <a:solidFill>
                  <a:schemeClr val="tx2"/>
                </a:solidFill>
                <a:latin typeface="Comic Sans MS" pitchFamily="66" charset="0"/>
              </a:rPr>
              <a:t>Transfers</a:t>
            </a:r>
            <a:r>
              <a:rPr lang="sr-Cyrl-RS" sz="2000" dirty="0">
                <a:solidFill>
                  <a:schemeClr val="tx2"/>
                </a:solidFill>
                <a:latin typeface="Comic Sans MS" pitchFamily="66" charset="0"/>
              </a:rPr>
              <a:t> </a:t>
            </a:r>
            <a:r>
              <a:rPr lang="sr-Cyrl-RS" sz="2000" dirty="0" err="1">
                <a:solidFill>
                  <a:schemeClr val="tx2"/>
                </a:solidFill>
                <a:latin typeface="Comic Sans MS" pitchFamily="66" charset="0"/>
              </a:rPr>
              <a:t>Clearing</a:t>
            </a:r>
            <a:r>
              <a:rPr lang="sr-Cyrl-RS" sz="2000" dirty="0">
                <a:solidFill>
                  <a:schemeClr val="tx2"/>
                </a:solidFill>
                <a:latin typeface="Comic Sans MS" pitchFamily="66" charset="0"/>
              </a:rPr>
              <a:t> </a:t>
            </a:r>
            <a:r>
              <a:rPr lang="sr-Cyrl-RS" sz="2000" dirty="0" err="1">
                <a:solidFill>
                  <a:schemeClr val="tx2"/>
                </a:solidFill>
                <a:latin typeface="Comic Sans MS" pitchFamily="66" charset="0"/>
              </a:rPr>
              <a:t>and</a:t>
            </a:r>
            <a:r>
              <a:rPr lang="sr-Cyrl-RS" sz="2000" dirty="0">
                <a:solidFill>
                  <a:schemeClr val="tx2"/>
                </a:solidFill>
                <a:latin typeface="Comic Sans MS" pitchFamily="66" charset="0"/>
              </a:rPr>
              <a:t> </a:t>
            </a:r>
            <a:r>
              <a:rPr lang="sr-Cyrl-RS" sz="2000" dirty="0" err="1">
                <a:solidFill>
                  <a:schemeClr val="tx2"/>
                </a:solidFill>
                <a:latin typeface="Comic Sans MS" pitchFamily="66" charset="0"/>
              </a:rPr>
              <a:t>Settlement</a:t>
            </a:r>
            <a:r>
              <a:rPr lang="sr-Cyrl-RS" sz="2000" dirty="0">
                <a:solidFill>
                  <a:schemeClr val="tx2"/>
                </a:solidFill>
                <a:latin typeface="Comic Sans MS" pitchFamily="66" charset="0"/>
              </a:rPr>
              <a:t> – poravnanje i </a:t>
            </a:r>
            <a:r>
              <a:rPr lang="sr-Cyrl-RS" sz="2000" dirty="0" smtClean="0">
                <a:solidFill>
                  <a:schemeClr val="tx2"/>
                </a:solidFill>
                <a:latin typeface="Comic Sans MS" pitchFamily="66" charset="0"/>
              </a:rPr>
              <a:t>izvršenje;</a:t>
            </a:r>
            <a:endParaRPr lang="sr-Latn-RS" sz="2000" dirty="0">
              <a:solidFill>
                <a:schemeClr val="tx2"/>
              </a:solidFill>
              <a:latin typeface="Comic Sans MS" pitchFamily="66" charset="0"/>
            </a:endParaRPr>
          </a:p>
          <a:p>
            <a:r>
              <a:rPr lang="sr-Cyrl-RS" sz="2000" dirty="0">
                <a:solidFill>
                  <a:schemeClr val="tx2"/>
                </a:solidFill>
                <a:latin typeface="Comic Sans MS" pitchFamily="66" charset="0"/>
              </a:rPr>
              <a:t>3. RTGS </a:t>
            </a:r>
            <a:r>
              <a:rPr lang="sr-Cyrl-RS" sz="2000" dirty="0" err="1">
                <a:solidFill>
                  <a:schemeClr val="tx2"/>
                </a:solidFill>
                <a:latin typeface="Comic Sans MS" pitchFamily="66" charset="0"/>
              </a:rPr>
              <a:t>Settlement</a:t>
            </a:r>
            <a:r>
              <a:rPr lang="sr-Cyrl-RS" sz="2000" dirty="0">
                <a:solidFill>
                  <a:schemeClr val="tx2"/>
                </a:solidFill>
                <a:latin typeface="Comic Sans MS" pitchFamily="66" charset="0"/>
              </a:rPr>
              <a:t> – izvršenje naloga.</a:t>
            </a:r>
            <a:endParaRPr lang="sr-Latn-RS" sz="2000" dirty="0">
              <a:solidFill>
                <a:schemeClr val="tx2"/>
              </a:solidFill>
              <a:latin typeface="Comic Sans MS" pitchFamily="66" charset="0"/>
            </a:endParaRPr>
          </a:p>
        </p:txBody>
      </p:sp>
      <p:sp>
        <p:nvSpPr>
          <p:cNvPr id="7" name="Rectangle 6"/>
          <p:cNvSpPr/>
          <p:nvPr/>
        </p:nvSpPr>
        <p:spPr>
          <a:xfrm>
            <a:off x="179512" y="3918535"/>
            <a:ext cx="8496944" cy="2246769"/>
          </a:xfrm>
          <a:prstGeom prst="rect">
            <a:avLst/>
          </a:prstGeom>
        </p:spPr>
        <p:txBody>
          <a:bodyPr wrap="square">
            <a:spAutoFit/>
          </a:bodyPr>
          <a:lstStyle/>
          <a:p>
            <a:r>
              <a:rPr lang="sr-Latn-RS" sz="2000" b="1" dirty="0">
                <a:solidFill>
                  <a:schemeClr val="tx2"/>
                </a:solidFill>
                <a:latin typeface="Comic Sans MS" pitchFamily="66" charset="0"/>
              </a:rPr>
              <a:t>Credit Transfers sastoji od pet osnovnih podsistema:</a:t>
            </a:r>
          </a:p>
          <a:p>
            <a:r>
              <a:rPr lang="sr-Latn-RS" sz="2000" dirty="0">
                <a:solidFill>
                  <a:schemeClr val="tx2"/>
                </a:solidFill>
                <a:latin typeface="Comic Sans MS" pitchFamily="66" charset="0"/>
              </a:rPr>
              <a:t> </a:t>
            </a:r>
          </a:p>
          <a:p>
            <a:pPr lvl="3"/>
            <a:r>
              <a:rPr lang="sr-Latn-RS" sz="2000" dirty="0">
                <a:solidFill>
                  <a:schemeClr val="tx2"/>
                </a:solidFill>
                <a:latin typeface="Comic Sans MS" pitchFamily="66" charset="0"/>
              </a:rPr>
              <a:t>1. Retail System;</a:t>
            </a:r>
          </a:p>
          <a:p>
            <a:pPr lvl="3"/>
            <a:r>
              <a:rPr lang="sr-Latn-RS" sz="2000" dirty="0">
                <a:solidFill>
                  <a:schemeClr val="tx2"/>
                </a:solidFill>
                <a:latin typeface="Comic Sans MS" pitchFamily="66" charset="0"/>
              </a:rPr>
              <a:t>2. </a:t>
            </a:r>
            <a:r>
              <a:rPr lang="sr-Latn-RS" sz="2000" dirty="0" err="1">
                <a:solidFill>
                  <a:schemeClr val="tx2"/>
                </a:solidFill>
                <a:latin typeface="Comic Sans MS" pitchFamily="66" charset="0"/>
              </a:rPr>
              <a:t>Bank’s</a:t>
            </a:r>
            <a:r>
              <a:rPr lang="sr-Latn-RS" sz="2000" dirty="0">
                <a:solidFill>
                  <a:schemeClr val="tx2"/>
                </a:solidFill>
                <a:latin typeface="Comic Sans MS" pitchFamily="66" charset="0"/>
              </a:rPr>
              <a:t> Retail Credit Transfers System;</a:t>
            </a:r>
          </a:p>
          <a:p>
            <a:pPr lvl="3"/>
            <a:r>
              <a:rPr lang="sr-Latn-RS" sz="2000" dirty="0">
                <a:solidFill>
                  <a:schemeClr val="tx2"/>
                </a:solidFill>
                <a:latin typeface="Comic Sans MS" pitchFamily="66" charset="0"/>
              </a:rPr>
              <a:t>3. </a:t>
            </a:r>
            <a:r>
              <a:rPr lang="sr-Latn-RS" sz="2000" dirty="0" err="1">
                <a:solidFill>
                  <a:schemeClr val="tx2"/>
                </a:solidFill>
                <a:latin typeface="Comic Sans MS" pitchFamily="66" charset="0"/>
              </a:rPr>
              <a:t>Bank’s</a:t>
            </a:r>
            <a:r>
              <a:rPr lang="sr-Latn-RS" sz="2000" dirty="0">
                <a:solidFill>
                  <a:schemeClr val="tx2"/>
                </a:solidFill>
                <a:latin typeface="Comic Sans MS" pitchFamily="66" charset="0"/>
              </a:rPr>
              <a:t> </a:t>
            </a:r>
            <a:r>
              <a:rPr lang="sr-Latn-RS" sz="2000" dirty="0" err="1">
                <a:solidFill>
                  <a:schemeClr val="tx2"/>
                </a:solidFill>
                <a:latin typeface="Comic Sans MS" pitchFamily="66" charset="0"/>
              </a:rPr>
              <a:t>Processor</a:t>
            </a:r>
            <a:r>
              <a:rPr lang="sr-Latn-RS" sz="2000" dirty="0">
                <a:solidFill>
                  <a:schemeClr val="tx2"/>
                </a:solidFill>
                <a:latin typeface="Comic Sans MS" pitchFamily="66" charset="0"/>
              </a:rPr>
              <a:t> Credit Transfers System;</a:t>
            </a:r>
          </a:p>
          <a:p>
            <a:pPr lvl="3"/>
            <a:r>
              <a:rPr lang="sr-Latn-RS" sz="2000" dirty="0">
                <a:solidFill>
                  <a:schemeClr val="tx2"/>
                </a:solidFill>
                <a:latin typeface="Comic Sans MS" pitchFamily="66" charset="0"/>
              </a:rPr>
              <a:t>4. </a:t>
            </a:r>
            <a:r>
              <a:rPr lang="sr-Latn-RS" sz="2000" dirty="0" err="1">
                <a:solidFill>
                  <a:schemeClr val="tx2"/>
                </a:solidFill>
                <a:latin typeface="Comic Sans MS" pitchFamily="66" charset="0"/>
              </a:rPr>
              <a:t>Processor’s</a:t>
            </a:r>
            <a:r>
              <a:rPr lang="sr-Latn-RS" sz="2000" dirty="0">
                <a:solidFill>
                  <a:schemeClr val="tx2"/>
                </a:solidFill>
                <a:latin typeface="Comic Sans MS" pitchFamily="66" charset="0"/>
              </a:rPr>
              <a:t> Neto System;</a:t>
            </a:r>
          </a:p>
          <a:p>
            <a:pPr lvl="3"/>
            <a:r>
              <a:rPr lang="sr-Latn-RS" sz="2000" dirty="0">
                <a:solidFill>
                  <a:schemeClr val="tx2"/>
                </a:solidFill>
                <a:latin typeface="Comic Sans MS" pitchFamily="66" charset="0"/>
              </a:rPr>
              <a:t>5. </a:t>
            </a:r>
            <a:r>
              <a:rPr lang="sr-Latn-RS" sz="2000" dirty="0" err="1">
                <a:solidFill>
                  <a:schemeClr val="tx2"/>
                </a:solidFill>
                <a:latin typeface="Comic Sans MS" pitchFamily="66" charset="0"/>
              </a:rPr>
              <a:t>Processor’s</a:t>
            </a:r>
            <a:r>
              <a:rPr lang="sr-Latn-RS" sz="2000" dirty="0">
                <a:solidFill>
                  <a:schemeClr val="tx2"/>
                </a:solidFill>
                <a:latin typeface="Comic Sans MS" pitchFamily="66" charset="0"/>
              </a:rPr>
              <a:t> Bruto System.</a:t>
            </a:r>
          </a:p>
        </p:txBody>
      </p:sp>
      <p:sp>
        <p:nvSpPr>
          <p:cNvPr id="9"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smtClean="0">
                <a:solidFill>
                  <a:schemeClr val="tx2"/>
                </a:solidFill>
                <a:latin typeface="Arial" pitchFamily="34" charset="0"/>
              </a:rPr>
              <a:t>AKVIZICIJA </a:t>
            </a:r>
            <a:r>
              <a:rPr lang="sr-Latn-CS" sz="2000" b="1" i="1" dirty="0">
                <a:solidFill>
                  <a:schemeClr val="tx2"/>
                </a:solidFill>
                <a:latin typeface="Arial" pitchFamily="34" charset="0"/>
              </a:rPr>
              <a:t>I </a:t>
            </a:r>
            <a:r>
              <a:rPr lang="sr-Latn-CS" sz="2000" b="1" i="1" dirty="0" smtClean="0">
                <a:solidFill>
                  <a:schemeClr val="tx2"/>
                </a:solidFill>
                <a:latin typeface="Arial" pitchFamily="34" charset="0"/>
              </a:rPr>
              <a:t>DISTRIBUCIJA: PROSLEĐIVANJE</a:t>
            </a:r>
            <a:endParaRPr lang="sr-Latn-RS" sz="2000" b="1" dirty="0">
              <a:solidFill>
                <a:schemeClr val="tx2"/>
              </a:solidFill>
            </a:endParaRPr>
          </a:p>
        </p:txBody>
      </p:sp>
      <p:cxnSp>
        <p:nvCxnSpPr>
          <p:cNvPr id="10" name="Straight Connector 9"/>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391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Cyrl-RS" sz="2800" dirty="0">
                <a:solidFill>
                  <a:schemeClr val="tx2"/>
                </a:solidFill>
              </a:rPr>
              <a:t>Poslovni transakcioni model: klase </a:t>
            </a:r>
            <a:r>
              <a:rPr lang="sr-Cyrl-RS" sz="2800" dirty="0" smtClean="0">
                <a:solidFill>
                  <a:schemeClr val="tx2"/>
                </a:solidFill>
              </a:rPr>
              <a:t>ograničenja</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7" name="Object 6"/>
          <p:cNvGraphicFramePr>
            <a:graphicFrameLocks noChangeAspect="1"/>
          </p:cNvGraphicFramePr>
          <p:nvPr>
            <p:extLst>
              <p:ext uri="{D42A27DB-BD31-4B8C-83A1-F6EECF244321}">
                <p14:modId xmlns:p14="http://schemas.microsoft.com/office/powerpoint/2010/main" val="2952239485"/>
              </p:ext>
            </p:extLst>
          </p:nvPr>
        </p:nvGraphicFramePr>
        <p:xfrm>
          <a:off x="1189387" y="1540872"/>
          <a:ext cx="6911005" cy="5056480"/>
        </p:xfrm>
        <a:graphic>
          <a:graphicData uri="http://schemas.openxmlformats.org/presentationml/2006/ole">
            <mc:AlternateContent xmlns:mc="http://schemas.openxmlformats.org/markup-compatibility/2006">
              <mc:Choice xmlns:v="urn:schemas-microsoft-com:vml" Requires="v">
                <p:oleObj spid="_x0000_s3089" name="Visio" r:id="rId3" imgW="7096746" imgH="5269913" progId="Visio.Drawing.11">
                  <p:embed/>
                </p:oleObj>
              </mc:Choice>
              <mc:Fallback>
                <p:oleObj name="Visio" r:id="rId3" imgW="7096746" imgH="526991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387" y="1540872"/>
                        <a:ext cx="6911005" cy="5056480"/>
                      </a:xfrm>
                      <a:prstGeom prst="rect">
                        <a:avLst/>
                      </a:prstGeom>
                      <a:noFill/>
                    </p:spPr>
                  </p:pic>
                </p:oleObj>
              </mc:Fallback>
            </mc:AlternateContent>
          </a:graphicData>
        </a:graphic>
      </p:graphicFrame>
      <p:sp>
        <p:nvSpPr>
          <p:cNvPr id="9"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smtClean="0">
                <a:solidFill>
                  <a:schemeClr val="tx2"/>
                </a:solidFill>
                <a:latin typeface="Arial" pitchFamily="34" charset="0"/>
              </a:rPr>
              <a:t>AKVIZICIJA </a:t>
            </a:r>
            <a:r>
              <a:rPr lang="sr-Latn-CS" sz="2000" b="1" i="1" dirty="0">
                <a:solidFill>
                  <a:schemeClr val="tx2"/>
                </a:solidFill>
                <a:latin typeface="Arial" pitchFamily="34" charset="0"/>
              </a:rPr>
              <a:t>I </a:t>
            </a:r>
            <a:r>
              <a:rPr lang="sr-Latn-CS" sz="2000" b="1" i="1" dirty="0" smtClean="0">
                <a:solidFill>
                  <a:schemeClr val="tx2"/>
                </a:solidFill>
                <a:latin typeface="Arial" pitchFamily="34" charset="0"/>
              </a:rPr>
              <a:t>DISTRIBUCIJA: OKVIRI STANDARDIZACIJE</a:t>
            </a:r>
            <a:endParaRPr lang="sr-Latn-RS" sz="2000" b="1" dirty="0">
              <a:solidFill>
                <a:schemeClr val="tx2"/>
              </a:solidFill>
            </a:endParaRPr>
          </a:p>
        </p:txBody>
      </p:sp>
      <p:cxnSp>
        <p:nvCxnSpPr>
          <p:cNvPr id="10" name="Straight Connector 9"/>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4017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685800"/>
            <a:ext cx="9144000" cy="939800"/>
          </a:xfrm>
        </p:spPr>
        <p:txBody>
          <a:bodyPr/>
          <a:lstStyle/>
          <a:p>
            <a:pPr lvl="1"/>
            <a:r>
              <a:rPr lang="sr-Cyrl-RS" sz="2800" dirty="0">
                <a:solidFill>
                  <a:schemeClr val="tx2"/>
                </a:solidFill>
              </a:rPr>
              <a:t>Identifikacija komponenti modela EPPS-a</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9" name="Rectangle 2"/>
          <p:cNvSpPr>
            <a:spLocks noChangeArrowheads="1"/>
          </p:cNvSpPr>
          <p:nvPr/>
        </p:nvSpPr>
        <p:spPr bwMode="auto">
          <a:xfrm>
            <a:off x="0" y="4713982"/>
            <a:ext cx="9144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180975" algn="ctr"/>
            <a:r>
              <a:rPr lang="sr-Cyrl-RS" sz="3200" b="1" dirty="0">
                <a:solidFill>
                  <a:schemeClr val="tx2">
                    <a:lumMod val="50000"/>
                  </a:schemeClr>
                </a:solidFill>
              </a:rPr>
              <a:t>Osnovna REA </a:t>
            </a:r>
            <a:r>
              <a:rPr lang="sr-Cyrl-RS" sz="3200" b="1" dirty="0" smtClean="0">
                <a:solidFill>
                  <a:schemeClr val="tx2">
                    <a:lumMod val="50000"/>
                  </a:schemeClr>
                </a:solidFill>
              </a:rPr>
              <a:t>Ontologija</a:t>
            </a:r>
            <a:endParaRPr lang="sr-Latn-RS" sz="3200" b="1" dirty="0" smtClean="0">
              <a:solidFill>
                <a:schemeClr val="tx2">
                  <a:lumMod val="50000"/>
                </a:schemeClr>
              </a:solidFill>
            </a:endParaRPr>
          </a:p>
          <a:p>
            <a:pPr lvl="0" indent="180975" algn="ctr"/>
            <a:r>
              <a:rPr lang="sr-Latn-RS" sz="3200" b="1" dirty="0" smtClean="0">
                <a:solidFill>
                  <a:schemeClr val="tx2">
                    <a:lumMod val="50000"/>
                  </a:schemeClr>
                </a:solidFill>
              </a:rPr>
              <a:t>(ISO 15944:2007)</a:t>
            </a:r>
            <a:endParaRPr lang="sr-Cyrl-RS" sz="3200" b="1" dirty="0" bmk="_Toc344922903">
              <a:solidFill>
                <a:schemeClr val="tx2">
                  <a:lumMod val="50000"/>
                </a:schemeClr>
              </a:solidFill>
              <a:latin typeface="Comic Sans MS" pitchFamily="66" charset="0"/>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7" name="Object 6"/>
          <p:cNvGraphicFramePr>
            <a:graphicFrameLocks noChangeAspect="1"/>
          </p:cNvGraphicFramePr>
          <p:nvPr>
            <p:extLst>
              <p:ext uri="{D42A27DB-BD31-4B8C-83A1-F6EECF244321}">
                <p14:modId xmlns:p14="http://schemas.microsoft.com/office/powerpoint/2010/main" val="3276669152"/>
              </p:ext>
            </p:extLst>
          </p:nvPr>
        </p:nvGraphicFramePr>
        <p:xfrm>
          <a:off x="1979712" y="2420888"/>
          <a:ext cx="4848636" cy="1993683"/>
        </p:xfrm>
        <a:graphic>
          <a:graphicData uri="http://schemas.openxmlformats.org/presentationml/2006/ole">
            <mc:AlternateContent xmlns:mc="http://schemas.openxmlformats.org/markup-compatibility/2006">
              <mc:Choice xmlns:v="urn:schemas-microsoft-com:vml" Requires="v">
                <p:oleObj spid="_x0000_s82958" name="Visio" r:id="rId3" imgW="6974192" imgH="2875602" progId="Visio.Drawing.11">
                  <p:embed/>
                </p:oleObj>
              </mc:Choice>
              <mc:Fallback>
                <p:oleObj name="Visio" r:id="rId3" imgW="6974192" imgH="287560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420888"/>
                        <a:ext cx="4848636" cy="1993683"/>
                      </a:xfrm>
                      <a:prstGeom prst="rect">
                        <a:avLst/>
                      </a:prstGeom>
                      <a:noFill/>
                    </p:spPr>
                  </p:pic>
                </p:oleObj>
              </mc:Fallback>
            </mc:AlternateContent>
          </a:graphicData>
        </a:graphic>
      </p:graphicFrame>
      <p:sp>
        <p:nvSpPr>
          <p:cNvPr id="10"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smtClean="0">
                <a:solidFill>
                  <a:schemeClr val="tx2"/>
                </a:solidFill>
                <a:latin typeface="Arial" pitchFamily="34" charset="0"/>
              </a:rPr>
              <a:t>AKVIZICIJA </a:t>
            </a:r>
            <a:r>
              <a:rPr lang="sr-Latn-CS" sz="2000" b="1" i="1" dirty="0">
                <a:solidFill>
                  <a:schemeClr val="tx2"/>
                </a:solidFill>
                <a:latin typeface="Arial" pitchFamily="34" charset="0"/>
              </a:rPr>
              <a:t>I DISTRIBUCIJA: Resurs – </a:t>
            </a:r>
            <a:r>
              <a:rPr lang="sr-Latn-CS" sz="2000" b="1" i="1" dirty="0" err="1">
                <a:solidFill>
                  <a:schemeClr val="tx2"/>
                </a:solidFill>
                <a:latin typeface="Arial" pitchFamily="34" charset="0"/>
              </a:rPr>
              <a:t>Event</a:t>
            </a:r>
            <a:r>
              <a:rPr lang="sr-Latn-CS" sz="2000" b="1" i="1" dirty="0">
                <a:solidFill>
                  <a:schemeClr val="tx2"/>
                </a:solidFill>
                <a:latin typeface="Arial" pitchFamily="34" charset="0"/>
              </a:rPr>
              <a:t> – Agent ontologija</a:t>
            </a:r>
            <a:endParaRPr lang="sr-Latn-RS" sz="2000" b="1" dirty="0">
              <a:solidFill>
                <a:schemeClr val="tx2"/>
              </a:solidFill>
            </a:endParaRPr>
          </a:p>
        </p:txBody>
      </p:sp>
      <p:cxnSp>
        <p:nvCxnSpPr>
          <p:cNvPr id="11" name="Straight Connector 10"/>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9354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Cyrl-RS" sz="2800" dirty="0">
                <a:solidFill>
                  <a:schemeClr val="tx2"/>
                </a:solidFill>
              </a:rPr>
              <a:t>REA Ontologija sa obavezom (angažovanjem</a:t>
            </a:r>
            <a:r>
              <a:rPr lang="sr-Cyrl-RS" sz="2800" dirty="0" smtClean="0">
                <a:solidFill>
                  <a:schemeClr val="tx2"/>
                </a:solidFill>
              </a:rPr>
              <a:t>)</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7" name="Object 6"/>
          <p:cNvGraphicFramePr>
            <a:graphicFrameLocks noChangeAspect="1"/>
          </p:cNvGraphicFramePr>
          <p:nvPr>
            <p:extLst>
              <p:ext uri="{D42A27DB-BD31-4B8C-83A1-F6EECF244321}">
                <p14:modId xmlns:p14="http://schemas.microsoft.com/office/powerpoint/2010/main" val="1686626037"/>
              </p:ext>
            </p:extLst>
          </p:nvPr>
        </p:nvGraphicFramePr>
        <p:xfrm>
          <a:off x="1494928" y="1340768"/>
          <a:ext cx="5957392" cy="4710873"/>
        </p:xfrm>
        <a:graphic>
          <a:graphicData uri="http://schemas.openxmlformats.org/presentationml/2006/ole">
            <mc:AlternateContent xmlns:mc="http://schemas.openxmlformats.org/markup-compatibility/2006">
              <mc:Choice xmlns:v="urn:schemas-microsoft-com:vml" Requires="v">
                <p:oleObj spid="_x0000_s83981" name="Visio" r:id="rId3" imgW="6997677" imgH="5572239" progId="Visio.Drawing.11">
                  <p:embed/>
                </p:oleObj>
              </mc:Choice>
              <mc:Fallback>
                <p:oleObj name="Visio" r:id="rId3" imgW="6997677" imgH="557223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928" y="1340768"/>
                        <a:ext cx="5957392" cy="4710873"/>
                      </a:xfrm>
                      <a:prstGeom prst="rect">
                        <a:avLst/>
                      </a:prstGeom>
                      <a:noFill/>
                    </p:spPr>
                  </p:pic>
                </p:oleObj>
              </mc:Fallback>
            </mc:AlternateContent>
          </a:graphicData>
        </a:graphic>
      </p:graphicFrame>
      <p:sp>
        <p:nvSpPr>
          <p:cNvPr id="9"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smtClean="0">
                <a:solidFill>
                  <a:schemeClr val="tx2"/>
                </a:solidFill>
                <a:latin typeface="Arial" pitchFamily="34" charset="0"/>
              </a:rPr>
              <a:t>AKVIZICIJA </a:t>
            </a:r>
            <a:r>
              <a:rPr lang="sr-Latn-CS" sz="2000" b="1" i="1" dirty="0">
                <a:solidFill>
                  <a:schemeClr val="tx2"/>
                </a:solidFill>
                <a:latin typeface="Arial" pitchFamily="34" charset="0"/>
              </a:rPr>
              <a:t>I DISTRIBUCIJA: Resurs – </a:t>
            </a:r>
            <a:r>
              <a:rPr lang="sr-Latn-CS" sz="2000" b="1" i="1" dirty="0" err="1">
                <a:solidFill>
                  <a:schemeClr val="tx2"/>
                </a:solidFill>
                <a:latin typeface="Arial" pitchFamily="34" charset="0"/>
              </a:rPr>
              <a:t>Event</a:t>
            </a:r>
            <a:r>
              <a:rPr lang="sr-Latn-CS" sz="2000" b="1" i="1" dirty="0">
                <a:solidFill>
                  <a:schemeClr val="tx2"/>
                </a:solidFill>
                <a:latin typeface="Arial" pitchFamily="34" charset="0"/>
              </a:rPr>
              <a:t> – Agent ontologija</a:t>
            </a:r>
            <a:endParaRPr lang="sr-Latn-RS" sz="2000" b="1" dirty="0">
              <a:solidFill>
                <a:schemeClr val="tx2"/>
              </a:solidFill>
            </a:endParaRPr>
          </a:p>
        </p:txBody>
      </p:sp>
      <p:cxnSp>
        <p:nvCxnSpPr>
          <p:cNvPr id="10" name="Straight Connector 9"/>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0191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74638"/>
            <a:ext cx="9144000" cy="939800"/>
          </a:xfrm>
        </p:spPr>
        <p:txBody>
          <a:bodyPr/>
          <a:lstStyle/>
          <a:p>
            <a:pPr lvl="1"/>
            <a:r>
              <a:rPr lang="sr-Cyrl-RS" sz="2800" dirty="0">
                <a:solidFill>
                  <a:schemeClr val="tx2"/>
                </a:solidFill>
              </a:rPr>
              <a:t>REA Ontologija sa </a:t>
            </a:r>
            <a:r>
              <a:rPr lang="sr-Cyrl-RS" sz="2800" dirty="0" smtClean="0">
                <a:solidFill>
                  <a:schemeClr val="tx2"/>
                </a:solidFill>
              </a:rPr>
              <a:t>tipovima</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9" name="Rectangle 2"/>
          <p:cNvSpPr>
            <a:spLocks noChangeArrowheads="1"/>
          </p:cNvSpPr>
          <p:nvPr/>
        </p:nvSpPr>
        <p:spPr bwMode="auto">
          <a:xfrm>
            <a:off x="2834057" y="6269250"/>
            <a:ext cx="34758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180975" algn="ctr"/>
            <a:r>
              <a:rPr lang="sr-Cyrl-RS" sz="2000" dirty="0">
                <a:solidFill>
                  <a:schemeClr val="tx2"/>
                </a:solidFill>
              </a:rPr>
              <a:t>REA Ontologija sa tipovima</a:t>
            </a:r>
            <a:endParaRPr lang="sr-Cyrl-RS" sz="2000" dirty="0" bmk="_Toc344922903">
              <a:solidFill>
                <a:schemeClr val="tx2"/>
              </a:solidFill>
              <a:latin typeface="Comic Sans MS" pitchFamily="66" charset="0"/>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7" name="Object 6"/>
          <p:cNvGraphicFramePr>
            <a:graphicFrameLocks noChangeAspect="1"/>
          </p:cNvGraphicFramePr>
          <p:nvPr>
            <p:extLst>
              <p:ext uri="{D42A27DB-BD31-4B8C-83A1-F6EECF244321}">
                <p14:modId xmlns:p14="http://schemas.microsoft.com/office/powerpoint/2010/main" val="339997029"/>
              </p:ext>
            </p:extLst>
          </p:nvPr>
        </p:nvGraphicFramePr>
        <p:xfrm>
          <a:off x="936104" y="1372525"/>
          <a:ext cx="7092280" cy="4792779"/>
        </p:xfrm>
        <a:graphic>
          <a:graphicData uri="http://schemas.openxmlformats.org/presentationml/2006/ole">
            <mc:AlternateContent xmlns:mc="http://schemas.openxmlformats.org/markup-compatibility/2006">
              <mc:Choice xmlns:v="urn:schemas-microsoft-com:vml" Requires="v">
                <p:oleObj spid="_x0000_s85005" name="Visio" r:id="rId3" imgW="7258710" imgH="4914411" progId="Visio.Drawing.11">
                  <p:embed/>
                </p:oleObj>
              </mc:Choice>
              <mc:Fallback>
                <p:oleObj name="Visio" r:id="rId3" imgW="7258710" imgH="491441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104" y="1372525"/>
                        <a:ext cx="7092280" cy="4792779"/>
                      </a:xfrm>
                      <a:prstGeom prst="rect">
                        <a:avLst/>
                      </a:prstGeom>
                      <a:noFill/>
                    </p:spPr>
                  </p:pic>
                </p:oleObj>
              </mc:Fallback>
            </mc:AlternateContent>
          </a:graphicData>
        </a:graphic>
      </p:graphicFrame>
      <p:sp>
        <p:nvSpPr>
          <p:cNvPr id="10"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smtClean="0">
                <a:solidFill>
                  <a:schemeClr val="tx2"/>
                </a:solidFill>
                <a:latin typeface="Arial" pitchFamily="34" charset="0"/>
              </a:rPr>
              <a:t>AKVIZICIJA </a:t>
            </a:r>
            <a:r>
              <a:rPr lang="sr-Latn-CS" sz="2000" b="1" i="1" dirty="0">
                <a:solidFill>
                  <a:schemeClr val="tx2"/>
                </a:solidFill>
                <a:latin typeface="Arial" pitchFamily="34" charset="0"/>
              </a:rPr>
              <a:t>I DISTRIBUCIJA: Resurs – </a:t>
            </a:r>
            <a:r>
              <a:rPr lang="sr-Latn-CS" sz="2000" b="1" i="1" dirty="0" err="1">
                <a:solidFill>
                  <a:schemeClr val="tx2"/>
                </a:solidFill>
                <a:latin typeface="Arial" pitchFamily="34" charset="0"/>
              </a:rPr>
              <a:t>Event</a:t>
            </a:r>
            <a:r>
              <a:rPr lang="sr-Latn-CS" sz="2000" b="1" i="1" dirty="0">
                <a:solidFill>
                  <a:schemeClr val="tx2"/>
                </a:solidFill>
                <a:latin typeface="Arial" pitchFamily="34" charset="0"/>
              </a:rPr>
              <a:t> – Agent ontologija</a:t>
            </a:r>
            <a:endParaRPr lang="sr-Latn-RS" sz="2000" b="1" dirty="0">
              <a:solidFill>
                <a:schemeClr val="tx2"/>
              </a:solidFill>
            </a:endParaRPr>
          </a:p>
        </p:txBody>
      </p:sp>
      <p:cxnSp>
        <p:nvCxnSpPr>
          <p:cNvPr id="11" name="Straight Connector 10"/>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0222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431800"/>
            <a:ext cx="9144000" cy="939800"/>
          </a:xfrm>
        </p:spPr>
        <p:txBody>
          <a:bodyPr/>
          <a:lstStyle/>
          <a:p>
            <a:pPr lvl="1"/>
            <a:r>
              <a:rPr lang="sr-Latn-RS" sz="2800" b="1" dirty="0">
                <a:solidFill>
                  <a:schemeClr val="tx2"/>
                </a:solidFill>
              </a:rPr>
              <a:t>Identifikacija kategorija poslovnih EPPS </a:t>
            </a:r>
            <a:r>
              <a:rPr lang="sr-Latn-RS" sz="2800" b="1" dirty="0" smtClean="0">
                <a:solidFill>
                  <a:schemeClr val="tx2"/>
                </a:solidFill>
              </a:rPr>
              <a:t>subjekata</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9" name="Rectangle 2"/>
          <p:cNvSpPr>
            <a:spLocks noChangeArrowheads="1"/>
          </p:cNvSpPr>
          <p:nvPr/>
        </p:nvSpPr>
        <p:spPr bwMode="auto">
          <a:xfrm>
            <a:off x="251520" y="1412776"/>
            <a:ext cx="864096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sr-Latn-RS" sz="2000" b="1" dirty="0" bmk="_Toc344922903">
                <a:solidFill>
                  <a:schemeClr val="tx2"/>
                </a:solidFill>
                <a:latin typeface="Comic Sans MS" pitchFamily="66" charset="0"/>
              </a:rPr>
              <a:t>U skladu sa definicijom pojma Person u platnim sistemima imamo sledeće REA agente:</a:t>
            </a:r>
          </a:p>
          <a:p>
            <a:r>
              <a:rPr lang="sr-Cyrl-RS" sz="2000" dirty="0" bmk="_Toc344922903">
                <a:solidFill>
                  <a:schemeClr val="tx2"/>
                </a:solidFill>
                <a:latin typeface="Comic Sans MS" pitchFamily="66" charset="0"/>
              </a:rPr>
              <a:t> </a:t>
            </a:r>
            <a:endParaRPr lang="sr-Latn-RS" sz="2000" dirty="0" bmk="_Toc344922903">
              <a:solidFill>
                <a:schemeClr val="tx2"/>
              </a:solidFill>
              <a:latin typeface="Comic Sans MS" pitchFamily="66" charset="0"/>
            </a:endParaRPr>
          </a:p>
          <a:p>
            <a:pPr lvl="0"/>
            <a:r>
              <a:rPr lang="sr-Cyrl-RS" sz="2000" b="1" dirty="0" err="1" bmk="_Toc344922903">
                <a:solidFill>
                  <a:schemeClr val="tx2"/>
                </a:solidFill>
                <a:latin typeface="Comic Sans MS" pitchFamily="66" charset="0"/>
              </a:rPr>
              <a:t>Retail</a:t>
            </a:r>
            <a:r>
              <a:rPr lang="sr-Cyrl-RS" sz="2000" b="1" dirty="0" bmk="_Toc344922903">
                <a:solidFill>
                  <a:schemeClr val="tx2"/>
                </a:solidFill>
                <a:latin typeface="Comic Sans MS" pitchFamily="66" charset="0"/>
              </a:rPr>
              <a:t>_</a:t>
            </a:r>
            <a:r>
              <a:rPr lang="sr-Cyrl-RS" sz="2000" b="1" dirty="0" err="1" bmk="_Toc344922903">
                <a:solidFill>
                  <a:schemeClr val="tx2"/>
                </a:solidFill>
                <a:latin typeface="Comic Sans MS" pitchFamily="66" charset="0"/>
              </a:rPr>
              <a:t>Person</a:t>
            </a:r>
            <a:r>
              <a:rPr lang="sr-Cyrl-RS" sz="2000" dirty="0" bmk="_Toc344922903">
                <a:solidFill>
                  <a:schemeClr val="tx2"/>
                </a:solidFill>
                <a:latin typeface="Comic Sans MS" pitchFamily="66" charset="0"/>
              </a:rPr>
              <a:t> (osoba koja učestvuje u prometu „na malo“)</a:t>
            </a:r>
            <a:endParaRPr lang="sr-Latn-RS" sz="2000" dirty="0" bmk="_Toc344922903">
              <a:solidFill>
                <a:schemeClr val="tx2"/>
              </a:solidFill>
              <a:latin typeface="Comic Sans MS" pitchFamily="66" charset="0"/>
            </a:endParaRPr>
          </a:p>
          <a:p>
            <a:pPr lvl="1"/>
            <a:r>
              <a:rPr lang="sr-Cyrl-RS" sz="2000" dirty="0" bmk="_Toc344922903">
                <a:solidFill>
                  <a:schemeClr val="tx2"/>
                </a:solidFill>
                <a:latin typeface="Comic Sans MS" pitchFamily="66" charset="0"/>
              </a:rPr>
              <a:t>pravno lice;</a:t>
            </a:r>
            <a:endParaRPr lang="sr-Latn-RS" sz="2000" dirty="0" bmk="_Toc344922903">
              <a:solidFill>
                <a:schemeClr val="tx2"/>
              </a:solidFill>
              <a:latin typeface="Comic Sans MS" pitchFamily="66" charset="0"/>
            </a:endParaRPr>
          </a:p>
          <a:p>
            <a:pPr lvl="1"/>
            <a:r>
              <a:rPr lang="sr-Cyrl-RS" sz="2000" dirty="0" bmk="_Toc344922903">
                <a:solidFill>
                  <a:schemeClr val="tx2"/>
                </a:solidFill>
                <a:latin typeface="Comic Sans MS" pitchFamily="66" charset="0"/>
              </a:rPr>
              <a:t>fizičko lice </a:t>
            </a:r>
            <a:r>
              <a:rPr lang="sr-Cyrl-RS" sz="2000" dirty="0" smtClean="0" bmk="_Toc344922903">
                <a:solidFill>
                  <a:schemeClr val="tx2"/>
                </a:solidFill>
                <a:latin typeface="Comic Sans MS" pitchFamily="66" charset="0"/>
              </a:rPr>
              <a:t>(svak</a:t>
            </a:r>
            <a:r>
              <a:rPr lang="sr-Latn-RS" sz="2000" dirty="0" smtClean="0" bmk="_Toc344922903">
                <a:solidFill>
                  <a:schemeClr val="tx2"/>
                </a:solidFill>
                <a:latin typeface="Comic Sans MS" pitchFamily="66" charset="0"/>
              </a:rPr>
              <a:t>a osoba</a:t>
            </a:r>
            <a:r>
              <a:rPr lang="sr-Cyrl-RS" sz="2000" dirty="0" smtClean="0" bmk="_Toc344922903">
                <a:solidFill>
                  <a:schemeClr val="tx2"/>
                </a:solidFill>
                <a:latin typeface="Comic Sans MS" pitchFamily="66" charset="0"/>
              </a:rPr>
              <a:t> </a:t>
            </a:r>
            <a:r>
              <a:rPr lang="sr-Latn-RS" sz="2000" dirty="0" smtClean="0" bmk="_Toc344922903">
                <a:solidFill>
                  <a:schemeClr val="tx2"/>
                </a:solidFill>
                <a:latin typeface="Comic Sans MS" pitchFamily="66" charset="0"/>
              </a:rPr>
              <a:t>sa</a:t>
            </a:r>
            <a:r>
              <a:rPr lang="sr-Cyrl-RS" sz="2000" dirty="0" smtClean="0" bmk="_Toc344922903">
                <a:solidFill>
                  <a:schemeClr val="tx2"/>
                </a:solidFill>
                <a:latin typeface="Comic Sans MS" pitchFamily="66" charset="0"/>
              </a:rPr>
              <a:t> </a:t>
            </a:r>
            <a:r>
              <a:rPr lang="sr-Latn-RS" sz="2000" dirty="0" smtClean="0" bmk="_Toc344922903">
                <a:solidFill>
                  <a:schemeClr val="tx2"/>
                </a:solidFill>
                <a:latin typeface="Comic Sans MS" pitchFamily="66" charset="0"/>
              </a:rPr>
              <a:t>zakonskim </a:t>
            </a:r>
            <a:r>
              <a:rPr lang="sr-Cyrl-RS" sz="2000" dirty="0" smtClean="0" bmk="_Toc344922903">
                <a:solidFill>
                  <a:schemeClr val="tx2"/>
                </a:solidFill>
                <a:latin typeface="Comic Sans MS" pitchFamily="66" charset="0"/>
              </a:rPr>
              <a:t>prav</a:t>
            </a:r>
            <a:r>
              <a:rPr lang="sr-Latn-RS" sz="2000" dirty="0" smtClean="0" bmk="_Toc344922903">
                <a:solidFill>
                  <a:schemeClr val="tx2"/>
                </a:solidFill>
                <a:latin typeface="Comic Sans MS" pitchFamily="66" charset="0"/>
              </a:rPr>
              <a:t>om</a:t>
            </a:r>
            <a:r>
              <a:rPr lang="sr-Cyrl-RS" sz="2000" dirty="0" smtClean="0" bmk="_Toc344922903">
                <a:solidFill>
                  <a:schemeClr val="tx2"/>
                </a:solidFill>
                <a:latin typeface="Comic Sans MS" pitchFamily="66" charset="0"/>
              </a:rPr>
              <a:t> inicira</a:t>
            </a:r>
            <a:r>
              <a:rPr lang="sr-Latn-RS" sz="2000" dirty="0" err="1" smtClean="0" bmk="_Toc344922903">
                <a:solidFill>
                  <a:schemeClr val="tx2"/>
                </a:solidFill>
                <a:latin typeface="Comic Sans MS" pitchFamily="66" charset="0"/>
              </a:rPr>
              <a:t>nja</a:t>
            </a:r>
            <a:r>
              <a:rPr lang="sr-Cyrl-RS" sz="2000" dirty="0" smtClean="0" bmk="_Toc344922903">
                <a:solidFill>
                  <a:schemeClr val="tx2"/>
                </a:solidFill>
                <a:latin typeface="Comic Sans MS" pitchFamily="66" charset="0"/>
              </a:rPr>
              <a:t> </a:t>
            </a:r>
            <a:r>
              <a:rPr lang="sr-Cyrl-RS" sz="2000" dirty="0" err="1" smtClean="0" bmk="_Toc344922903">
                <a:solidFill>
                  <a:schemeClr val="tx2"/>
                </a:solidFill>
                <a:latin typeface="Comic Sans MS" pitchFamily="66" charset="0"/>
              </a:rPr>
              <a:t>plaćanj</a:t>
            </a:r>
            <a:r>
              <a:rPr lang="sr-Latn-RS" sz="2000" dirty="0" smtClean="0" bmk="_Toc344922903">
                <a:solidFill>
                  <a:schemeClr val="tx2"/>
                </a:solidFill>
                <a:latin typeface="Comic Sans MS" pitchFamily="66" charset="0"/>
              </a:rPr>
              <a:t>a</a:t>
            </a:r>
            <a:r>
              <a:rPr lang="sr-Cyrl-RS" sz="2000" dirty="0" smtClean="0" bmk="_Toc344922903">
                <a:solidFill>
                  <a:schemeClr val="tx2"/>
                </a:solidFill>
                <a:latin typeface="Comic Sans MS" pitchFamily="66" charset="0"/>
              </a:rPr>
              <a:t>);</a:t>
            </a:r>
            <a:endParaRPr lang="sr-Latn-RS" sz="2000" dirty="0" smtClean="0" bmk="_Toc344922903">
              <a:solidFill>
                <a:schemeClr val="tx2"/>
              </a:solidFill>
              <a:latin typeface="Comic Sans MS" pitchFamily="66" charset="0"/>
            </a:endParaRPr>
          </a:p>
          <a:p>
            <a:pPr lvl="1"/>
            <a:endParaRPr lang="sr-Latn-RS" sz="800" dirty="0" bmk="_Toc344922903">
              <a:solidFill>
                <a:schemeClr val="tx2"/>
              </a:solidFill>
              <a:latin typeface="Comic Sans MS" pitchFamily="66" charset="0"/>
            </a:endParaRPr>
          </a:p>
          <a:p>
            <a:pPr lvl="0"/>
            <a:r>
              <a:rPr lang="sr-Cyrl-RS" sz="2000" b="1" dirty="0" bmk="_Toc344922903">
                <a:solidFill>
                  <a:schemeClr val="tx2"/>
                </a:solidFill>
                <a:latin typeface="Comic Sans MS" pitchFamily="66" charset="0"/>
              </a:rPr>
              <a:t>Agent plaćanja</a:t>
            </a:r>
            <a:endParaRPr lang="sr-Latn-RS" sz="2000" b="1" dirty="0" bmk="_Toc344922903">
              <a:solidFill>
                <a:schemeClr val="tx2"/>
              </a:solidFill>
              <a:latin typeface="Comic Sans MS" pitchFamily="66" charset="0"/>
            </a:endParaRPr>
          </a:p>
          <a:p>
            <a:pPr lvl="1"/>
            <a:r>
              <a:rPr lang="sr-Cyrl-RS" sz="2000" dirty="0" bmk="_Toc344922903">
                <a:solidFill>
                  <a:schemeClr val="tx2"/>
                </a:solidFill>
                <a:latin typeface="Comic Sans MS" pitchFamily="66" charset="0"/>
              </a:rPr>
              <a:t>Pravno lice koje ima zakonom priznate i odobrene </a:t>
            </a:r>
            <a:r>
              <a:rPr lang="sr-Cyrl-RS" sz="2000" dirty="0" smtClean="0" bmk="_Toc344922903">
                <a:solidFill>
                  <a:schemeClr val="tx2"/>
                </a:solidFill>
                <a:latin typeface="Comic Sans MS" pitchFamily="66" charset="0"/>
              </a:rPr>
              <a:t>servise;</a:t>
            </a:r>
            <a:endParaRPr lang="sr-Latn-RS" sz="2000" dirty="0" smtClean="0" bmk="_Toc344922903">
              <a:solidFill>
                <a:schemeClr val="tx2"/>
              </a:solidFill>
              <a:latin typeface="Comic Sans MS" pitchFamily="66" charset="0"/>
            </a:endParaRPr>
          </a:p>
          <a:p>
            <a:pPr lvl="1"/>
            <a:endParaRPr lang="sr-Latn-RS" sz="800" dirty="0" bmk="_Toc344922903">
              <a:solidFill>
                <a:schemeClr val="tx2"/>
              </a:solidFill>
              <a:latin typeface="Comic Sans MS" pitchFamily="66" charset="0"/>
            </a:endParaRPr>
          </a:p>
          <a:p>
            <a:pPr lvl="0"/>
            <a:r>
              <a:rPr lang="sr-Cyrl-RS" sz="2000" b="1" dirty="0" smtClean="0" bmk="_Toc344922903">
                <a:solidFill>
                  <a:schemeClr val="tx2"/>
                </a:solidFill>
                <a:latin typeface="Comic Sans MS" pitchFamily="66" charset="0"/>
              </a:rPr>
              <a:t>Banka</a:t>
            </a:r>
            <a:r>
              <a:rPr lang="sr-Latn-RS" sz="2000" b="1" dirty="0" smtClean="0" bmk="_Toc344922903">
                <a:solidFill>
                  <a:schemeClr val="tx2"/>
                </a:solidFill>
                <a:latin typeface="Comic Sans MS" pitchFamily="66" charset="0"/>
              </a:rPr>
              <a:t> (i druga finansijska institucija)</a:t>
            </a:r>
            <a:endParaRPr lang="sr-Latn-RS" sz="2000" b="1" dirty="0" bmk="_Toc344922903">
              <a:solidFill>
                <a:schemeClr val="tx2"/>
              </a:solidFill>
              <a:latin typeface="Comic Sans MS" pitchFamily="66" charset="0"/>
            </a:endParaRPr>
          </a:p>
          <a:p>
            <a:pPr lvl="1"/>
            <a:r>
              <a:rPr lang="sr-Cyrl-RS" sz="2000" dirty="0" bmk="_Toc344922903">
                <a:solidFill>
                  <a:schemeClr val="tx2"/>
                </a:solidFill>
                <a:latin typeface="Comic Sans MS" pitchFamily="66" charset="0"/>
              </a:rPr>
              <a:t>U skladu sa definicijom BIS-a</a:t>
            </a:r>
            <a:r>
              <a:rPr lang="sr-Cyrl-RS" sz="2000" dirty="0" smtClean="0" bmk="_Toc344922903">
                <a:solidFill>
                  <a:schemeClr val="tx2"/>
                </a:solidFill>
                <a:latin typeface="Comic Sans MS" pitchFamily="66" charset="0"/>
              </a:rPr>
              <a:t>;</a:t>
            </a:r>
            <a:endParaRPr lang="sr-Latn-RS" sz="2000" dirty="0" smtClean="0" bmk="_Toc344922903">
              <a:solidFill>
                <a:schemeClr val="tx2"/>
              </a:solidFill>
              <a:latin typeface="Comic Sans MS" pitchFamily="66" charset="0"/>
            </a:endParaRPr>
          </a:p>
          <a:p>
            <a:pPr lvl="1"/>
            <a:endParaRPr lang="sr-Latn-RS" sz="800" dirty="0" bmk="_Toc344922903">
              <a:solidFill>
                <a:schemeClr val="tx2"/>
              </a:solidFill>
              <a:latin typeface="Comic Sans MS" pitchFamily="66" charset="0"/>
            </a:endParaRPr>
          </a:p>
          <a:p>
            <a:pPr lvl="0"/>
            <a:r>
              <a:rPr lang="sr-Cyrl-RS" sz="2000" b="1" dirty="0" bmk="_Toc344922903">
                <a:solidFill>
                  <a:schemeClr val="tx2"/>
                </a:solidFill>
                <a:latin typeface="Comic Sans MS" pitchFamily="66" charset="0"/>
              </a:rPr>
              <a:t>Klirinška kuća</a:t>
            </a:r>
            <a:endParaRPr lang="sr-Latn-RS" sz="2000" b="1" dirty="0" bmk="_Toc344922903">
              <a:solidFill>
                <a:schemeClr val="tx2"/>
              </a:solidFill>
              <a:latin typeface="Comic Sans MS" pitchFamily="66" charset="0"/>
            </a:endParaRPr>
          </a:p>
          <a:p>
            <a:pPr lvl="1"/>
            <a:r>
              <a:rPr lang="sr-Cyrl-RS" sz="2000" dirty="0" bmk="_Toc344922903">
                <a:solidFill>
                  <a:schemeClr val="tx2"/>
                </a:solidFill>
                <a:latin typeface="Comic Sans MS" pitchFamily="66" charset="0"/>
              </a:rPr>
              <a:t>U skladu sa definicijom BIS-a</a:t>
            </a:r>
            <a:r>
              <a:rPr lang="sr-Cyrl-RS" sz="2000" dirty="0" smtClean="0" bmk="_Toc344922903">
                <a:solidFill>
                  <a:schemeClr val="tx2"/>
                </a:solidFill>
                <a:latin typeface="Comic Sans MS" pitchFamily="66" charset="0"/>
              </a:rPr>
              <a:t>;</a:t>
            </a:r>
            <a:endParaRPr lang="sr-Latn-RS" sz="2000" dirty="0" smtClean="0" bmk="_Toc344922903">
              <a:solidFill>
                <a:schemeClr val="tx2"/>
              </a:solidFill>
              <a:latin typeface="Comic Sans MS" pitchFamily="66" charset="0"/>
            </a:endParaRPr>
          </a:p>
          <a:p>
            <a:pPr lvl="1"/>
            <a:endParaRPr lang="sr-Latn-RS" sz="800" dirty="0" bmk="_Toc344922903">
              <a:solidFill>
                <a:schemeClr val="tx2"/>
              </a:solidFill>
              <a:latin typeface="Comic Sans MS" pitchFamily="66" charset="0"/>
            </a:endParaRPr>
          </a:p>
          <a:p>
            <a:pPr lvl="0"/>
            <a:r>
              <a:rPr lang="sr-Cyrl-RS" sz="2000" b="1" dirty="0" bmk="_Toc344922903">
                <a:solidFill>
                  <a:schemeClr val="tx2"/>
                </a:solidFill>
                <a:latin typeface="Comic Sans MS" pitchFamily="66" charset="0"/>
              </a:rPr>
              <a:t>Centralna banka</a:t>
            </a:r>
            <a:endParaRPr lang="sr-Latn-RS" sz="2000" b="1" dirty="0" bmk="_Toc344922903">
              <a:solidFill>
                <a:schemeClr val="tx2"/>
              </a:solidFill>
              <a:latin typeface="Comic Sans MS" pitchFamily="66" charset="0"/>
            </a:endParaRPr>
          </a:p>
          <a:p>
            <a:pPr lvl="1"/>
            <a:r>
              <a:rPr lang="sr-Cyrl-RS" sz="2000" dirty="0" bmk="_Toc344922903">
                <a:solidFill>
                  <a:schemeClr val="tx2"/>
                </a:solidFill>
                <a:latin typeface="Comic Sans MS" pitchFamily="66" charset="0"/>
              </a:rPr>
              <a:t>U </a:t>
            </a:r>
            <a:r>
              <a:rPr lang="sr-Cyrl-RS" sz="2000" dirty="0" err="1" bmk="_Toc344922903">
                <a:solidFill>
                  <a:schemeClr val="tx2"/>
                </a:solidFill>
                <a:latin typeface="Comic Sans MS" pitchFamily="66" charset="0"/>
              </a:rPr>
              <a:t>skadu</a:t>
            </a:r>
            <a:r>
              <a:rPr lang="sr-Cyrl-RS" sz="2000" dirty="0" bmk="_Toc344922903">
                <a:solidFill>
                  <a:schemeClr val="tx2"/>
                </a:solidFill>
                <a:latin typeface="Comic Sans MS" pitchFamily="66" charset="0"/>
              </a:rPr>
              <a:t> sa definicijom BIS-a</a:t>
            </a:r>
            <a:r>
              <a:rPr lang="sr-Cyrl-RS" sz="2000" dirty="0" smtClean="0" bmk="_Toc344922903">
                <a:solidFill>
                  <a:schemeClr val="tx2"/>
                </a:solidFill>
                <a:latin typeface="Comic Sans MS" pitchFamily="66" charset="0"/>
              </a:rPr>
              <a:t>.</a:t>
            </a:r>
            <a:endParaRPr lang="sr-Cyrl-RS" sz="2000" dirty="0" bmk="_Toc344922903">
              <a:solidFill>
                <a:schemeClr val="tx2"/>
              </a:solidFill>
              <a:latin typeface="Comic Sans MS" pitchFamily="66" charset="0"/>
            </a:endParaRPr>
          </a:p>
        </p:txBody>
      </p:sp>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AKVIZICIJA I DISTRIBUCIJA: </a:t>
            </a:r>
            <a:r>
              <a:rPr lang="sr-Latn-CS" sz="2000" b="1" i="1" dirty="0" smtClean="0">
                <a:solidFill>
                  <a:schemeClr val="tx2"/>
                </a:solidFill>
                <a:latin typeface="Arial" pitchFamily="34" charset="0"/>
              </a:rPr>
              <a:t>Agent</a:t>
            </a:r>
            <a:endParaRPr lang="sr-Latn-RS" sz="2000" b="1" dirty="0">
              <a:solidFill>
                <a:schemeClr val="tx2"/>
              </a:solidFill>
            </a:endParaRPr>
          </a:p>
        </p:txBody>
      </p:sp>
      <p:cxnSp>
        <p:nvCxnSpPr>
          <p:cNvPr id="10" name="Straight Connector 9"/>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3411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584200"/>
            <a:ext cx="9144000" cy="939800"/>
          </a:xfrm>
        </p:spPr>
        <p:txBody>
          <a:bodyPr/>
          <a:lstStyle/>
          <a:p>
            <a:pPr lvl="1"/>
            <a:r>
              <a:rPr lang="sr-Latn-RS" sz="2800" b="1" dirty="0">
                <a:solidFill>
                  <a:schemeClr val="tx2"/>
                </a:solidFill>
              </a:rPr>
              <a:t>Identifikacija kategorija poslovnih </a:t>
            </a:r>
            <a:r>
              <a:rPr lang="sr-Latn-RS" sz="2800" b="1" dirty="0" smtClean="0">
                <a:solidFill>
                  <a:schemeClr val="tx2"/>
                </a:solidFill>
              </a:rPr>
              <a:t>EPPS resursa</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9" name="Rectangle 2"/>
          <p:cNvSpPr>
            <a:spLocks noChangeArrowheads="1"/>
          </p:cNvSpPr>
          <p:nvPr/>
        </p:nvSpPr>
        <p:spPr bwMode="auto">
          <a:xfrm>
            <a:off x="359532" y="1823333"/>
            <a:ext cx="8424936"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sr-Latn-RS" sz="2000" b="1" dirty="0" bmk="_Toc344922903">
                <a:solidFill>
                  <a:schemeClr val="tx2"/>
                </a:solidFill>
                <a:latin typeface="Comic Sans MS" pitchFamily="66" charset="0"/>
              </a:rPr>
              <a:t>U skladu sa definicijom pojma Resurs u platnim sistemima imamo sledeće REA resurse:</a:t>
            </a:r>
          </a:p>
          <a:p>
            <a:pPr algn="just"/>
            <a:r>
              <a:rPr lang="sr-Latn-RS" sz="2000" dirty="0" bmk="_Toc344922903">
                <a:solidFill>
                  <a:schemeClr val="tx2"/>
                </a:solidFill>
                <a:latin typeface="Comic Sans MS" pitchFamily="66" charset="0"/>
              </a:rPr>
              <a:t> </a:t>
            </a:r>
          </a:p>
          <a:p>
            <a:pPr marL="342900" lvl="0" indent="-342900" algn="just">
              <a:buFont typeface="Arial" pitchFamily="34" charset="0"/>
              <a:buChar char="•"/>
            </a:pPr>
            <a:r>
              <a:rPr lang="sr-Cyrl-RS" sz="2000" b="1" dirty="0" bmk="_Toc344922903">
                <a:solidFill>
                  <a:schemeClr val="tx2"/>
                </a:solidFill>
                <a:latin typeface="Comic Sans MS" pitchFamily="66" charset="0"/>
              </a:rPr>
              <a:t>Roba</a:t>
            </a:r>
            <a:r>
              <a:rPr lang="sr-Cyrl-RS" sz="2000" dirty="0" bmk="_Toc344922903">
                <a:solidFill>
                  <a:schemeClr val="tx2"/>
                </a:solidFill>
                <a:latin typeface="Comic Sans MS" pitchFamily="66" charset="0"/>
              </a:rPr>
              <a:t>: koja pripada trgovinskom lancu i može biti prezentovana u sistemu koji se naslanja na platni sistem. </a:t>
            </a:r>
            <a:endParaRPr lang="sr-Latn-RS" sz="2000" dirty="0" smtClean="0" bmk="_Toc344922903">
              <a:solidFill>
                <a:schemeClr val="tx2"/>
              </a:solidFill>
              <a:latin typeface="Comic Sans MS" pitchFamily="66" charset="0"/>
            </a:endParaRPr>
          </a:p>
          <a:p>
            <a:pPr marL="342900" lvl="0" indent="-342900" algn="just">
              <a:buFont typeface="Arial" pitchFamily="34" charset="0"/>
              <a:buChar char="•"/>
            </a:pPr>
            <a:endParaRPr lang="sr-Latn-RS" sz="2000" dirty="0" bmk="_Toc344922903">
              <a:solidFill>
                <a:schemeClr val="tx2"/>
              </a:solidFill>
              <a:latin typeface="Comic Sans MS" pitchFamily="66" charset="0"/>
            </a:endParaRPr>
          </a:p>
          <a:p>
            <a:pPr marL="342900" lvl="0" indent="-342900" algn="just">
              <a:buFont typeface="Arial" pitchFamily="34" charset="0"/>
              <a:buChar char="•"/>
            </a:pPr>
            <a:r>
              <a:rPr lang="sr-Cyrl-RS" sz="2000" b="1" dirty="0" bmk="_Toc344922903">
                <a:solidFill>
                  <a:schemeClr val="tx2"/>
                </a:solidFill>
                <a:latin typeface="Comic Sans MS" pitchFamily="66" charset="0"/>
              </a:rPr>
              <a:t>Pravo</a:t>
            </a:r>
            <a:r>
              <a:rPr lang="sr-Cyrl-RS" sz="2000" dirty="0" bmk="_Toc344922903">
                <a:solidFill>
                  <a:schemeClr val="tx2"/>
                </a:solidFill>
                <a:latin typeface="Comic Sans MS" pitchFamily="66" charset="0"/>
              </a:rPr>
              <a:t>: fizičko lice sa svojim pravima nad instrumentom plaćanja, platnim računima i porukama za iniciranje plaćanja</a:t>
            </a:r>
            <a:r>
              <a:rPr lang="sr-Cyrl-RS" sz="2000" dirty="0" smtClean="0" bmk="_Toc344922903">
                <a:solidFill>
                  <a:schemeClr val="tx2"/>
                </a:solidFill>
                <a:latin typeface="Comic Sans MS" pitchFamily="66" charset="0"/>
              </a:rPr>
              <a:t>.</a:t>
            </a:r>
            <a:endParaRPr lang="sr-Latn-RS" sz="2000" dirty="0" smtClean="0" bmk="_Toc344922903">
              <a:solidFill>
                <a:schemeClr val="tx2"/>
              </a:solidFill>
              <a:latin typeface="Comic Sans MS" pitchFamily="66" charset="0"/>
            </a:endParaRPr>
          </a:p>
          <a:p>
            <a:pPr marL="342900" lvl="0" indent="-342900" algn="just">
              <a:buFont typeface="Arial" pitchFamily="34" charset="0"/>
              <a:buChar char="•"/>
            </a:pPr>
            <a:endParaRPr lang="sr-Latn-RS" sz="2000" dirty="0" bmk="_Toc344922903">
              <a:solidFill>
                <a:schemeClr val="tx2"/>
              </a:solidFill>
              <a:latin typeface="Comic Sans MS" pitchFamily="66" charset="0"/>
            </a:endParaRPr>
          </a:p>
          <a:p>
            <a:pPr marL="342900" lvl="0" indent="-342900" algn="just">
              <a:buFont typeface="Arial" pitchFamily="34" charset="0"/>
              <a:buChar char="•"/>
            </a:pPr>
            <a:r>
              <a:rPr lang="sr-Cyrl-RS" sz="2000" b="1" dirty="0" bmk="_Toc344922903">
                <a:solidFill>
                  <a:schemeClr val="tx2"/>
                </a:solidFill>
                <a:latin typeface="Comic Sans MS" pitchFamily="66" charset="0"/>
              </a:rPr>
              <a:t>Uslužni servis</a:t>
            </a:r>
            <a:r>
              <a:rPr lang="sr-Cyrl-RS" sz="2000" dirty="0" bmk="_Toc344922903">
                <a:solidFill>
                  <a:schemeClr val="tx2"/>
                </a:solidFill>
                <a:latin typeface="Comic Sans MS" pitchFamily="66" charset="0"/>
              </a:rPr>
              <a:t>: može biti isporučen od strane platnih agenata, banaka, klirinških kuća i centralne banke</a:t>
            </a:r>
            <a:r>
              <a:rPr lang="sr-Cyrl-RS" sz="2000" dirty="0" smtClean="0" bmk="_Toc344922903">
                <a:solidFill>
                  <a:schemeClr val="tx2"/>
                </a:solidFill>
                <a:latin typeface="Comic Sans MS" pitchFamily="66" charset="0"/>
              </a:rPr>
              <a:t>.</a:t>
            </a:r>
            <a:endParaRPr lang="sr-Latn-RS" sz="2000" dirty="0" bmk="_Toc344922903">
              <a:solidFill>
                <a:schemeClr val="tx2"/>
              </a:solidFill>
              <a:latin typeface="Comic Sans MS" pitchFamily="66" charset="0"/>
            </a:endParaRPr>
          </a:p>
        </p:txBody>
      </p:sp>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smtClean="0">
                <a:solidFill>
                  <a:schemeClr val="tx2"/>
                </a:solidFill>
                <a:latin typeface="Arial" pitchFamily="34" charset="0"/>
              </a:rPr>
              <a:t>AKVIZICIJA </a:t>
            </a:r>
            <a:r>
              <a:rPr lang="sr-Latn-CS" sz="2000" b="1" i="1" dirty="0">
                <a:solidFill>
                  <a:schemeClr val="tx2"/>
                </a:solidFill>
                <a:latin typeface="Arial" pitchFamily="34" charset="0"/>
              </a:rPr>
              <a:t>I DISTRIBUCIJA</a:t>
            </a:r>
            <a:r>
              <a:rPr lang="sr-Latn-CS" sz="2000" b="1" i="1" dirty="0" smtClean="0">
                <a:solidFill>
                  <a:schemeClr val="tx2"/>
                </a:solidFill>
                <a:latin typeface="Arial" pitchFamily="34" charset="0"/>
              </a:rPr>
              <a:t>: Resurs</a:t>
            </a:r>
            <a:endParaRPr lang="sr-Latn-RS" sz="2000" b="1" dirty="0">
              <a:solidFill>
                <a:schemeClr val="tx2"/>
              </a:solidFill>
            </a:endParaRPr>
          </a:p>
        </p:txBody>
      </p:sp>
      <p:cxnSp>
        <p:nvCxnSpPr>
          <p:cNvPr id="10" name="Straight Connector 9"/>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54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431800"/>
            <a:ext cx="9144000" cy="939800"/>
          </a:xfrm>
        </p:spPr>
        <p:txBody>
          <a:bodyPr/>
          <a:lstStyle/>
          <a:p>
            <a:pPr lvl="1"/>
            <a:r>
              <a:rPr lang="sr-Latn-RS" sz="2800" dirty="0">
                <a:solidFill>
                  <a:schemeClr val="tx2"/>
                </a:solidFill>
              </a:rPr>
              <a:t>Identifikacija kategorija </a:t>
            </a:r>
            <a:r>
              <a:rPr lang="sr-Latn-RS" sz="2800" dirty="0" smtClean="0">
                <a:solidFill>
                  <a:schemeClr val="tx2"/>
                </a:solidFill>
              </a:rPr>
              <a:t>poslovnih EPPS događaja</a:t>
            </a:r>
            <a:endParaRPr lang="sr-Latn-RS" sz="2800" dirty="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9" name="Rectangle 2"/>
          <p:cNvSpPr>
            <a:spLocks noChangeArrowheads="1"/>
          </p:cNvSpPr>
          <p:nvPr/>
        </p:nvSpPr>
        <p:spPr bwMode="auto">
          <a:xfrm>
            <a:off x="323528" y="1542395"/>
            <a:ext cx="8352928"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sr-Latn-RS" sz="2000" b="1" dirty="0" bmk="_Toc344922903">
                <a:solidFill>
                  <a:schemeClr val="tx2"/>
                </a:solidFill>
                <a:latin typeface="Comic Sans MS" pitchFamily="66" charset="0"/>
              </a:rPr>
              <a:t>U skladu sa definicijom pojma Event u platnim sistemima imamo sledeće REA događaje:</a:t>
            </a:r>
          </a:p>
          <a:p>
            <a:pPr algn="just"/>
            <a:r>
              <a:rPr lang="sr-Cyrl-RS" sz="2000" dirty="0" bmk="_Toc344922903">
                <a:solidFill>
                  <a:schemeClr val="tx2"/>
                </a:solidFill>
                <a:latin typeface="Comic Sans MS" pitchFamily="66" charset="0"/>
              </a:rPr>
              <a:t> </a:t>
            </a:r>
            <a:endParaRPr lang="sr-Latn-RS" sz="2000" dirty="0" bmk="_Toc344922903">
              <a:solidFill>
                <a:schemeClr val="tx2"/>
              </a:solidFill>
              <a:latin typeface="Comic Sans MS" pitchFamily="66" charset="0"/>
            </a:endParaRPr>
          </a:p>
          <a:p>
            <a:pPr marL="342900" lvl="0" indent="-342900" algn="just">
              <a:buFont typeface="Arial" pitchFamily="34" charset="0"/>
              <a:buChar char="•"/>
            </a:pPr>
            <a:r>
              <a:rPr lang="sr-Cyrl-RS" sz="2000" dirty="0" bmk="_Toc344922903">
                <a:solidFill>
                  <a:schemeClr val="tx2"/>
                </a:solidFill>
                <a:latin typeface="Comic Sans MS" pitchFamily="66" charset="0"/>
              </a:rPr>
              <a:t>Korišćenje platne instrukcije;</a:t>
            </a:r>
            <a:endParaRPr lang="sr-Latn-RS" sz="2000" dirty="0" bmk="_Toc344922903">
              <a:solidFill>
                <a:schemeClr val="tx2"/>
              </a:solidFill>
              <a:latin typeface="Comic Sans MS" pitchFamily="66" charset="0"/>
            </a:endParaRPr>
          </a:p>
          <a:p>
            <a:pPr marL="342900" lvl="0" indent="-342900" algn="just">
              <a:buFont typeface="Arial" pitchFamily="34" charset="0"/>
              <a:buChar char="•"/>
            </a:pPr>
            <a:endParaRPr lang="sr-Latn-RS" sz="2000" dirty="0" bmk="_Toc344922903">
              <a:solidFill>
                <a:schemeClr val="tx2"/>
              </a:solidFill>
              <a:latin typeface="Comic Sans MS" pitchFamily="66" charset="0"/>
            </a:endParaRPr>
          </a:p>
          <a:p>
            <a:pPr marL="342900" lvl="0" indent="-342900" algn="just">
              <a:buFont typeface="Arial" pitchFamily="34" charset="0"/>
              <a:buChar char="•"/>
            </a:pPr>
            <a:r>
              <a:rPr lang="sr-Cyrl-RS" sz="2000" dirty="0" bmk="_Toc344922903">
                <a:solidFill>
                  <a:schemeClr val="tx2"/>
                </a:solidFill>
                <a:latin typeface="Comic Sans MS" pitchFamily="66" charset="0"/>
              </a:rPr>
              <a:t>Ekstrahovanje platne instrukcije iz platnog instrumenta od strane banke;</a:t>
            </a:r>
            <a:endParaRPr lang="sr-Latn-RS" sz="2000" dirty="0" bmk="_Toc344922903">
              <a:solidFill>
                <a:schemeClr val="tx2"/>
              </a:solidFill>
              <a:latin typeface="Comic Sans MS" pitchFamily="66" charset="0"/>
            </a:endParaRPr>
          </a:p>
          <a:p>
            <a:pPr marL="342900" lvl="0" indent="-342900" algn="just">
              <a:buFont typeface="Arial" pitchFamily="34" charset="0"/>
              <a:buChar char="•"/>
            </a:pPr>
            <a:endParaRPr lang="sr-Latn-RS" sz="2000" dirty="0" bmk="_Toc344922903">
              <a:solidFill>
                <a:schemeClr val="tx2"/>
              </a:solidFill>
              <a:latin typeface="Comic Sans MS" pitchFamily="66" charset="0"/>
            </a:endParaRPr>
          </a:p>
          <a:p>
            <a:pPr marL="342900" lvl="0" indent="-342900" algn="just">
              <a:buFont typeface="Arial" pitchFamily="34" charset="0"/>
              <a:buChar char="•"/>
            </a:pPr>
            <a:r>
              <a:rPr lang="sr-Cyrl-RS" sz="2000" dirty="0" bmk="_Toc344922903">
                <a:solidFill>
                  <a:schemeClr val="tx2"/>
                </a:solidFill>
                <a:latin typeface="Comic Sans MS" pitchFamily="66" charset="0"/>
              </a:rPr>
              <a:t>Ekstrahovanje platne transakcije iz platne instrukcije od strane klirinške kuće;</a:t>
            </a:r>
            <a:endParaRPr lang="sr-Latn-RS" sz="2000" dirty="0" bmk="_Toc344922903">
              <a:solidFill>
                <a:schemeClr val="tx2"/>
              </a:solidFill>
              <a:latin typeface="Comic Sans MS" pitchFamily="66" charset="0"/>
            </a:endParaRPr>
          </a:p>
          <a:p>
            <a:pPr marL="342900" lvl="0" indent="-342900" algn="just">
              <a:buFont typeface="Arial" pitchFamily="34" charset="0"/>
              <a:buChar char="•"/>
            </a:pPr>
            <a:endParaRPr lang="sr-Latn-RS" sz="2000" dirty="0" bmk="_Toc344922903">
              <a:solidFill>
                <a:schemeClr val="tx2"/>
              </a:solidFill>
              <a:latin typeface="Comic Sans MS" pitchFamily="66" charset="0"/>
            </a:endParaRPr>
          </a:p>
          <a:p>
            <a:pPr marL="342900" lvl="0" indent="-342900" algn="just">
              <a:buFont typeface="Arial" pitchFamily="34" charset="0"/>
              <a:buChar char="•"/>
            </a:pPr>
            <a:r>
              <a:rPr lang="sr-Cyrl-RS" sz="2000" dirty="0" bmk="_Toc344922903">
                <a:solidFill>
                  <a:schemeClr val="tx2"/>
                </a:solidFill>
                <a:latin typeface="Comic Sans MS" pitchFamily="66" charset="0"/>
              </a:rPr>
              <a:t>Razne kalkulacije procesora, instrukcije poravnanja </a:t>
            </a:r>
            <a:endParaRPr lang="sr-Latn-RS" sz="2000" dirty="0" bmk="_Toc344922903">
              <a:solidFill>
                <a:schemeClr val="tx2"/>
              </a:solidFill>
              <a:latin typeface="Comic Sans MS" pitchFamily="66" charset="0"/>
            </a:endParaRPr>
          </a:p>
          <a:p>
            <a:pPr marL="342900" lvl="0" indent="-342900" algn="just">
              <a:buFont typeface="Arial" pitchFamily="34" charset="0"/>
              <a:buChar char="•"/>
            </a:pPr>
            <a:endParaRPr lang="sr-Latn-RS" sz="2000" dirty="0" bmk="_Toc344922903">
              <a:solidFill>
                <a:schemeClr val="tx2"/>
              </a:solidFill>
              <a:latin typeface="Comic Sans MS" pitchFamily="66" charset="0"/>
            </a:endParaRPr>
          </a:p>
          <a:p>
            <a:pPr marL="342900" lvl="0" indent="-342900" algn="just">
              <a:buFont typeface="Arial" pitchFamily="34" charset="0"/>
              <a:buChar char="•"/>
            </a:pPr>
            <a:r>
              <a:rPr lang="sr-Latn-RS" sz="2000" dirty="0" bmk="_Toc344922903">
                <a:solidFill>
                  <a:schemeClr val="tx2"/>
                </a:solidFill>
                <a:latin typeface="Comic Sans MS" pitchFamily="66" charset="0"/>
              </a:rPr>
              <a:t>Drugi događaji</a:t>
            </a:r>
            <a:r>
              <a:rPr lang="sr-Cyrl-RS" sz="2000" dirty="0" bmk="_Toc344922903">
                <a:solidFill>
                  <a:schemeClr val="tx2"/>
                </a:solidFill>
                <a:latin typeface="Comic Sans MS" pitchFamily="66" charset="0"/>
              </a:rPr>
              <a:t>.</a:t>
            </a:r>
            <a:endParaRPr lang="sr-Latn-RS" sz="2000" dirty="0" bmk="_Toc344922903">
              <a:solidFill>
                <a:schemeClr val="tx2"/>
              </a:solidFill>
              <a:latin typeface="Comic Sans MS" pitchFamily="66" charset="0"/>
            </a:endParaRPr>
          </a:p>
        </p:txBody>
      </p:sp>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AKVIZICIJA I DISTRIBUCIJA</a:t>
            </a:r>
            <a:r>
              <a:rPr lang="sr-Latn-CS" sz="2000" b="1" i="1" dirty="0" smtClean="0">
                <a:solidFill>
                  <a:schemeClr val="tx2"/>
                </a:solidFill>
                <a:latin typeface="Arial" pitchFamily="34" charset="0"/>
              </a:rPr>
              <a:t>: </a:t>
            </a:r>
            <a:r>
              <a:rPr lang="sr-Latn-CS" sz="2000" b="1" i="1" dirty="0" err="1" smtClean="0">
                <a:solidFill>
                  <a:schemeClr val="tx2"/>
                </a:solidFill>
                <a:latin typeface="Arial" pitchFamily="34" charset="0"/>
              </a:rPr>
              <a:t>Event</a:t>
            </a:r>
            <a:endParaRPr lang="sr-Latn-RS" sz="2000" b="1" dirty="0">
              <a:solidFill>
                <a:schemeClr val="tx2"/>
              </a:solidFill>
            </a:endParaRPr>
          </a:p>
        </p:txBody>
      </p:sp>
      <p:cxnSp>
        <p:nvCxnSpPr>
          <p:cNvPr id="10" name="Straight Connector 9"/>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042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6019799"/>
          </a:xfrm>
        </p:spPr>
        <p:txBody>
          <a:bodyPr>
            <a:normAutofit fontScale="92500" lnSpcReduction="10000"/>
          </a:bodyPr>
          <a:lstStyle/>
          <a:p>
            <a:pPr algn="just" fontAlgn="base">
              <a:spcAft>
                <a:spcPct val="0"/>
              </a:spcAft>
            </a:pPr>
            <a:r>
              <a:rPr lang="sr-Latn-RS" sz="2000" b="1" i="1" dirty="0">
                <a:solidFill>
                  <a:schemeClr val="tx2"/>
                </a:solidFill>
                <a:latin typeface="Arial" pitchFamily="34" charset="0"/>
                <a:ea typeface="Times New Roman" pitchFamily="18" charset="0"/>
              </a:rPr>
              <a:t>Banka za međunarodna poravnanja </a:t>
            </a:r>
            <a:r>
              <a:rPr lang="sr-Latn-RS" sz="2000" i="1" dirty="0">
                <a:solidFill>
                  <a:schemeClr val="tx2"/>
                </a:solidFill>
                <a:latin typeface="Arial" pitchFamily="34" charset="0"/>
                <a:ea typeface="Times New Roman" pitchFamily="18" charset="0"/>
              </a:rPr>
              <a:t>je izdala </a:t>
            </a:r>
            <a:r>
              <a:rPr lang="sr-Latn-RS" sz="2000" b="1" i="1" dirty="0">
                <a:solidFill>
                  <a:schemeClr val="tx2"/>
                </a:solidFill>
                <a:latin typeface="Arial" pitchFamily="34" charset="0"/>
                <a:ea typeface="Times New Roman" pitchFamily="18" charset="0"/>
              </a:rPr>
              <a:t>Objašnjenja termina korišćenih za platne sisteme i sisteme poravnanja </a:t>
            </a:r>
            <a:r>
              <a:rPr lang="sr-Latn-RS" sz="2000" i="1" dirty="0">
                <a:solidFill>
                  <a:schemeClr val="tx2"/>
                </a:solidFill>
                <a:latin typeface="Arial" pitchFamily="34" charset="0"/>
                <a:ea typeface="Times New Roman" pitchFamily="18" charset="0"/>
              </a:rPr>
              <a:t>koji je preveden i na srpski jezik i koji se nalazi na sajtu Narodne banke Bosne i Hercegovine. Rečnik je napravljen tako da uglavnom definicijom termina objasni reč. U nastavku se nalazi skup pojmova sa definicijom koji se uobičajeno koriste prilikom definisanja elementa platnog sistema.</a:t>
            </a:r>
          </a:p>
          <a:p>
            <a:pPr lvl="0" indent="128588" algn="r" eaLnBrk="0" fontAlgn="base" hangingPunct="0">
              <a:spcBef>
                <a:spcPct val="0"/>
              </a:spcBef>
              <a:spcAft>
                <a:spcPct val="0"/>
              </a:spcAft>
              <a:buNone/>
            </a:pPr>
            <a:endParaRPr lang="sr-Latn-CS" sz="2000" i="1" dirty="0" smtClean="0">
              <a:solidFill>
                <a:schemeClr val="tx2"/>
              </a:solidFill>
              <a:latin typeface="Arial" pitchFamily="34" charset="0"/>
              <a:ea typeface="Times New Roman" pitchFamily="18" charset="0"/>
            </a:endParaRPr>
          </a:p>
          <a:p>
            <a:pPr algn="just"/>
            <a:r>
              <a:rPr lang="sr-Latn-RS" sz="2000" b="1" i="1" dirty="0">
                <a:solidFill>
                  <a:schemeClr val="tx2"/>
                </a:solidFill>
                <a:latin typeface="Arial" pitchFamily="34" charset="0"/>
                <a:ea typeface="Times New Roman" pitchFamily="18" charset="0"/>
              </a:rPr>
              <a:t>Plaćanje</a:t>
            </a:r>
            <a:r>
              <a:rPr lang="sr-Latn-RS" sz="2000" i="1" dirty="0">
                <a:solidFill>
                  <a:schemeClr val="tx2"/>
                </a:solidFill>
                <a:latin typeface="Arial" pitchFamily="34" charset="0"/>
                <a:ea typeface="Times New Roman" pitchFamily="18" charset="0"/>
              </a:rPr>
              <a:t> je trasatov (lice na koje je vučena obaveza) transfer monetarnog potraživanja na strani koja je prihvatljiva za trasanta (lice za koje je vučena obaveza). Karakteristično potraživanje dobija oblik novčanica ili saldo depozita kod finansijske institucije ili centralne banke. </a:t>
            </a:r>
          </a:p>
          <a:p>
            <a:pPr algn="just"/>
            <a:endParaRPr lang="sr-Latn-RS" sz="2000" i="1" dirty="0">
              <a:solidFill>
                <a:schemeClr val="tx2"/>
              </a:solidFill>
              <a:latin typeface="Arial" pitchFamily="34" charset="0"/>
              <a:ea typeface="Times New Roman" pitchFamily="18" charset="0"/>
            </a:endParaRPr>
          </a:p>
          <a:p>
            <a:pPr algn="just"/>
            <a:r>
              <a:rPr lang="sr-Latn-RS" sz="2000" b="1" i="1" dirty="0">
                <a:solidFill>
                  <a:schemeClr val="tx2"/>
                </a:solidFill>
                <a:latin typeface="Arial" pitchFamily="34" charset="0"/>
                <a:ea typeface="Times New Roman" pitchFamily="18" charset="0"/>
              </a:rPr>
              <a:t>Platni sistem </a:t>
            </a:r>
            <a:r>
              <a:rPr lang="sr-Latn-RS" sz="2000" i="1" dirty="0">
                <a:solidFill>
                  <a:schemeClr val="tx2"/>
                </a:solidFill>
                <a:latin typeface="Arial" pitchFamily="34" charset="0"/>
                <a:ea typeface="Times New Roman" pitchFamily="18" charset="0"/>
              </a:rPr>
              <a:t>se sastoji od skupa instrumenata, bankarskih procedura i sistema međubankarskog transfera sredstava koji osigurava cirkulaciju novca. </a:t>
            </a:r>
          </a:p>
          <a:p>
            <a:pPr marL="0" indent="0" algn="just">
              <a:buNone/>
            </a:pPr>
            <a:r>
              <a:rPr lang="sr-Latn-RS" sz="2000" i="1" dirty="0">
                <a:solidFill>
                  <a:schemeClr val="tx2"/>
                </a:solidFill>
                <a:latin typeface="Arial" pitchFamily="34" charset="0"/>
                <a:ea typeface="Times New Roman" pitchFamily="18" charset="0"/>
              </a:rPr>
              <a:t> </a:t>
            </a:r>
          </a:p>
          <a:p>
            <a:pPr algn="just"/>
            <a:r>
              <a:rPr lang="sr-Latn-RS" sz="2000" b="1" i="1" dirty="0">
                <a:solidFill>
                  <a:schemeClr val="tx2"/>
                </a:solidFill>
                <a:latin typeface="Arial" pitchFamily="34" charset="0"/>
                <a:ea typeface="Times New Roman" pitchFamily="18" charset="0"/>
              </a:rPr>
              <a:t>Kreditni transfer </a:t>
            </a:r>
            <a:r>
              <a:rPr lang="sr-Latn-RS" sz="2000" i="1" dirty="0">
                <a:solidFill>
                  <a:schemeClr val="tx2"/>
                </a:solidFill>
                <a:latin typeface="Arial" pitchFamily="34" charset="0"/>
                <a:ea typeface="Times New Roman" pitchFamily="18" charset="0"/>
              </a:rPr>
              <a:t>platni nalog ili niz platnih naloga urađenih u svrhu stavljanja finansijskih sredstava na raspolaganje primaocu. I platni nalozi i finansijska sredstva opisana u tom smislu kreću se od banke platilaca / inicijatora, do banke korisnika, moguće preko nekoliko drugih banaka posrednika i/ili vise od jednog kreditnog transfer sistema</a:t>
            </a:r>
            <a:r>
              <a:rPr lang="sr-Latn-RS" sz="2000" i="1" dirty="0" smtClean="0">
                <a:solidFill>
                  <a:schemeClr val="tx2"/>
                </a:solidFill>
                <a:latin typeface="Arial" pitchFamily="34" charset="0"/>
                <a:ea typeface="Times New Roman" pitchFamily="18" charset="0"/>
              </a:rPr>
              <a:t>.</a:t>
            </a:r>
            <a:endParaRPr lang="sr-Latn-RS" sz="2000" i="1" dirty="0">
              <a:solidFill>
                <a:schemeClr val="tx2"/>
              </a:solidFill>
              <a:latin typeface="Arial" pitchFamily="34" charset="0"/>
              <a:ea typeface="Times New Roman" pitchFamily="18" charset="0"/>
            </a:endParaRPr>
          </a:p>
        </p:txBody>
      </p:sp>
      <p:sp>
        <p:nvSpPr>
          <p:cNvPr id="6"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sr-Latn-RS" sz="2000" b="1" i="1" dirty="0" smtClean="0">
                <a:solidFill>
                  <a:schemeClr val="tx2"/>
                </a:solidFill>
                <a:latin typeface="Arial" pitchFamily="34" charset="0"/>
                <a:ea typeface="Times New Roman" pitchFamily="18" charset="0"/>
                <a:cs typeface="+mj-cs"/>
              </a:rPr>
              <a:t>Osnovni pojmovi i definicije</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7" name="Straight Connector 6"/>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14570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400"/>
            <a:ext cx="9144000" cy="6370975"/>
          </a:xfrm>
          <a:prstGeom prst="rect">
            <a:avLst/>
          </a:prstGeom>
        </p:spPr>
        <p:txBody>
          <a:bodyPr wrap="square">
            <a:spAutoFit/>
          </a:bodyPr>
          <a:lstStyle/>
          <a:p>
            <a:pPr algn="just"/>
            <a:r>
              <a:rPr lang="sr-Latn-RS" sz="2400" b="1" dirty="0">
                <a:solidFill>
                  <a:schemeClr val="tx2"/>
                </a:solidFill>
                <a:latin typeface="+mj-lt"/>
                <a:ea typeface="+mj-ea"/>
                <a:cs typeface="+mj-cs"/>
              </a:rPr>
              <a:t>Definicija dokumenta: </a:t>
            </a:r>
          </a:p>
          <a:p>
            <a:pPr marL="342900" lvl="0" indent="-342900" algn="just">
              <a:buFont typeface="Arial" pitchFamily="34" charset="0"/>
              <a:buChar char="•"/>
            </a:pPr>
            <a:r>
              <a:rPr lang="sr-Latn-RS" sz="2400" dirty="0">
                <a:solidFill>
                  <a:schemeClr val="tx2"/>
                </a:solidFill>
                <a:latin typeface="+mj-lt"/>
                <a:ea typeface="+mj-ea"/>
                <a:cs typeface="+mj-cs"/>
              </a:rPr>
              <a:t>Dokument izdaje autorizovano, odgovorno i kvalifikovano lice;</a:t>
            </a:r>
          </a:p>
          <a:p>
            <a:pPr marL="342900" lvl="0" indent="-342900" algn="just">
              <a:buFont typeface="Arial" pitchFamily="34" charset="0"/>
              <a:buChar char="•"/>
            </a:pPr>
            <a:r>
              <a:rPr lang="sr-Latn-RS" sz="2400" dirty="0">
                <a:solidFill>
                  <a:schemeClr val="tx2"/>
                </a:solidFill>
                <a:latin typeface="+mj-lt"/>
                <a:ea typeface="+mj-ea"/>
                <a:cs typeface="+mj-cs"/>
              </a:rPr>
              <a:t>Sadržaj dokumenta služi za proveru verodostojnosti prezentovanih informacija i/ili stvaranje novog dokumenta;</a:t>
            </a:r>
          </a:p>
          <a:p>
            <a:pPr marL="342900" lvl="0" indent="-342900" algn="just">
              <a:buFont typeface="Arial" pitchFamily="34" charset="0"/>
              <a:buChar char="•"/>
            </a:pPr>
            <a:r>
              <a:rPr lang="sr-Latn-RS" sz="2400" dirty="0">
                <a:solidFill>
                  <a:schemeClr val="tx2"/>
                </a:solidFill>
                <a:latin typeface="+mj-lt"/>
                <a:ea typeface="+mj-ea"/>
                <a:cs typeface="+mj-cs"/>
              </a:rPr>
              <a:t>Svaki dokument sadrži informacije uz pomoć kojih je moguće utvrditi njegovu verodostojnost.</a:t>
            </a:r>
          </a:p>
          <a:p>
            <a:pPr marL="342900" lvl="0" indent="-342900" algn="just">
              <a:buFont typeface="Arial" pitchFamily="34" charset="0"/>
              <a:buChar char="•"/>
            </a:pPr>
            <a:r>
              <a:rPr lang="sr-Latn-RS" sz="2400" dirty="0">
                <a:solidFill>
                  <a:schemeClr val="tx2"/>
                </a:solidFill>
                <a:latin typeface="+mj-lt"/>
                <a:ea typeface="+mj-ea"/>
                <a:cs typeface="+mj-cs"/>
              </a:rPr>
              <a:t>Dokument opisan sa a.), b.) i c.) može biti izdat i u elektronskom formatu.</a:t>
            </a:r>
          </a:p>
          <a:p>
            <a:pPr algn="just"/>
            <a:r>
              <a:rPr lang="sr-Cyrl-RS" sz="2400" b="1" dirty="0">
                <a:solidFill>
                  <a:schemeClr val="tx2"/>
                </a:solidFill>
                <a:latin typeface="+mj-lt"/>
                <a:ea typeface="+mj-ea"/>
                <a:cs typeface="+mj-cs"/>
              </a:rPr>
              <a:t> </a:t>
            </a:r>
            <a:endParaRPr lang="sr-Latn-RS" sz="2400" b="1" dirty="0">
              <a:solidFill>
                <a:schemeClr val="tx2"/>
              </a:solidFill>
              <a:latin typeface="+mj-lt"/>
              <a:ea typeface="+mj-ea"/>
              <a:cs typeface="+mj-cs"/>
            </a:endParaRPr>
          </a:p>
          <a:p>
            <a:pPr algn="just"/>
            <a:r>
              <a:rPr lang="sr-Cyrl-RS" sz="2400" b="1" dirty="0">
                <a:solidFill>
                  <a:schemeClr val="tx2"/>
                </a:solidFill>
                <a:latin typeface="+mj-lt"/>
                <a:ea typeface="+mj-ea"/>
                <a:cs typeface="+mj-cs"/>
              </a:rPr>
              <a:t>Klase dokumenata: </a:t>
            </a:r>
            <a:endParaRPr lang="sr-Latn-RS" sz="2400" b="1" dirty="0">
              <a:solidFill>
                <a:schemeClr val="tx2"/>
              </a:solidFill>
              <a:latin typeface="+mj-lt"/>
              <a:ea typeface="+mj-ea"/>
              <a:cs typeface="+mj-cs"/>
            </a:endParaRPr>
          </a:p>
          <a:p>
            <a:pPr marL="342900" lvl="0" indent="-342900" algn="just">
              <a:buFont typeface="Arial" pitchFamily="34" charset="0"/>
              <a:buChar char="•"/>
            </a:pPr>
            <a:r>
              <a:rPr lang="sr-Cyrl-RS" sz="2400" b="1" dirty="0">
                <a:solidFill>
                  <a:schemeClr val="tx2"/>
                </a:solidFill>
                <a:latin typeface="+mj-lt"/>
                <a:ea typeface="+mj-ea"/>
                <a:cs typeface="+mj-cs"/>
              </a:rPr>
              <a:t>Zakonski dokument </a:t>
            </a:r>
            <a:r>
              <a:rPr lang="sr-Cyrl-RS" sz="2400" dirty="0">
                <a:solidFill>
                  <a:schemeClr val="tx2"/>
                </a:solidFill>
                <a:latin typeface="+mj-lt"/>
                <a:ea typeface="+mj-ea"/>
                <a:cs typeface="+mj-cs"/>
              </a:rPr>
              <a:t>(dokument kojim nadležni organ odobrava propisuje, verifikuje i kvantifikuje predmet zakonske regulative;</a:t>
            </a:r>
            <a:endParaRPr lang="sr-Latn-RS" sz="2400" dirty="0">
              <a:solidFill>
                <a:schemeClr val="tx2"/>
              </a:solidFill>
              <a:latin typeface="+mj-lt"/>
              <a:ea typeface="+mj-ea"/>
              <a:cs typeface="+mj-cs"/>
            </a:endParaRPr>
          </a:p>
          <a:p>
            <a:pPr marL="342900" lvl="0" indent="-342900" algn="just">
              <a:buFont typeface="Arial" pitchFamily="34" charset="0"/>
              <a:buChar char="•"/>
            </a:pPr>
            <a:r>
              <a:rPr lang="sr-Cyrl-RS" sz="2400" b="1" dirty="0">
                <a:solidFill>
                  <a:schemeClr val="tx2"/>
                </a:solidFill>
                <a:latin typeface="+mj-lt"/>
                <a:ea typeface="+mj-ea"/>
                <a:cs typeface="+mj-cs"/>
              </a:rPr>
              <a:t>Dokument standarda </a:t>
            </a:r>
            <a:r>
              <a:rPr lang="sr-Cyrl-RS" sz="2400" dirty="0">
                <a:solidFill>
                  <a:schemeClr val="tx2"/>
                </a:solidFill>
                <a:latin typeface="+mj-lt"/>
                <a:ea typeface="+mj-ea"/>
                <a:cs typeface="+mj-cs"/>
              </a:rPr>
              <a:t>(potreban je za determinisanje tehnoloških sistema);</a:t>
            </a:r>
            <a:endParaRPr lang="sr-Latn-RS" sz="2400" dirty="0">
              <a:solidFill>
                <a:schemeClr val="tx2"/>
              </a:solidFill>
              <a:latin typeface="+mj-lt"/>
              <a:ea typeface="+mj-ea"/>
              <a:cs typeface="+mj-cs"/>
            </a:endParaRPr>
          </a:p>
          <a:p>
            <a:pPr marL="342900" lvl="0" indent="-342900" algn="just">
              <a:buFont typeface="Arial" pitchFamily="34" charset="0"/>
              <a:buChar char="•"/>
            </a:pPr>
            <a:r>
              <a:rPr lang="sr-Cyrl-RS" sz="2400" b="1" dirty="0">
                <a:solidFill>
                  <a:schemeClr val="tx2"/>
                </a:solidFill>
                <a:latin typeface="+mj-lt"/>
                <a:ea typeface="+mj-ea"/>
                <a:cs typeface="+mj-cs"/>
              </a:rPr>
              <a:t>Tehnološki dokument </a:t>
            </a:r>
            <a:r>
              <a:rPr lang="sr-Cyrl-RS" sz="2400" dirty="0">
                <a:solidFill>
                  <a:schemeClr val="tx2"/>
                </a:solidFill>
                <a:latin typeface="+mj-lt"/>
                <a:ea typeface="+mj-ea"/>
                <a:cs typeface="+mj-cs"/>
              </a:rPr>
              <a:t>(potreban za interakciju </a:t>
            </a:r>
            <a:r>
              <a:rPr lang="sr-Cyrl-RS" sz="2400" dirty="0" err="1">
                <a:solidFill>
                  <a:schemeClr val="tx2"/>
                </a:solidFill>
                <a:latin typeface="+mj-lt"/>
                <a:ea typeface="+mj-ea"/>
                <a:cs typeface="+mj-cs"/>
              </a:rPr>
              <a:t>tehnologa</a:t>
            </a:r>
            <a:r>
              <a:rPr lang="sr-Cyrl-RS" sz="2400" dirty="0">
                <a:solidFill>
                  <a:schemeClr val="tx2"/>
                </a:solidFill>
                <a:latin typeface="+mj-lt"/>
                <a:ea typeface="+mj-ea"/>
                <a:cs typeface="+mj-cs"/>
              </a:rPr>
              <a:t> sa tehnološkim procesom u svrhu obavljanja tehnoloških procesa, odlučivanja i upravljanja sistemom).</a:t>
            </a:r>
            <a:endParaRPr lang="sr-Latn-RS" sz="2400" dirty="0">
              <a:solidFill>
                <a:schemeClr val="tx2"/>
              </a:solidFill>
              <a:latin typeface="+mj-lt"/>
              <a:ea typeface="+mj-ea"/>
              <a:cs typeface="+mj-cs"/>
            </a:endParaRPr>
          </a:p>
        </p:txBody>
      </p:sp>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AKVIZICIJA I DISTRIBUCIJA</a:t>
            </a:r>
            <a:r>
              <a:rPr lang="sr-Latn-CS" sz="2000" b="1" i="1" dirty="0" smtClean="0">
                <a:solidFill>
                  <a:schemeClr val="tx2"/>
                </a:solidFill>
                <a:latin typeface="Arial" pitchFamily="34" charset="0"/>
              </a:rPr>
              <a:t>: DOKUMENT</a:t>
            </a:r>
            <a:endParaRPr lang="sr-Latn-RS" sz="2000" b="1" dirty="0">
              <a:solidFill>
                <a:schemeClr val="tx2"/>
              </a:solidFill>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6039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1621"/>
            <a:ext cx="9144000" cy="5262979"/>
          </a:xfrm>
          <a:prstGeom prst="rect">
            <a:avLst/>
          </a:prstGeom>
        </p:spPr>
        <p:txBody>
          <a:bodyPr wrap="square">
            <a:spAutoFit/>
          </a:bodyPr>
          <a:lstStyle/>
          <a:p>
            <a:pPr algn="just"/>
            <a:r>
              <a:rPr lang="sr-Cyrl-RS" sz="2400" b="1" dirty="0">
                <a:solidFill>
                  <a:schemeClr val="tx2"/>
                </a:solidFill>
                <a:latin typeface="+mj-lt"/>
                <a:ea typeface="+mj-ea"/>
                <a:cs typeface="+mj-cs"/>
              </a:rPr>
              <a:t>Forma dokumenta: </a:t>
            </a:r>
            <a:endParaRPr lang="sr-Latn-RS" sz="2400" b="1" dirty="0">
              <a:solidFill>
                <a:schemeClr val="tx2"/>
              </a:solidFill>
              <a:latin typeface="+mj-lt"/>
              <a:ea typeface="+mj-ea"/>
              <a:cs typeface="+mj-cs"/>
            </a:endParaRPr>
          </a:p>
          <a:p>
            <a:pPr marL="342900" lvl="0" indent="-342900" algn="just">
              <a:buFont typeface="Arial" pitchFamily="34" charset="0"/>
              <a:buChar char="•"/>
            </a:pPr>
            <a:r>
              <a:rPr lang="sr-Cyrl-RS" sz="2400" b="1" dirty="0">
                <a:solidFill>
                  <a:schemeClr val="tx2"/>
                </a:solidFill>
                <a:latin typeface="+mj-lt"/>
                <a:ea typeface="+mj-ea"/>
                <a:cs typeface="+mj-cs"/>
              </a:rPr>
              <a:t>Papirna forma </a:t>
            </a:r>
            <a:r>
              <a:rPr lang="sr-Cyrl-RS" sz="2400" dirty="0">
                <a:solidFill>
                  <a:schemeClr val="tx2"/>
                </a:solidFill>
                <a:latin typeface="+mj-lt"/>
                <a:ea typeface="+mj-ea"/>
                <a:cs typeface="+mj-cs"/>
              </a:rPr>
              <a:t>(priređena ručno, mašinski ili mešovito);</a:t>
            </a:r>
            <a:endParaRPr lang="sr-Latn-RS" sz="2400" dirty="0">
              <a:solidFill>
                <a:schemeClr val="tx2"/>
              </a:solidFill>
              <a:latin typeface="+mj-lt"/>
              <a:ea typeface="+mj-ea"/>
              <a:cs typeface="+mj-cs"/>
            </a:endParaRPr>
          </a:p>
          <a:p>
            <a:pPr marL="342900" lvl="0" indent="-342900" algn="just">
              <a:buFont typeface="Arial" pitchFamily="34" charset="0"/>
              <a:buChar char="•"/>
            </a:pPr>
            <a:r>
              <a:rPr lang="sr-Cyrl-RS" sz="2400" b="1" dirty="0">
                <a:solidFill>
                  <a:schemeClr val="tx2"/>
                </a:solidFill>
                <a:latin typeface="+mj-lt"/>
                <a:ea typeface="+mj-ea"/>
                <a:cs typeface="+mj-cs"/>
              </a:rPr>
              <a:t>Forma priređena IT resursom </a:t>
            </a:r>
            <a:r>
              <a:rPr lang="sr-Cyrl-RS" sz="2400" dirty="0">
                <a:solidFill>
                  <a:schemeClr val="tx2"/>
                </a:solidFill>
                <a:latin typeface="+mj-lt"/>
                <a:ea typeface="+mj-ea"/>
                <a:cs typeface="+mj-cs"/>
              </a:rPr>
              <a:t>(može biti kao struktuiran izveštaj koji koristi kao izvor struktuirane podatke – recimo iz baze podataka ili kao </a:t>
            </a:r>
            <a:r>
              <a:rPr lang="sr-Cyrl-RS" sz="2400" dirty="0" err="1">
                <a:solidFill>
                  <a:schemeClr val="tx2"/>
                </a:solidFill>
                <a:latin typeface="+mj-lt"/>
                <a:ea typeface="+mj-ea"/>
                <a:cs typeface="+mj-cs"/>
              </a:rPr>
              <a:t>nestruktuiran</a:t>
            </a:r>
            <a:r>
              <a:rPr lang="sr-Cyrl-RS" sz="2400" dirty="0">
                <a:solidFill>
                  <a:schemeClr val="tx2"/>
                </a:solidFill>
                <a:latin typeface="+mj-lt"/>
                <a:ea typeface="+mj-ea"/>
                <a:cs typeface="+mj-cs"/>
              </a:rPr>
              <a:t> izveštaj jer sadrži tehnološko znanje o sistemu – recimo HELP aplikacije;</a:t>
            </a:r>
            <a:endParaRPr lang="sr-Latn-RS" sz="2400" dirty="0">
              <a:solidFill>
                <a:schemeClr val="tx2"/>
              </a:solidFill>
              <a:latin typeface="+mj-lt"/>
              <a:ea typeface="+mj-ea"/>
              <a:cs typeface="+mj-cs"/>
            </a:endParaRPr>
          </a:p>
          <a:p>
            <a:pPr marL="342900" lvl="0" indent="-342900" algn="just">
              <a:buFont typeface="Arial" pitchFamily="34" charset="0"/>
              <a:buChar char="•"/>
            </a:pPr>
            <a:r>
              <a:rPr lang="sr-Cyrl-RS" sz="2400" dirty="0">
                <a:solidFill>
                  <a:schemeClr val="tx2"/>
                </a:solidFill>
                <a:latin typeface="+mj-lt"/>
                <a:ea typeface="+mj-ea"/>
                <a:cs typeface="+mj-cs"/>
              </a:rPr>
              <a:t>forma priređena kao bilo koji vid </a:t>
            </a:r>
            <a:r>
              <a:rPr lang="sr-Cyrl-RS" sz="2400" b="1" dirty="0">
                <a:solidFill>
                  <a:schemeClr val="tx2"/>
                </a:solidFill>
                <a:latin typeface="+mj-lt"/>
                <a:ea typeface="+mj-ea"/>
                <a:cs typeface="+mj-cs"/>
              </a:rPr>
              <a:t>publikacije</a:t>
            </a:r>
            <a:r>
              <a:rPr lang="sr-Cyrl-RS" sz="2400" dirty="0">
                <a:solidFill>
                  <a:schemeClr val="tx2"/>
                </a:solidFill>
                <a:latin typeface="+mj-lt"/>
                <a:ea typeface="+mj-ea"/>
                <a:cs typeface="+mj-cs"/>
              </a:rPr>
              <a:t>;</a:t>
            </a:r>
            <a:endParaRPr lang="sr-Latn-RS" sz="2400" dirty="0">
              <a:solidFill>
                <a:schemeClr val="tx2"/>
              </a:solidFill>
              <a:latin typeface="+mj-lt"/>
              <a:ea typeface="+mj-ea"/>
              <a:cs typeface="+mj-cs"/>
            </a:endParaRPr>
          </a:p>
          <a:p>
            <a:pPr marL="342900" lvl="0" indent="-342900" algn="just">
              <a:buFont typeface="Arial" pitchFamily="34" charset="0"/>
              <a:buChar char="•"/>
            </a:pPr>
            <a:r>
              <a:rPr lang="sr-Cyrl-RS" sz="2400" b="1" dirty="0">
                <a:solidFill>
                  <a:schemeClr val="tx2"/>
                </a:solidFill>
                <a:latin typeface="+mj-lt"/>
                <a:ea typeface="+mj-ea"/>
                <a:cs typeface="+mj-cs"/>
              </a:rPr>
              <a:t>usmena izjava kao dokument </a:t>
            </a:r>
            <a:r>
              <a:rPr lang="sr-Cyrl-RS" sz="2400" dirty="0">
                <a:solidFill>
                  <a:schemeClr val="tx2"/>
                </a:solidFill>
                <a:latin typeface="+mj-lt"/>
                <a:ea typeface="+mj-ea"/>
                <a:cs typeface="+mj-cs"/>
              </a:rPr>
              <a:t>(samo ako je osoba koja usmeno izgovara sadržaj odgovorna, kvalifikovana i autorizovana).</a:t>
            </a:r>
            <a:endParaRPr lang="sr-Latn-RS" sz="2400" dirty="0">
              <a:solidFill>
                <a:schemeClr val="tx2"/>
              </a:solidFill>
              <a:latin typeface="+mj-lt"/>
              <a:ea typeface="+mj-ea"/>
              <a:cs typeface="+mj-cs"/>
            </a:endParaRPr>
          </a:p>
          <a:p>
            <a:pPr algn="just"/>
            <a:r>
              <a:rPr lang="sr-Cyrl-RS" sz="2400" dirty="0">
                <a:solidFill>
                  <a:schemeClr val="tx2"/>
                </a:solidFill>
                <a:latin typeface="+mj-lt"/>
                <a:ea typeface="+mj-ea"/>
                <a:cs typeface="+mj-cs"/>
              </a:rPr>
              <a:t> </a:t>
            </a:r>
            <a:endParaRPr lang="sr-Latn-RS" sz="2400" dirty="0">
              <a:solidFill>
                <a:schemeClr val="tx2"/>
              </a:solidFill>
              <a:latin typeface="+mj-lt"/>
              <a:ea typeface="+mj-ea"/>
              <a:cs typeface="+mj-cs"/>
            </a:endParaRPr>
          </a:p>
          <a:p>
            <a:pPr algn="just"/>
            <a:r>
              <a:rPr lang="sr-Cyrl-RS" sz="2400" b="1" dirty="0">
                <a:solidFill>
                  <a:schemeClr val="tx2"/>
                </a:solidFill>
                <a:latin typeface="+mj-lt"/>
                <a:ea typeface="+mj-ea"/>
                <a:cs typeface="+mj-cs"/>
              </a:rPr>
              <a:t>Način pojavljivanja dokumenta: </a:t>
            </a:r>
            <a:endParaRPr lang="sr-Latn-RS" sz="2400" b="1" dirty="0">
              <a:solidFill>
                <a:schemeClr val="tx2"/>
              </a:solidFill>
              <a:latin typeface="+mj-lt"/>
              <a:ea typeface="+mj-ea"/>
              <a:cs typeface="+mj-cs"/>
            </a:endParaRPr>
          </a:p>
          <a:p>
            <a:pPr marL="342900" lvl="0" indent="-342900" algn="just">
              <a:buFont typeface="Arial" pitchFamily="34" charset="0"/>
              <a:buChar char="•"/>
            </a:pPr>
            <a:r>
              <a:rPr lang="sr-Cyrl-RS" sz="2400" dirty="0">
                <a:solidFill>
                  <a:schemeClr val="tx2"/>
                </a:solidFill>
                <a:latin typeface="+mj-lt"/>
                <a:ea typeface="+mj-ea"/>
                <a:cs typeface="+mj-cs"/>
              </a:rPr>
              <a:t>kao osnova za novi poslovni proces tehnološkog sistema;</a:t>
            </a:r>
            <a:endParaRPr lang="sr-Latn-RS" sz="2400" dirty="0">
              <a:solidFill>
                <a:schemeClr val="tx2"/>
              </a:solidFill>
              <a:latin typeface="+mj-lt"/>
              <a:ea typeface="+mj-ea"/>
              <a:cs typeface="+mj-cs"/>
            </a:endParaRPr>
          </a:p>
          <a:p>
            <a:pPr marL="342900" lvl="0" indent="-342900" algn="just">
              <a:buFont typeface="Arial" pitchFamily="34" charset="0"/>
              <a:buChar char="•"/>
            </a:pPr>
            <a:r>
              <a:rPr lang="sr-Cyrl-RS" sz="2400" dirty="0">
                <a:solidFill>
                  <a:schemeClr val="tx2"/>
                </a:solidFill>
                <a:latin typeface="+mj-lt"/>
                <a:ea typeface="+mj-ea"/>
                <a:cs typeface="+mj-cs"/>
              </a:rPr>
              <a:t>kao interakcija sa poslovnim procesom;</a:t>
            </a:r>
            <a:endParaRPr lang="sr-Latn-RS" sz="2400" dirty="0">
              <a:solidFill>
                <a:schemeClr val="tx2"/>
              </a:solidFill>
              <a:latin typeface="+mj-lt"/>
              <a:ea typeface="+mj-ea"/>
              <a:cs typeface="+mj-cs"/>
            </a:endParaRPr>
          </a:p>
          <a:p>
            <a:pPr marL="342900" lvl="0" indent="-342900" algn="just">
              <a:buFont typeface="Arial" pitchFamily="34" charset="0"/>
              <a:buChar char="•"/>
            </a:pPr>
            <a:r>
              <a:rPr lang="sr-Cyrl-RS" sz="2400" dirty="0">
                <a:solidFill>
                  <a:schemeClr val="tx2"/>
                </a:solidFill>
                <a:latin typeface="+mj-lt"/>
                <a:ea typeface="+mj-ea"/>
                <a:cs typeface="+mj-cs"/>
              </a:rPr>
              <a:t>kao posledica tehnološkog procesa</a:t>
            </a:r>
            <a:r>
              <a:rPr lang="sr-Cyrl-RS" sz="2400" dirty="0" smtClean="0">
                <a:solidFill>
                  <a:schemeClr val="tx2"/>
                </a:solidFill>
                <a:latin typeface="+mj-lt"/>
                <a:ea typeface="+mj-ea"/>
                <a:cs typeface="+mj-cs"/>
              </a:rPr>
              <a:t>.</a:t>
            </a:r>
            <a:endParaRPr lang="sr-Latn-RS" sz="2400" dirty="0">
              <a:solidFill>
                <a:schemeClr val="tx2"/>
              </a:solidFill>
              <a:latin typeface="+mj-lt"/>
              <a:ea typeface="+mj-ea"/>
              <a:cs typeface="+mj-cs"/>
            </a:endParaRPr>
          </a:p>
        </p:txBody>
      </p:sp>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AKVIZICIJA I DISTRIBUCIJA</a:t>
            </a:r>
            <a:r>
              <a:rPr lang="sr-Latn-CS" sz="2000" b="1" i="1" dirty="0" smtClean="0">
                <a:solidFill>
                  <a:schemeClr val="tx2"/>
                </a:solidFill>
                <a:latin typeface="Arial" pitchFamily="34" charset="0"/>
              </a:rPr>
              <a:t>: Dokument</a:t>
            </a:r>
            <a:endParaRPr lang="sr-Latn-RS" sz="2000" b="1" dirty="0">
              <a:solidFill>
                <a:schemeClr val="tx2"/>
              </a:solidFill>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9692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11"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smtClean="0">
                <a:solidFill>
                  <a:schemeClr val="tx2"/>
                </a:solidFill>
                <a:latin typeface="Arial" pitchFamily="34" charset="0"/>
              </a:rPr>
              <a:t>Document Message </a:t>
            </a:r>
            <a:r>
              <a:rPr lang="sr-Latn-CS" sz="2000" b="1" i="1" dirty="0" err="1" smtClean="0">
                <a:solidFill>
                  <a:schemeClr val="tx2"/>
                </a:solidFill>
                <a:latin typeface="Arial" pitchFamily="34" charset="0"/>
              </a:rPr>
              <a:t>pattern</a:t>
            </a:r>
            <a:endParaRPr lang="sr-Latn-RS" sz="2000" b="1" dirty="0">
              <a:solidFill>
                <a:schemeClr val="tx2"/>
              </a:solidFill>
            </a:endParaRPr>
          </a:p>
        </p:txBody>
      </p:sp>
      <p:cxnSp>
        <p:nvCxnSpPr>
          <p:cNvPr id="12" name="Straight Connector 11"/>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3108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algn="l"/>
            <a:r>
              <a:rPr lang="sr-Cyrl-RS" sz="2800" dirty="0">
                <a:solidFill>
                  <a:schemeClr val="tx2"/>
                </a:solidFill>
              </a:rPr>
              <a:t>Poruka</a:t>
            </a:r>
            <a:endParaRPr lang="en-US" sz="2800" dirty="0">
              <a:solidFill>
                <a:schemeClr val="tx2"/>
              </a:solidFill>
            </a:endParaRPr>
          </a:p>
        </p:txBody>
      </p:sp>
      <p:sp>
        <p:nvSpPr>
          <p:cNvPr id="2" name="Rectangle 1"/>
          <p:cNvSpPr/>
          <p:nvPr/>
        </p:nvSpPr>
        <p:spPr>
          <a:xfrm>
            <a:off x="179512" y="1268760"/>
            <a:ext cx="8712968" cy="4154984"/>
          </a:xfrm>
          <a:prstGeom prst="rect">
            <a:avLst/>
          </a:prstGeom>
        </p:spPr>
        <p:txBody>
          <a:bodyPr wrap="square">
            <a:spAutoFit/>
          </a:bodyPr>
          <a:lstStyle/>
          <a:p>
            <a:pPr marL="342900" indent="-342900" algn="just">
              <a:buFont typeface="Wingdings" pitchFamily="2" charset="2"/>
              <a:buChar char="q"/>
            </a:pPr>
            <a:r>
              <a:rPr lang="sr-Latn-RS" sz="2000" dirty="0">
                <a:solidFill>
                  <a:schemeClr val="tx2"/>
                </a:solidFill>
                <a:latin typeface="+mj-lt"/>
                <a:ea typeface="+mj-ea"/>
                <a:cs typeface="+mj-cs"/>
              </a:rPr>
              <a:t>Poruka </a:t>
            </a:r>
            <a:r>
              <a:rPr lang="sr-Latn-RS" sz="2000" dirty="0" smtClean="0">
                <a:solidFill>
                  <a:schemeClr val="tx2"/>
                </a:solidFill>
                <a:latin typeface="+mj-lt"/>
                <a:ea typeface="+mj-ea"/>
                <a:cs typeface="+mj-cs"/>
              </a:rPr>
              <a:t>je </a:t>
            </a:r>
            <a:r>
              <a:rPr lang="sr-Latn-RS" sz="2000" dirty="0">
                <a:solidFill>
                  <a:schemeClr val="tx2"/>
                </a:solidFill>
                <a:latin typeface="+mj-lt"/>
                <a:ea typeface="+mj-ea"/>
                <a:cs typeface="+mj-cs"/>
              </a:rPr>
              <a:t>objekat za komunikaciju</a:t>
            </a:r>
            <a:r>
              <a:rPr lang="sr-Latn-RS" dirty="0" smtClean="0">
                <a:solidFill>
                  <a:schemeClr val="tx2"/>
                </a:solidFill>
              </a:rPr>
              <a:t>.</a:t>
            </a:r>
          </a:p>
          <a:p>
            <a:pPr marL="342900" indent="-342900" algn="just">
              <a:buFont typeface="Wingdings" pitchFamily="2" charset="2"/>
              <a:buChar char="q"/>
            </a:pPr>
            <a:endParaRPr lang="sr-Latn-RS" sz="800" dirty="0" smtClean="0">
              <a:solidFill>
                <a:schemeClr val="tx2"/>
              </a:solidFill>
            </a:endParaRPr>
          </a:p>
          <a:p>
            <a:pPr marL="342900" indent="-342900" algn="just">
              <a:buFont typeface="Wingdings" pitchFamily="2" charset="2"/>
              <a:buChar char="q"/>
            </a:pPr>
            <a:r>
              <a:rPr lang="sr-Latn-RS" sz="2000" dirty="0">
                <a:solidFill>
                  <a:schemeClr val="tx2"/>
                </a:solidFill>
                <a:latin typeface="+mj-lt"/>
                <a:ea typeface="+mj-ea"/>
                <a:cs typeface="+mj-cs"/>
              </a:rPr>
              <a:t>Poruka – elektronski </a:t>
            </a:r>
            <a:r>
              <a:rPr lang="sr-Latn-RS" sz="2000" dirty="0" smtClean="0">
                <a:solidFill>
                  <a:schemeClr val="tx2"/>
                </a:solidFill>
                <a:latin typeface="+mj-lt"/>
                <a:ea typeface="+mj-ea"/>
                <a:cs typeface="+mj-cs"/>
              </a:rPr>
              <a:t>dokument</a:t>
            </a:r>
          </a:p>
          <a:p>
            <a:pPr marL="798513" lvl="1" indent="-342900" algn="just">
              <a:buFont typeface="Arial" pitchFamily="34" charset="0"/>
              <a:buChar char="•"/>
            </a:pPr>
            <a:r>
              <a:rPr lang="sr-Latn-RS" sz="2000" dirty="0">
                <a:solidFill>
                  <a:schemeClr val="tx2"/>
                </a:solidFill>
                <a:latin typeface="+mj-lt"/>
                <a:ea typeface="+mj-ea"/>
                <a:cs typeface="+mj-cs"/>
              </a:rPr>
              <a:t>Dokument izdaje autorizovano, odgovorno i kvalifikovano lice.</a:t>
            </a:r>
          </a:p>
          <a:p>
            <a:pPr marL="798513" lvl="1" indent="-342900" algn="just">
              <a:buFont typeface="Arial" pitchFamily="34" charset="0"/>
              <a:buChar char="•"/>
            </a:pPr>
            <a:r>
              <a:rPr lang="sr-Latn-RS" sz="2000" dirty="0">
                <a:solidFill>
                  <a:schemeClr val="tx2"/>
                </a:solidFill>
                <a:latin typeface="+mj-lt"/>
                <a:ea typeface="+mj-ea"/>
                <a:cs typeface="+mj-cs"/>
              </a:rPr>
              <a:t>Sadržaj dokumenta služi za proveru verodostojnosti prezentovanih informacija i/ili stvaranje novog dokumenta.</a:t>
            </a:r>
          </a:p>
          <a:p>
            <a:pPr marL="798513" lvl="1" indent="-342900" algn="just">
              <a:buFont typeface="Arial" pitchFamily="34" charset="0"/>
              <a:buChar char="•"/>
            </a:pPr>
            <a:r>
              <a:rPr lang="sr-Latn-RS" sz="2000" dirty="0">
                <a:solidFill>
                  <a:schemeClr val="tx2"/>
                </a:solidFill>
                <a:latin typeface="+mj-lt"/>
                <a:ea typeface="+mj-ea"/>
                <a:cs typeface="+mj-cs"/>
              </a:rPr>
              <a:t>Svaki dokument sadrži informacije uz pomoć kojih je moguće utvrditi njegovu verodostojnost. </a:t>
            </a:r>
            <a:endParaRPr lang="sr-Latn-RS" sz="2000" dirty="0" smtClean="0">
              <a:solidFill>
                <a:schemeClr val="tx2"/>
              </a:solidFill>
              <a:latin typeface="+mj-lt"/>
              <a:ea typeface="+mj-ea"/>
              <a:cs typeface="+mj-cs"/>
            </a:endParaRPr>
          </a:p>
          <a:p>
            <a:pPr marL="798513" lvl="1" indent="-342900" algn="just">
              <a:buFont typeface="Arial" pitchFamily="34" charset="0"/>
              <a:buChar char="•"/>
            </a:pPr>
            <a:endParaRPr lang="sr-Latn-RS" sz="800" dirty="0">
              <a:solidFill>
                <a:schemeClr val="tx2"/>
              </a:solidFill>
              <a:latin typeface="+mj-lt"/>
              <a:ea typeface="+mj-ea"/>
              <a:cs typeface="+mj-cs"/>
            </a:endParaRPr>
          </a:p>
          <a:p>
            <a:pPr marL="342900" indent="-342900" algn="just">
              <a:buFont typeface="Wingdings" pitchFamily="2" charset="2"/>
              <a:buChar char="q"/>
            </a:pPr>
            <a:r>
              <a:rPr lang="sr-Cyrl-RS" sz="2000" dirty="0">
                <a:solidFill>
                  <a:schemeClr val="tx2"/>
                </a:solidFill>
              </a:rPr>
              <a:t> poslovnim procesima dokument se može javiti</a:t>
            </a:r>
            <a:r>
              <a:rPr lang="sr-Cyrl-RS" sz="2000" dirty="0" smtClean="0">
                <a:solidFill>
                  <a:schemeClr val="tx2"/>
                </a:solidFill>
              </a:rPr>
              <a:t>:</a:t>
            </a:r>
            <a:endParaRPr lang="sr-Latn-RS" sz="2000" dirty="0" smtClean="0">
              <a:solidFill>
                <a:schemeClr val="tx2"/>
              </a:solidFill>
            </a:endParaRPr>
          </a:p>
          <a:p>
            <a:pPr marL="798513" lvl="1" indent="-342900" algn="just">
              <a:buFont typeface="Arial" pitchFamily="34" charset="0"/>
              <a:buChar char="•"/>
            </a:pPr>
            <a:r>
              <a:rPr lang="sr-Latn-RS" sz="2000" dirty="0">
                <a:solidFill>
                  <a:schemeClr val="tx2"/>
                </a:solidFill>
              </a:rPr>
              <a:t>kao osnova za novi poslovni proces tehnološkog sistema; </a:t>
            </a:r>
          </a:p>
          <a:p>
            <a:pPr marL="798513" lvl="1" indent="-342900" algn="just">
              <a:buFont typeface="Arial" pitchFamily="34" charset="0"/>
              <a:buChar char="•"/>
            </a:pPr>
            <a:r>
              <a:rPr lang="sr-Latn-RS" sz="2000" dirty="0">
                <a:solidFill>
                  <a:schemeClr val="tx2"/>
                </a:solidFill>
              </a:rPr>
              <a:t>u interakciji poslovnih procesa; </a:t>
            </a:r>
          </a:p>
          <a:p>
            <a:pPr marL="798513" lvl="1" indent="-342900" algn="just">
              <a:buFont typeface="Arial" pitchFamily="34" charset="0"/>
              <a:buChar char="•"/>
            </a:pPr>
            <a:r>
              <a:rPr lang="sr-Latn-RS" sz="2000" dirty="0">
                <a:solidFill>
                  <a:schemeClr val="tx2"/>
                </a:solidFill>
              </a:rPr>
              <a:t>kao posledica tehnološkog procesa</a:t>
            </a:r>
            <a:r>
              <a:rPr lang="sr-Latn-RS" sz="2000" dirty="0" smtClean="0">
                <a:solidFill>
                  <a:schemeClr val="tx2"/>
                </a:solidFill>
              </a:rPr>
              <a:t>.</a:t>
            </a:r>
          </a:p>
          <a:p>
            <a:pPr marL="798513" lvl="1" indent="-342900" algn="just">
              <a:buFont typeface="Arial" pitchFamily="34" charset="0"/>
              <a:buChar char="•"/>
            </a:pPr>
            <a:endParaRPr lang="sr-Latn-RS" sz="800" dirty="0" smtClean="0">
              <a:solidFill>
                <a:schemeClr val="tx2"/>
              </a:solidFill>
            </a:endParaRPr>
          </a:p>
          <a:p>
            <a:pPr marL="342900" indent="-342900" algn="just">
              <a:buFont typeface="Wingdings" pitchFamily="2" charset="2"/>
              <a:buChar char="q"/>
            </a:pPr>
            <a:r>
              <a:rPr lang="sr-Cyrl-RS" sz="2000" dirty="0" err="1" bmk="_Toc344922829">
                <a:solidFill>
                  <a:schemeClr val="tx2"/>
                </a:solidFill>
                <a:latin typeface="Arial" pitchFamily="34" charset="0"/>
                <a:ea typeface="Times New Roman" pitchFamily="18" charset="0"/>
                <a:cs typeface="Arial" pitchFamily="34" charset="0"/>
              </a:rPr>
              <a:t>Document</a:t>
            </a:r>
            <a:r>
              <a:rPr lang="sr-Cyrl-RS" sz="2000" dirty="0" bmk="_Toc344922829">
                <a:solidFill>
                  <a:schemeClr val="tx2"/>
                </a:solidFill>
                <a:latin typeface="Arial" pitchFamily="34" charset="0"/>
                <a:ea typeface="Times New Roman" pitchFamily="18" charset="0"/>
                <a:cs typeface="Arial" pitchFamily="34" charset="0"/>
              </a:rPr>
              <a:t> </a:t>
            </a:r>
            <a:r>
              <a:rPr lang="sr-Cyrl-RS" sz="2000" dirty="0" err="1" bmk="_Toc344922829">
                <a:solidFill>
                  <a:schemeClr val="tx2"/>
                </a:solidFill>
                <a:latin typeface="Arial" pitchFamily="34" charset="0"/>
                <a:ea typeface="Times New Roman" pitchFamily="18" charset="0"/>
                <a:cs typeface="Arial" pitchFamily="34" charset="0"/>
              </a:rPr>
              <a:t>Message</a:t>
            </a:r>
            <a:r>
              <a:rPr lang="sr-Cyrl-RS" sz="2000" dirty="0" bmk="_Toc344922829">
                <a:solidFill>
                  <a:schemeClr val="tx2"/>
                </a:solidFill>
                <a:latin typeface="Arial" pitchFamily="34" charset="0"/>
                <a:ea typeface="Times New Roman" pitchFamily="18" charset="0"/>
                <a:cs typeface="Arial" pitchFamily="34" charset="0"/>
              </a:rPr>
              <a:t> </a:t>
            </a:r>
            <a:r>
              <a:rPr lang="sr-Latn-RS" sz="2000" dirty="0" smtClean="0" bmk="_Toc344922829">
                <a:solidFill>
                  <a:schemeClr val="tx2"/>
                </a:solidFill>
                <a:latin typeface="Arial" pitchFamily="34" charset="0"/>
                <a:ea typeface="Times New Roman" pitchFamily="18" charset="0"/>
                <a:cs typeface="Arial" pitchFamily="34" charset="0"/>
              </a:rPr>
              <a:t>uzorak</a:t>
            </a:r>
            <a:endParaRPr lang="sr-Latn-RS" sz="2000" dirty="0">
              <a:solidFill>
                <a:schemeClr val="tx2"/>
              </a:solidFill>
            </a:endParaRPr>
          </a:p>
        </p:txBody>
      </p:sp>
      <p:sp>
        <p:nvSpPr>
          <p:cNvPr id="3"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pSp>
        <p:nvGrpSpPr>
          <p:cNvPr id="4" name="Group 53"/>
          <p:cNvGrpSpPr>
            <a:grpSpLocks/>
          </p:cNvGrpSpPr>
          <p:nvPr/>
        </p:nvGrpSpPr>
        <p:grpSpPr bwMode="auto">
          <a:xfrm>
            <a:off x="1970959" y="5517232"/>
            <a:ext cx="4905297" cy="1152128"/>
            <a:chOff x="3531" y="17401"/>
            <a:chExt cx="52068" cy="5745"/>
          </a:xfrm>
        </p:grpSpPr>
        <p:sp>
          <p:nvSpPr>
            <p:cNvPr id="5" name="Rounded Rectangle 138"/>
            <p:cNvSpPr>
              <a:spLocks noChangeArrowheads="1"/>
            </p:cNvSpPr>
            <p:nvPr/>
          </p:nvSpPr>
          <p:spPr bwMode="auto">
            <a:xfrm>
              <a:off x="3531" y="17431"/>
              <a:ext cx="13231" cy="5715"/>
            </a:xfrm>
            <a:prstGeom prst="roundRect">
              <a:avLst>
                <a:gd name="adj" fmla="val 16667"/>
              </a:avLst>
            </a:prstGeom>
            <a:gradFill rotWithShape="1">
              <a:gsLst>
                <a:gs pos="0">
                  <a:srgbClr val="DBE5F1"/>
                </a:gs>
                <a:gs pos="100000">
                  <a:srgbClr val="FFFFFF"/>
                </a:gs>
              </a:gsLst>
              <a:lin ang="2700000" scaled="1"/>
            </a:gradFill>
            <a:ln w="12700">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sr-Latn-RS" sz="8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POŠILJALAC</a:t>
              </a:r>
              <a:endParaRPr kumimoji="0" lang="sr-Latn-R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ounded Rectangle 139"/>
            <p:cNvSpPr>
              <a:spLocks noChangeArrowheads="1"/>
            </p:cNvSpPr>
            <p:nvPr/>
          </p:nvSpPr>
          <p:spPr bwMode="auto">
            <a:xfrm>
              <a:off x="42303" y="17401"/>
              <a:ext cx="13297" cy="5715"/>
            </a:xfrm>
            <a:prstGeom prst="roundRect">
              <a:avLst>
                <a:gd name="adj" fmla="val 16667"/>
              </a:avLst>
            </a:prstGeom>
            <a:gradFill rotWithShape="1">
              <a:gsLst>
                <a:gs pos="0">
                  <a:srgbClr val="DBE5F1"/>
                </a:gs>
                <a:gs pos="100000">
                  <a:srgbClr val="FFFFFF"/>
                </a:gs>
              </a:gsLst>
              <a:lin ang="2700000" scaled="1"/>
            </a:gradFill>
            <a:ln w="12700">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sr-Latn-RS" sz="8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PRIMALAC</a:t>
              </a:r>
              <a:endParaRPr kumimoji="0" lang="sr-Latn-R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Flowchart: Connector 140"/>
            <p:cNvSpPr>
              <a:spLocks noChangeArrowheads="1"/>
            </p:cNvSpPr>
            <p:nvPr/>
          </p:nvSpPr>
          <p:spPr bwMode="auto">
            <a:xfrm>
              <a:off x="19338" y="17934"/>
              <a:ext cx="20152" cy="5181"/>
            </a:xfrm>
            <a:prstGeom prst="flowChartConnector">
              <a:avLst/>
            </a:prstGeom>
            <a:gradFill rotWithShape="1">
              <a:gsLst>
                <a:gs pos="0">
                  <a:srgbClr val="DBE5F1"/>
                </a:gs>
                <a:gs pos="100000">
                  <a:srgbClr val="FFFFFF"/>
                </a:gs>
              </a:gsLst>
              <a:lin ang="2700000" scaled="1"/>
            </a:gradFill>
            <a:ln w="12700">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sr-Latn-RS" sz="10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DOKUMENT</a:t>
              </a:r>
              <a:endParaRPr kumimoji="0" lang="sr-Latn-R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ight Arrow 141"/>
            <p:cNvSpPr>
              <a:spLocks noChangeArrowheads="1"/>
            </p:cNvSpPr>
            <p:nvPr/>
          </p:nvSpPr>
          <p:spPr bwMode="auto">
            <a:xfrm>
              <a:off x="17162" y="19288"/>
              <a:ext cx="1771" cy="2143"/>
            </a:xfrm>
            <a:prstGeom prst="rightArrow">
              <a:avLst>
                <a:gd name="adj1" fmla="val 50000"/>
                <a:gd name="adj2" fmla="val 50000"/>
              </a:avLst>
            </a:prstGeom>
            <a:gradFill rotWithShape="1">
              <a:gsLst>
                <a:gs pos="0">
                  <a:srgbClr val="DBE5F1"/>
                </a:gs>
                <a:gs pos="100000">
                  <a:srgbClr val="FFFFFF"/>
                </a:gs>
              </a:gsLst>
              <a:lin ang="2700000" scaled="1"/>
            </a:gra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sr-Latn-R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ight Arrow 142"/>
            <p:cNvSpPr>
              <a:spLocks noChangeArrowheads="1"/>
            </p:cNvSpPr>
            <p:nvPr/>
          </p:nvSpPr>
          <p:spPr bwMode="auto">
            <a:xfrm>
              <a:off x="40013" y="19288"/>
              <a:ext cx="1887" cy="2143"/>
            </a:xfrm>
            <a:prstGeom prst="rightArrow">
              <a:avLst>
                <a:gd name="adj1" fmla="val 50000"/>
                <a:gd name="adj2" fmla="val 50000"/>
              </a:avLst>
            </a:prstGeom>
            <a:gradFill rotWithShape="1">
              <a:gsLst>
                <a:gs pos="0">
                  <a:srgbClr val="DBE5F1"/>
                </a:gs>
                <a:gs pos="100000">
                  <a:srgbClr val="FFFFFF"/>
                </a:gs>
              </a:gsLst>
              <a:lin ang="2700000" scaled="1"/>
            </a:gra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sr-Latn-R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1"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smtClean="0">
                <a:solidFill>
                  <a:schemeClr val="tx2"/>
                </a:solidFill>
                <a:latin typeface="Arial" pitchFamily="34" charset="0"/>
              </a:rPr>
              <a:t>Document Message </a:t>
            </a:r>
            <a:r>
              <a:rPr lang="sr-Latn-CS" sz="2000" b="1" i="1" dirty="0" err="1" smtClean="0">
                <a:solidFill>
                  <a:schemeClr val="tx2"/>
                </a:solidFill>
                <a:latin typeface="Arial" pitchFamily="34" charset="0"/>
              </a:rPr>
              <a:t>pattern</a:t>
            </a:r>
            <a:endParaRPr lang="sr-Latn-RS" sz="2000" b="1" dirty="0">
              <a:solidFill>
                <a:schemeClr val="tx2"/>
              </a:solidFill>
            </a:endParaRPr>
          </a:p>
        </p:txBody>
      </p:sp>
      <p:cxnSp>
        <p:nvCxnSpPr>
          <p:cNvPr id="12" name="Straight Connector 11"/>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0088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1" y="681462"/>
            <a:ext cx="9067800" cy="510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800" y="6019800"/>
            <a:ext cx="8686800" cy="523220"/>
          </a:xfrm>
          <a:prstGeom prst="rect">
            <a:avLst/>
          </a:prstGeom>
        </p:spPr>
        <p:txBody>
          <a:bodyPr wrap="square">
            <a:spAutoFit/>
          </a:bodyPr>
          <a:lstStyle/>
          <a:p>
            <a:r>
              <a:rPr lang="sr-Latn-RS" sz="2800" dirty="0">
                <a:hlinkClick r:id="rId3"/>
              </a:rPr>
              <a:t>http://</a:t>
            </a:r>
            <a:r>
              <a:rPr lang="sr-Latn-RS" sz="2800" dirty="0" smtClean="0">
                <a:hlinkClick r:id="rId3"/>
              </a:rPr>
              <a:t>www.eaipatterns.com/DocumentMessage.html</a:t>
            </a:r>
            <a:r>
              <a:rPr lang="sr-Latn-RS" sz="2800" dirty="0" smtClean="0"/>
              <a:t> </a:t>
            </a:r>
            <a:endParaRPr lang="sr-Latn-RS" sz="2800" dirty="0"/>
          </a:p>
        </p:txBody>
      </p:sp>
      <p:sp>
        <p:nvSpPr>
          <p:cNvPr id="6" name="Title 1"/>
          <p:cNvSpPr>
            <a:spLocks noGrp="1"/>
          </p:cNvSpPr>
          <p:nvPr>
            <p:ph type="title"/>
          </p:nvPr>
        </p:nvSpPr>
        <p:spPr>
          <a:xfrm>
            <a:off x="0" y="0"/>
            <a:ext cx="9144000" cy="533400"/>
          </a:xfrm>
          <a:solidFill>
            <a:schemeClr val="accent1">
              <a:lumMod val="20000"/>
              <a:lumOff val="80000"/>
              <a:alpha val="25000"/>
            </a:schemeClr>
          </a:solidFill>
        </p:spPr>
        <p:txBody>
          <a:bodyPr>
            <a:normAutofit/>
          </a:bodyPr>
          <a:lstStyle/>
          <a:p>
            <a:pPr lvl="0" algn="l"/>
            <a:r>
              <a:rPr lang="sr-Latn-CS" sz="2000" b="1" i="1" dirty="0">
                <a:solidFill>
                  <a:schemeClr val="tx2"/>
                </a:solidFill>
                <a:latin typeface="Arial" pitchFamily="34" charset="0"/>
              </a:rPr>
              <a:t>Document Message </a:t>
            </a:r>
            <a:r>
              <a:rPr lang="sr-Latn-CS" sz="2000" b="1" i="1" dirty="0" err="1">
                <a:solidFill>
                  <a:schemeClr val="tx2"/>
                </a:solidFill>
                <a:latin typeface="Arial" pitchFamily="34" charset="0"/>
              </a:rPr>
              <a:t>pattern</a:t>
            </a:r>
            <a:endParaRPr lang="sr-Latn-RS" sz="2000" b="1" dirty="0">
              <a:solidFill>
                <a:schemeClr val="tx2"/>
              </a:solidFill>
            </a:endParaRPr>
          </a:p>
        </p:txBody>
      </p:sp>
      <p:cxnSp>
        <p:nvCxnSpPr>
          <p:cNvPr id="7" name="Straight Connector 6"/>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0596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1"/>
          <p:cNvSpPr>
            <a:spLocks noGrp="1"/>
          </p:cNvSpPr>
          <p:nvPr>
            <p:ph type="title"/>
          </p:nvPr>
        </p:nvSpPr>
        <p:spPr/>
        <p:txBody>
          <a:bodyPr/>
          <a:lstStyle/>
          <a:p>
            <a:pPr algn="l"/>
            <a:r>
              <a:rPr lang="sr-Cyrl-RS" sz="2800" dirty="0" err="1">
                <a:solidFill>
                  <a:schemeClr val="tx2"/>
                </a:solidFill>
              </a:rPr>
              <a:t>Pretprocesiranje</a:t>
            </a:r>
            <a:r>
              <a:rPr lang="sr-Cyrl-RS" sz="2800" dirty="0">
                <a:solidFill>
                  <a:schemeClr val="tx2"/>
                </a:solidFill>
              </a:rPr>
              <a:t> </a:t>
            </a:r>
            <a:r>
              <a:rPr lang="sr-Cyrl-RS" sz="2800" dirty="0" smtClean="0">
                <a:solidFill>
                  <a:schemeClr val="tx2"/>
                </a:solidFill>
              </a:rPr>
              <a:t>podataka</a:t>
            </a:r>
            <a:endParaRPr lang="en-US" sz="2400" dirty="0" smtClean="0">
              <a:solidFill>
                <a:schemeClr val="tx2"/>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3" name="Object 2"/>
          <p:cNvGraphicFramePr>
            <a:graphicFrameLocks noChangeAspect="1"/>
          </p:cNvGraphicFramePr>
          <p:nvPr>
            <p:extLst>
              <p:ext uri="{D42A27DB-BD31-4B8C-83A1-F6EECF244321}">
                <p14:modId xmlns:p14="http://schemas.microsoft.com/office/powerpoint/2010/main" val="3675408816"/>
              </p:ext>
            </p:extLst>
          </p:nvPr>
        </p:nvGraphicFramePr>
        <p:xfrm>
          <a:off x="4793113" y="1376922"/>
          <a:ext cx="4153119" cy="5364446"/>
        </p:xfrm>
        <a:graphic>
          <a:graphicData uri="http://schemas.openxmlformats.org/presentationml/2006/ole">
            <mc:AlternateContent xmlns:mc="http://schemas.openxmlformats.org/markup-compatibility/2006">
              <mc:Choice xmlns:v="urn:schemas-microsoft-com:vml" Requires="v">
                <p:oleObj spid="_x0000_s4114" name="Visio" r:id="rId3" imgW="3341328" imgH="4338642" progId="Visio.Drawing.11">
                  <p:embed/>
                </p:oleObj>
              </mc:Choice>
              <mc:Fallback>
                <p:oleObj name="Visio" r:id="rId3" imgW="3341328" imgH="433864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113" y="1376922"/>
                        <a:ext cx="4153119" cy="5364446"/>
                      </a:xfrm>
                      <a:prstGeom prst="rect">
                        <a:avLst/>
                      </a:prstGeom>
                      <a:noFill/>
                    </p:spPr>
                  </p:pic>
                </p:oleObj>
              </mc:Fallback>
            </mc:AlternateContent>
          </a:graphicData>
        </a:graphic>
      </p:graphicFrame>
      <p:sp>
        <p:nvSpPr>
          <p:cNvPr id="4" name="Rectangle 3"/>
          <p:cNvSpPr/>
          <p:nvPr/>
        </p:nvSpPr>
        <p:spPr>
          <a:xfrm>
            <a:off x="107504" y="1305336"/>
            <a:ext cx="4518248" cy="5632311"/>
          </a:xfrm>
          <a:prstGeom prst="rect">
            <a:avLst/>
          </a:prstGeom>
        </p:spPr>
        <p:txBody>
          <a:bodyPr wrap="square">
            <a:spAutoFit/>
          </a:bodyPr>
          <a:lstStyle/>
          <a:p>
            <a:pPr algn="just"/>
            <a:r>
              <a:rPr lang="sr-Cyrl-RS" sz="2000" dirty="0">
                <a:solidFill>
                  <a:schemeClr val="tx2"/>
                </a:solidFill>
                <a:latin typeface="+mj-lt"/>
                <a:ea typeface="+mj-ea"/>
                <a:cs typeface="+mj-cs"/>
              </a:rPr>
              <a:t>Na osnovu preuzete šeme generišu se upozorenje Administratoru sistema da je stigla instanca koja nije podržana u </a:t>
            </a:r>
            <a:r>
              <a:rPr lang="sr-Cyrl-RS" sz="2000" dirty="0" smtClean="0">
                <a:solidFill>
                  <a:schemeClr val="tx2"/>
                </a:solidFill>
                <a:latin typeface="+mj-lt"/>
                <a:ea typeface="+mj-ea"/>
                <a:cs typeface="+mj-cs"/>
              </a:rPr>
              <a:t>sistemu</a:t>
            </a:r>
            <a:r>
              <a:rPr lang="sr-Latn-RS" sz="2000" dirty="0" smtClean="0">
                <a:solidFill>
                  <a:schemeClr val="tx2"/>
                </a:solidFill>
                <a:latin typeface="+mj-lt"/>
                <a:ea typeface="+mj-ea"/>
                <a:cs typeface="+mj-cs"/>
              </a:rPr>
              <a:t>:</a:t>
            </a:r>
          </a:p>
          <a:p>
            <a:pPr algn="just"/>
            <a:endParaRPr lang="sr-Latn-RS" sz="800" dirty="0">
              <a:solidFill>
                <a:schemeClr val="tx2"/>
              </a:solidFill>
              <a:latin typeface="+mj-lt"/>
              <a:ea typeface="+mj-ea"/>
              <a:cs typeface="+mj-cs"/>
            </a:endParaRPr>
          </a:p>
          <a:p>
            <a:pPr marL="342900" indent="-342900" algn="just">
              <a:buFont typeface="Arial" pitchFamily="34" charset="0"/>
              <a:buChar char="•"/>
            </a:pPr>
            <a:r>
              <a:rPr lang="sr-Latn-RS" sz="2000" dirty="0">
                <a:solidFill>
                  <a:schemeClr val="tx2"/>
                </a:solidFill>
                <a:latin typeface="+mj-lt"/>
                <a:ea typeface="+mj-ea"/>
                <a:cs typeface="+mj-cs"/>
              </a:rPr>
              <a:t>Daje nalog za generisanje </a:t>
            </a:r>
            <a:r>
              <a:rPr lang="sr-Latn-RS" sz="2000" dirty="0" smtClean="0">
                <a:solidFill>
                  <a:schemeClr val="tx2"/>
                </a:solidFill>
                <a:latin typeface="+mj-lt"/>
                <a:ea typeface="+mj-ea"/>
                <a:cs typeface="+mj-cs"/>
              </a:rPr>
              <a:t>baze;</a:t>
            </a:r>
            <a:endParaRPr lang="sr-Latn-RS" sz="2000" dirty="0">
              <a:solidFill>
                <a:schemeClr val="tx2"/>
              </a:solidFill>
              <a:latin typeface="+mj-lt"/>
              <a:ea typeface="+mj-ea"/>
              <a:cs typeface="+mj-cs"/>
            </a:endParaRPr>
          </a:p>
          <a:p>
            <a:pPr marL="342900" indent="-342900" algn="just">
              <a:buFont typeface="Arial" pitchFamily="34" charset="0"/>
              <a:buChar char="•"/>
            </a:pPr>
            <a:r>
              <a:rPr lang="sr-Latn-RS" sz="2000" dirty="0" smtClean="0">
                <a:solidFill>
                  <a:schemeClr val="tx2"/>
                </a:solidFill>
                <a:latin typeface="+mj-lt"/>
                <a:ea typeface="+mj-ea"/>
                <a:cs typeface="+mj-cs"/>
              </a:rPr>
              <a:t>Daje </a:t>
            </a:r>
            <a:r>
              <a:rPr lang="sr-Latn-RS" sz="2000" dirty="0">
                <a:solidFill>
                  <a:schemeClr val="tx2"/>
                </a:solidFill>
                <a:latin typeface="+mj-lt"/>
                <a:ea typeface="+mj-ea"/>
                <a:cs typeface="+mj-cs"/>
              </a:rPr>
              <a:t>nalog za kreiranje *.</a:t>
            </a:r>
            <a:r>
              <a:rPr lang="sr-Latn-RS" sz="2000" dirty="0" err="1" smtClean="0">
                <a:solidFill>
                  <a:schemeClr val="tx2"/>
                </a:solidFill>
                <a:latin typeface="+mj-lt"/>
                <a:ea typeface="+mj-ea"/>
                <a:cs typeface="+mj-cs"/>
              </a:rPr>
              <a:t>dll</a:t>
            </a:r>
            <a:r>
              <a:rPr lang="sr-Latn-RS" sz="2000" dirty="0" smtClean="0">
                <a:solidFill>
                  <a:schemeClr val="tx2"/>
                </a:solidFill>
                <a:latin typeface="+mj-lt"/>
                <a:ea typeface="+mj-ea"/>
                <a:cs typeface="+mj-cs"/>
              </a:rPr>
              <a:t>-a</a:t>
            </a:r>
            <a:endParaRPr lang="sr-Latn-RS" sz="2000" dirty="0">
              <a:solidFill>
                <a:schemeClr val="tx2"/>
              </a:solidFill>
              <a:latin typeface="+mj-lt"/>
              <a:ea typeface="+mj-ea"/>
              <a:cs typeface="+mj-cs"/>
            </a:endParaRPr>
          </a:p>
          <a:p>
            <a:pPr marL="342900" indent="-342900" algn="just">
              <a:buFont typeface="Arial" pitchFamily="34" charset="0"/>
              <a:buChar char="•"/>
            </a:pPr>
            <a:r>
              <a:rPr lang="sr-Latn-RS" sz="2000" dirty="0">
                <a:solidFill>
                  <a:schemeClr val="tx2"/>
                </a:solidFill>
                <a:latin typeface="+mj-lt"/>
                <a:ea typeface="+mj-ea"/>
                <a:cs typeface="+mj-cs"/>
              </a:rPr>
              <a:t>Administrator određuje gde će takva instanca da se </a:t>
            </a:r>
            <a:r>
              <a:rPr lang="sr-Latn-RS" sz="2000" dirty="0" smtClean="0">
                <a:solidFill>
                  <a:schemeClr val="tx2"/>
                </a:solidFill>
                <a:latin typeface="+mj-lt"/>
                <a:ea typeface="+mj-ea"/>
                <a:cs typeface="+mj-cs"/>
              </a:rPr>
              <a:t>učitava </a:t>
            </a:r>
            <a:r>
              <a:rPr lang="sr-Latn-RS" sz="2000" dirty="0">
                <a:solidFill>
                  <a:schemeClr val="tx2"/>
                </a:solidFill>
                <a:latin typeface="+mj-lt"/>
                <a:ea typeface="+mj-ea"/>
                <a:cs typeface="+mj-cs"/>
              </a:rPr>
              <a:t>biblioteka;</a:t>
            </a:r>
          </a:p>
          <a:p>
            <a:pPr marL="342900" indent="-342900" algn="just">
              <a:buFont typeface="Arial" pitchFamily="34" charset="0"/>
              <a:buChar char="•"/>
            </a:pPr>
            <a:r>
              <a:rPr lang="sr-Latn-RS" sz="2000" dirty="0">
                <a:solidFill>
                  <a:schemeClr val="tx2"/>
                </a:solidFill>
                <a:latin typeface="+mj-lt"/>
                <a:ea typeface="+mj-ea"/>
                <a:cs typeface="+mj-cs"/>
              </a:rPr>
              <a:t>Odobrava da se učitavaju instance te šeme;</a:t>
            </a:r>
          </a:p>
          <a:p>
            <a:pPr marL="342900" indent="-342900" algn="just">
              <a:buFont typeface="Arial" pitchFamily="34" charset="0"/>
              <a:buChar char="•"/>
            </a:pPr>
            <a:r>
              <a:rPr lang="sr-Latn-RS" sz="2000" dirty="0">
                <a:solidFill>
                  <a:schemeClr val="tx2"/>
                </a:solidFill>
                <a:latin typeface="+mj-lt"/>
                <a:ea typeface="+mj-ea"/>
                <a:cs typeface="+mj-cs"/>
              </a:rPr>
              <a:t>Učitava sve postojeće instance šeme u bazu za pretprocesiranje;</a:t>
            </a:r>
          </a:p>
          <a:p>
            <a:pPr marL="342900" indent="-342900" algn="just">
              <a:buFont typeface="Arial" pitchFamily="34" charset="0"/>
              <a:buChar char="•"/>
            </a:pPr>
            <a:r>
              <a:rPr lang="sr-Latn-RS" sz="2000" dirty="0">
                <a:solidFill>
                  <a:schemeClr val="tx2"/>
                </a:solidFill>
                <a:latin typeface="+mj-lt"/>
                <a:ea typeface="+mj-ea"/>
                <a:cs typeface="+mj-cs"/>
              </a:rPr>
              <a:t>Šalje nadređenom sistemu poruku da je izvršeno uspešno prihvatanje nove instance za pretprocesiranje.</a:t>
            </a:r>
          </a:p>
        </p:txBody>
      </p:sp>
      <p:sp>
        <p:nvSpPr>
          <p:cNvPr id="6" name="Title 1"/>
          <p:cNvSpPr txBox="1">
            <a:spLocks/>
          </p:cNvSpPr>
          <p:nvPr/>
        </p:nvSpPr>
        <p:spPr>
          <a:xfrm>
            <a:off x="0" y="-1588"/>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Document Message </a:t>
            </a:r>
            <a:r>
              <a:rPr lang="sr-Latn-CS" sz="2000" b="1" i="1" dirty="0" err="1" smtClean="0">
                <a:solidFill>
                  <a:schemeClr val="tx2"/>
                </a:solidFill>
                <a:latin typeface="Arial" pitchFamily="34" charset="0"/>
              </a:rPr>
              <a:t>pattern</a:t>
            </a:r>
            <a:r>
              <a:rPr lang="sr-Latn-RS" sz="2000" b="1" dirty="0" smtClean="0">
                <a:solidFill>
                  <a:schemeClr val="tx2"/>
                </a:solidFill>
              </a:rPr>
              <a:t>: </a:t>
            </a:r>
            <a:r>
              <a:rPr lang="sr-Latn-RS" sz="2000" b="1" i="1" dirty="0">
                <a:solidFill>
                  <a:schemeClr val="tx2"/>
                </a:solidFill>
                <a:latin typeface="Arial" pitchFamily="34" charset="0"/>
              </a:rPr>
              <a:t>Nadogradnja sistema</a:t>
            </a:r>
          </a:p>
        </p:txBody>
      </p:sp>
      <p:cxnSp>
        <p:nvCxnSpPr>
          <p:cNvPr id="7" name="Straight Connector 6"/>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4454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algn="l"/>
            <a:r>
              <a:rPr lang="sr-Latn-RS" sz="2800" dirty="0" smtClean="0">
                <a:solidFill>
                  <a:schemeClr val="tx2"/>
                </a:solidFill>
              </a:rPr>
              <a:t>Procesiranje podataka</a:t>
            </a:r>
            <a:endParaRPr lang="en-US" sz="2400" dirty="0" smtClean="0">
              <a:solidFill>
                <a:schemeClr val="tx2"/>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217202039"/>
              </p:ext>
            </p:extLst>
          </p:nvPr>
        </p:nvGraphicFramePr>
        <p:xfrm>
          <a:off x="467544" y="1391379"/>
          <a:ext cx="8136904" cy="4993005"/>
        </p:xfrm>
        <a:graphic>
          <a:graphicData uri="http://schemas.openxmlformats.org/drawingml/2006/table">
            <a:tbl>
              <a:tblPr/>
              <a:tblGrid>
                <a:gridCol w="684894"/>
                <a:gridCol w="2745091"/>
                <a:gridCol w="4706919"/>
              </a:tblGrid>
              <a:tr h="268605">
                <a:tc>
                  <a:txBody>
                    <a:bodyPr/>
                    <a:lstStyle/>
                    <a:p>
                      <a:pPr algn="ctr">
                        <a:spcAft>
                          <a:spcPts val="0"/>
                        </a:spcAft>
                      </a:pPr>
                      <a:r>
                        <a:rPr lang="sr-Cyrl-RS" sz="1600" kern="1200" dirty="0" err="1">
                          <a:solidFill>
                            <a:schemeClr val="tx2"/>
                          </a:solidFill>
                          <a:latin typeface="+mj-lt"/>
                          <a:ea typeface="+mj-ea"/>
                          <a:cs typeface="+mj-cs"/>
                        </a:rPr>
                        <a:t>rbr</a:t>
                      </a:r>
                      <a:r>
                        <a:rPr lang="sr-Cyrl-RS" sz="1600" kern="1200" dirty="0">
                          <a:solidFill>
                            <a:schemeClr val="tx2"/>
                          </a:solidFill>
                          <a:latin typeface="+mj-lt"/>
                          <a:ea typeface="+mj-ea"/>
                          <a:cs typeface="+mj-cs"/>
                        </a:rPr>
                        <a:t>.</a:t>
                      </a:r>
                      <a:endParaRPr lang="sr-Latn-RS" sz="1600" kern="1200" dirty="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spcAft>
                          <a:spcPts val="0"/>
                        </a:spcAft>
                      </a:pPr>
                      <a:r>
                        <a:rPr lang="sr-Cyrl-RS" sz="1600" kern="1200">
                          <a:solidFill>
                            <a:schemeClr val="tx2"/>
                          </a:solidFill>
                          <a:latin typeface="+mj-lt"/>
                          <a:ea typeface="+mj-ea"/>
                          <a:cs typeface="+mj-cs"/>
                        </a:rPr>
                        <a:t>Proces</a:t>
                      </a:r>
                      <a:endParaRPr lang="sr-Latn-RS" sz="16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spcAft>
                          <a:spcPts val="0"/>
                        </a:spcAft>
                      </a:pPr>
                      <a:r>
                        <a:rPr lang="sr-Cyrl-RS" sz="1600" kern="1200">
                          <a:solidFill>
                            <a:schemeClr val="tx2"/>
                          </a:solidFill>
                          <a:latin typeface="+mj-lt"/>
                          <a:ea typeface="+mj-ea"/>
                          <a:cs typeface="+mj-cs"/>
                        </a:rPr>
                        <a:t>Opis</a:t>
                      </a:r>
                      <a:endParaRPr lang="sr-Latn-RS" sz="16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r>
              <a:tr h="617220">
                <a:tc>
                  <a:txBody>
                    <a:bodyPr/>
                    <a:lstStyle/>
                    <a:p>
                      <a:pPr algn="r">
                        <a:spcAft>
                          <a:spcPts val="0"/>
                        </a:spcAft>
                      </a:pPr>
                      <a:r>
                        <a:rPr lang="sr-Cyrl-RS" sz="1600" kern="1200">
                          <a:solidFill>
                            <a:schemeClr val="tx2"/>
                          </a:solidFill>
                          <a:latin typeface="+mj-lt"/>
                          <a:ea typeface="+mj-ea"/>
                          <a:cs typeface="+mj-cs"/>
                        </a:rPr>
                        <a:t>1.</a:t>
                      </a:r>
                      <a:endParaRPr lang="sr-Latn-RS" sz="1600" kern="1200">
                        <a:solidFill>
                          <a:schemeClr val="tx2"/>
                        </a:solidFill>
                        <a:latin typeface="+mj-lt"/>
                        <a:ea typeface="+mj-ea"/>
                        <a:cs typeface="+mj-cs"/>
                      </a:endParaRPr>
                    </a:p>
                    <a:p>
                      <a:pPr algn="r">
                        <a:spcAft>
                          <a:spcPts val="0"/>
                        </a:spcAft>
                      </a:pPr>
                      <a:r>
                        <a:rPr lang="sr-Cyrl-RS" sz="1600" kern="1200">
                          <a:solidFill>
                            <a:schemeClr val="tx2"/>
                          </a:solidFill>
                          <a:latin typeface="+mj-lt"/>
                          <a:ea typeface="+mj-ea"/>
                          <a:cs typeface="+mj-cs"/>
                        </a:rPr>
                        <a:t> </a:t>
                      </a:r>
                      <a:endParaRPr lang="sr-Latn-RS" sz="16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l">
                        <a:spcAft>
                          <a:spcPts val="0"/>
                        </a:spcAft>
                      </a:pPr>
                      <a:r>
                        <a:rPr lang="sr-Cyrl-RS" sz="1800" kern="1200">
                          <a:solidFill>
                            <a:schemeClr val="tx2"/>
                          </a:solidFill>
                          <a:latin typeface="+mj-lt"/>
                          <a:ea typeface="+mj-ea"/>
                          <a:cs typeface="+mj-cs"/>
                        </a:rPr>
                        <a:t>Pribavljanje i provera administrativnih privilegija za pristup ulaznim podacima</a:t>
                      </a:r>
                      <a:endParaRPr lang="sr-Latn-RS" sz="18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just">
                        <a:spcAft>
                          <a:spcPts val="0"/>
                        </a:spcAft>
                      </a:pPr>
                      <a:r>
                        <a:rPr lang="sr-Cyrl-RS" sz="1600" kern="1200" dirty="0">
                          <a:solidFill>
                            <a:schemeClr val="tx2"/>
                          </a:solidFill>
                          <a:latin typeface="+mj-lt"/>
                          <a:ea typeface="+mj-ea"/>
                          <a:cs typeface="+mj-cs"/>
                        </a:rPr>
                        <a:t>Sistem za procesiranje proverava da li ima raspoloživog materijala za procesiranje. Ukoliko utvrdi da ima, proverava da li ima pravo da ih koristi i da li su raspoložive za procesiranje.</a:t>
                      </a:r>
                      <a:endParaRPr lang="sr-Latn-RS" sz="1600" kern="1200" dirty="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r">
                        <a:spcAft>
                          <a:spcPts val="0"/>
                        </a:spcAft>
                      </a:pPr>
                      <a:r>
                        <a:rPr lang="sr-Cyrl-RS" sz="1600" kern="1200">
                          <a:solidFill>
                            <a:schemeClr val="tx2"/>
                          </a:solidFill>
                          <a:latin typeface="+mj-lt"/>
                          <a:ea typeface="+mj-ea"/>
                          <a:cs typeface="+mj-cs"/>
                        </a:rPr>
                        <a:t>2.</a:t>
                      </a:r>
                      <a:endParaRPr lang="sr-Latn-RS" sz="16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l">
                        <a:spcAft>
                          <a:spcPts val="0"/>
                        </a:spcAft>
                      </a:pPr>
                      <a:r>
                        <a:rPr lang="sr-Cyrl-RS" sz="1800" kern="1200">
                          <a:solidFill>
                            <a:schemeClr val="tx2"/>
                          </a:solidFill>
                          <a:latin typeface="+mj-lt"/>
                          <a:ea typeface="+mj-ea"/>
                          <a:cs typeface="+mj-cs"/>
                        </a:rPr>
                        <a:t>Skladištenje ulaznih informacija</a:t>
                      </a:r>
                      <a:endParaRPr lang="sr-Latn-RS" sz="18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just">
                        <a:spcAft>
                          <a:spcPts val="0"/>
                        </a:spcAft>
                      </a:pPr>
                      <a:r>
                        <a:rPr lang="sr-Cyrl-RS" sz="1600" kern="1200" dirty="0">
                          <a:solidFill>
                            <a:schemeClr val="tx2"/>
                          </a:solidFill>
                          <a:latin typeface="+mj-lt"/>
                          <a:ea typeface="+mj-ea"/>
                          <a:cs typeface="+mj-cs"/>
                        </a:rPr>
                        <a:t>Ulazni podaci se preuzimaju, daje im se odgovarajući kontekst i vrši skladištenje.</a:t>
                      </a:r>
                      <a:endParaRPr lang="sr-Latn-RS" sz="1600" kern="1200" dirty="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r">
                        <a:spcAft>
                          <a:spcPts val="0"/>
                        </a:spcAft>
                      </a:pPr>
                      <a:r>
                        <a:rPr lang="sr-Cyrl-RS" sz="1600" kern="1200">
                          <a:solidFill>
                            <a:schemeClr val="tx2"/>
                          </a:solidFill>
                          <a:latin typeface="+mj-lt"/>
                          <a:ea typeface="+mj-ea"/>
                          <a:cs typeface="+mj-cs"/>
                        </a:rPr>
                        <a:t>3.</a:t>
                      </a:r>
                      <a:endParaRPr lang="sr-Latn-RS" sz="16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l">
                        <a:spcAft>
                          <a:spcPts val="0"/>
                        </a:spcAft>
                      </a:pPr>
                      <a:r>
                        <a:rPr lang="sr-Cyrl-RS" sz="1800" kern="1200">
                          <a:solidFill>
                            <a:schemeClr val="tx2"/>
                          </a:solidFill>
                          <a:latin typeface="+mj-lt"/>
                          <a:ea typeface="+mj-ea"/>
                          <a:cs typeface="+mj-cs"/>
                        </a:rPr>
                        <a:t>Procesiranje poslovnih poruka</a:t>
                      </a:r>
                      <a:endParaRPr lang="sr-Latn-RS" sz="18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rowSpan="4">
                  <a:txBody>
                    <a:bodyPr/>
                    <a:lstStyle/>
                    <a:p>
                      <a:pPr algn="just">
                        <a:spcAft>
                          <a:spcPts val="0"/>
                        </a:spcAft>
                      </a:pPr>
                      <a:r>
                        <a:rPr lang="sr-Latn-RS" sz="1600" kern="1200" dirty="0" smtClean="0">
                          <a:solidFill>
                            <a:schemeClr val="tx2"/>
                          </a:solidFill>
                          <a:latin typeface="+mj-lt"/>
                          <a:ea typeface="+mj-ea"/>
                          <a:cs typeface="+mj-cs"/>
                        </a:rPr>
                        <a:t>pro</a:t>
                      </a:r>
                      <a:r>
                        <a:rPr lang="sr-Cyrl-RS" sz="1600" kern="1200" dirty="0" smtClean="0">
                          <a:solidFill>
                            <a:schemeClr val="tx2"/>
                          </a:solidFill>
                          <a:latin typeface="+mj-lt"/>
                          <a:ea typeface="+mj-ea"/>
                          <a:cs typeface="+mj-cs"/>
                        </a:rPr>
                        <a:t>pisana </a:t>
                      </a:r>
                      <a:r>
                        <a:rPr lang="sr-Cyrl-RS" sz="1600" kern="1200" dirty="0">
                          <a:solidFill>
                            <a:schemeClr val="tx2"/>
                          </a:solidFill>
                          <a:latin typeface="+mj-lt"/>
                          <a:ea typeface="+mj-ea"/>
                          <a:cs typeface="+mj-cs"/>
                        </a:rPr>
                        <a:t>tehnologija za primenu tehnološkog procesa </a:t>
                      </a:r>
                      <a:r>
                        <a:rPr lang="sr-Cyrl-RS" sz="1600" kern="1200" dirty="0" smtClean="0">
                          <a:solidFill>
                            <a:schemeClr val="tx2"/>
                          </a:solidFill>
                          <a:latin typeface="+mj-lt"/>
                          <a:ea typeface="+mj-ea"/>
                          <a:cs typeface="+mj-cs"/>
                        </a:rPr>
                        <a:t>obrade</a:t>
                      </a:r>
                      <a:endParaRPr lang="sr-Latn-RS" sz="1600" kern="1200" dirty="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r">
                        <a:spcAft>
                          <a:spcPts val="0"/>
                        </a:spcAft>
                      </a:pPr>
                      <a:r>
                        <a:rPr lang="sr-Cyrl-RS" sz="1600" kern="1200">
                          <a:solidFill>
                            <a:schemeClr val="tx2"/>
                          </a:solidFill>
                          <a:latin typeface="+mj-lt"/>
                          <a:ea typeface="+mj-ea"/>
                          <a:cs typeface="+mj-cs"/>
                        </a:rPr>
                        <a:t>3.1.</a:t>
                      </a:r>
                      <a:endParaRPr lang="sr-Latn-RS" sz="16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l">
                        <a:spcAft>
                          <a:spcPts val="0"/>
                        </a:spcAft>
                      </a:pPr>
                      <a:r>
                        <a:rPr lang="sr-Cyrl-RS" sz="1800" kern="1200">
                          <a:solidFill>
                            <a:schemeClr val="tx2"/>
                          </a:solidFill>
                          <a:latin typeface="+mj-lt"/>
                          <a:ea typeface="+mj-ea"/>
                          <a:cs typeface="+mj-cs"/>
                        </a:rPr>
                        <a:t>Operacija1</a:t>
                      </a:r>
                      <a:endParaRPr lang="sr-Latn-RS" sz="18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vMerge="1">
                  <a:txBody>
                    <a:bodyPr/>
                    <a:lstStyle/>
                    <a:p>
                      <a:endParaRPr lang="sr-Latn-RS"/>
                    </a:p>
                  </a:txBody>
                  <a:tcPr/>
                </a:tc>
              </a:tr>
              <a:tr h="0">
                <a:tc>
                  <a:txBody>
                    <a:bodyPr/>
                    <a:lstStyle/>
                    <a:p>
                      <a:pPr algn="r">
                        <a:spcAft>
                          <a:spcPts val="0"/>
                        </a:spcAft>
                      </a:pPr>
                      <a:r>
                        <a:rPr lang="sr-Cyrl-RS" sz="1600" kern="1200">
                          <a:solidFill>
                            <a:schemeClr val="tx2"/>
                          </a:solidFill>
                          <a:latin typeface="+mj-lt"/>
                          <a:ea typeface="+mj-ea"/>
                          <a:cs typeface="+mj-cs"/>
                        </a:rPr>
                        <a:t>3.2.</a:t>
                      </a:r>
                      <a:endParaRPr lang="sr-Latn-RS" sz="16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l">
                        <a:spcAft>
                          <a:spcPts val="0"/>
                        </a:spcAft>
                      </a:pPr>
                      <a:r>
                        <a:rPr lang="sr-Cyrl-RS" sz="1800" kern="1200">
                          <a:solidFill>
                            <a:schemeClr val="tx2"/>
                          </a:solidFill>
                          <a:latin typeface="+mj-lt"/>
                          <a:ea typeface="+mj-ea"/>
                          <a:cs typeface="+mj-cs"/>
                        </a:rPr>
                        <a:t>Operacija 2</a:t>
                      </a:r>
                      <a:endParaRPr lang="sr-Latn-RS" sz="18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vMerge="1">
                  <a:txBody>
                    <a:bodyPr/>
                    <a:lstStyle/>
                    <a:p>
                      <a:endParaRPr lang="sr-Latn-RS"/>
                    </a:p>
                  </a:txBody>
                  <a:tcPr/>
                </a:tc>
              </a:tr>
              <a:tr h="0">
                <a:tc>
                  <a:txBody>
                    <a:bodyPr/>
                    <a:lstStyle/>
                    <a:p>
                      <a:pPr algn="r">
                        <a:spcAft>
                          <a:spcPts val="0"/>
                        </a:spcAft>
                      </a:pPr>
                      <a:r>
                        <a:rPr lang="sr-Cyrl-RS" sz="1600" kern="1200">
                          <a:solidFill>
                            <a:schemeClr val="tx2"/>
                          </a:solidFill>
                          <a:latin typeface="+mj-lt"/>
                          <a:ea typeface="+mj-ea"/>
                          <a:cs typeface="+mj-cs"/>
                        </a:rPr>
                        <a:t>3.n.</a:t>
                      </a:r>
                      <a:endParaRPr lang="sr-Latn-RS" sz="16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l">
                        <a:spcAft>
                          <a:spcPts val="0"/>
                        </a:spcAft>
                      </a:pPr>
                      <a:r>
                        <a:rPr lang="sr-Cyrl-RS" sz="1800" kern="1200" dirty="0">
                          <a:solidFill>
                            <a:schemeClr val="tx2"/>
                          </a:solidFill>
                          <a:latin typeface="+mj-lt"/>
                          <a:ea typeface="+mj-ea"/>
                          <a:cs typeface="+mj-cs"/>
                        </a:rPr>
                        <a:t>Operacija n</a:t>
                      </a:r>
                      <a:endParaRPr lang="sr-Latn-RS" sz="1800" kern="1200" dirty="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vMerge="1">
                  <a:txBody>
                    <a:bodyPr/>
                    <a:lstStyle/>
                    <a:p>
                      <a:endParaRPr lang="sr-Latn-RS"/>
                    </a:p>
                  </a:txBody>
                  <a:tcPr/>
                </a:tc>
              </a:tr>
              <a:tr h="0">
                <a:tc>
                  <a:txBody>
                    <a:bodyPr/>
                    <a:lstStyle/>
                    <a:p>
                      <a:pPr algn="r">
                        <a:spcAft>
                          <a:spcPts val="0"/>
                        </a:spcAft>
                      </a:pPr>
                      <a:r>
                        <a:rPr lang="sr-Cyrl-RS" sz="1600" b="1">
                          <a:solidFill>
                            <a:schemeClr val="tx2"/>
                          </a:solidFill>
                          <a:effectLst/>
                          <a:latin typeface="Times New Roman"/>
                          <a:ea typeface="Times New Roman"/>
                          <a:cs typeface="Arial"/>
                        </a:rPr>
                        <a:t>4.</a:t>
                      </a:r>
                      <a:endParaRPr lang="sr-Latn-RS" sz="1600">
                        <a:solidFill>
                          <a:schemeClr val="tx2"/>
                        </a:solidFill>
                        <a:effectLst/>
                        <a:latin typeface="Times New Roman"/>
                        <a:ea typeface="Times New Roman"/>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l">
                        <a:spcAft>
                          <a:spcPts val="0"/>
                        </a:spcAft>
                      </a:pPr>
                      <a:r>
                        <a:rPr lang="sr-Cyrl-RS" sz="1800" kern="1200">
                          <a:solidFill>
                            <a:schemeClr val="tx2"/>
                          </a:solidFill>
                          <a:latin typeface="+mj-lt"/>
                          <a:ea typeface="+mj-ea"/>
                          <a:cs typeface="+mj-cs"/>
                        </a:rPr>
                        <a:t>Skladištenje izlaznih informacija</a:t>
                      </a:r>
                      <a:endParaRPr lang="sr-Latn-RS" sz="1800" kern="120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just">
                        <a:spcAft>
                          <a:spcPts val="0"/>
                        </a:spcAft>
                      </a:pPr>
                      <a:r>
                        <a:rPr lang="sr-Cyrl-RS" sz="1600" kern="1200" dirty="0">
                          <a:solidFill>
                            <a:schemeClr val="tx2"/>
                          </a:solidFill>
                          <a:latin typeface="+mj-lt"/>
                          <a:ea typeface="+mj-ea"/>
                          <a:cs typeface="+mj-cs"/>
                        </a:rPr>
                        <a:t>Nakon procesa obrade iz konteksta informacija se vrši izbor načina na koji će izlazne informacije da se skladište.</a:t>
                      </a:r>
                      <a:endParaRPr lang="sr-Latn-RS" sz="1600" kern="1200" dirty="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r">
                        <a:spcAft>
                          <a:spcPts val="0"/>
                        </a:spcAft>
                      </a:pPr>
                      <a:r>
                        <a:rPr lang="sr-Cyrl-RS" sz="1600" b="1" dirty="0">
                          <a:solidFill>
                            <a:schemeClr val="tx2"/>
                          </a:solidFill>
                          <a:effectLst/>
                          <a:latin typeface="Times New Roman"/>
                          <a:ea typeface="Times New Roman"/>
                          <a:cs typeface="Arial"/>
                        </a:rPr>
                        <a:t>5.</a:t>
                      </a:r>
                      <a:endParaRPr lang="sr-Latn-RS" sz="1600" dirty="0">
                        <a:solidFill>
                          <a:schemeClr val="tx2"/>
                        </a:solidFill>
                        <a:effectLst/>
                        <a:latin typeface="Times New Roman"/>
                        <a:ea typeface="Times New Roman"/>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l">
                        <a:spcAft>
                          <a:spcPts val="0"/>
                        </a:spcAft>
                      </a:pPr>
                      <a:r>
                        <a:rPr lang="sr-Cyrl-RS" sz="1800" kern="1200" dirty="0">
                          <a:solidFill>
                            <a:schemeClr val="tx2"/>
                          </a:solidFill>
                          <a:latin typeface="+mj-lt"/>
                          <a:ea typeface="+mj-ea"/>
                          <a:cs typeface="+mj-cs"/>
                        </a:rPr>
                        <a:t>Davanje administrativnih privilegija za pristup izlaznim podacima</a:t>
                      </a:r>
                      <a:endParaRPr lang="sr-Latn-RS" sz="1800" kern="1200" dirty="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just">
                        <a:spcAft>
                          <a:spcPts val="0"/>
                        </a:spcAft>
                      </a:pPr>
                      <a:r>
                        <a:rPr lang="sr-Cyrl-RS" sz="1600" kern="1200" dirty="0">
                          <a:solidFill>
                            <a:schemeClr val="tx2"/>
                          </a:solidFill>
                          <a:latin typeface="+mj-lt"/>
                          <a:ea typeface="+mj-ea"/>
                          <a:cs typeface="+mj-cs"/>
                        </a:rPr>
                        <a:t>Nakon skladištenja da bi bili dostupni drugim procesima, podacima se dodaju administrativne privilegije za pristup. Uobičajeno je da se grupama podataka dodeljuje odgovarajući status. </a:t>
                      </a:r>
                      <a:endParaRPr lang="sr-Latn-RS" sz="1600" kern="1200" dirty="0">
                        <a:solidFill>
                          <a:schemeClr val="tx2"/>
                        </a:solidFill>
                        <a:latin typeface="+mj-lt"/>
                        <a:ea typeface="+mj-ea"/>
                        <a:cs typeface="+mj-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dirty="0">
                <a:solidFill>
                  <a:schemeClr val="tx2"/>
                </a:solidFill>
                <a:latin typeface="Arial" pitchFamily="34" charset="0"/>
              </a:rPr>
              <a:t>Document Message </a:t>
            </a:r>
            <a:r>
              <a:rPr lang="sr-Latn-CS" sz="2000" b="1" i="1" dirty="0" err="1">
                <a:solidFill>
                  <a:schemeClr val="tx2"/>
                </a:solidFill>
                <a:latin typeface="Arial" pitchFamily="34" charset="0"/>
              </a:rPr>
              <a:t>pattern</a:t>
            </a:r>
            <a:r>
              <a:rPr lang="sr-Latn-RS" sz="2000" b="1" dirty="0">
                <a:solidFill>
                  <a:schemeClr val="tx2"/>
                </a:solidFill>
              </a:rPr>
              <a:t>: </a:t>
            </a:r>
            <a:r>
              <a:rPr lang="sr-Latn-RS" sz="2000" b="1" i="1" dirty="0">
                <a:solidFill>
                  <a:schemeClr val="tx2"/>
                </a:solidFill>
                <a:latin typeface="Arial" pitchFamily="34" charset="0"/>
              </a:rPr>
              <a:t>Nadogradnja </a:t>
            </a:r>
            <a:r>
              <a:rPr lang="sr-Latn-RS" sz="2000" b="1" i="1" dirty="0" smtClean="0">
                <a:solidFill>
                  <a:schemeClr val="tx2"/>
                </a:solidFill>
                <a:latin typeface="Arial" pitchFamily="34" charset="0"/>
              </a:rPr>
              <a:t>sistema</a:t>
            </a:r>
            <a:endParaRPr lang="sr-Latn-RS" sz="2000" b="1" i="1" dirty="0">
              <a:solidFill>
                <a:schemeClr val="tx2"/>
              </a:solidFill>
              <a:latin typeface="Arial" pitchFamily="34" charset="0"/>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454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dirty="0" smtClean="0">
                <a:solidFill>
                  <a:schemeClr val="tx2"/>
                </a:solidFill>
                <a:latin typeface="Arial" pitchFamily="34" charset="0"/>
              </a:rPr>
              <a:t>SWIFT – ACK/NAK I KATEGORIJE PORUKA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Tree>
    <p:extLst>
      <p:ext uri="{BB962C8B-B14F-4D97-AF65-F5344CB8AC3E}">
        <p14:creationId xmlns:p14="http://schemas.microsoft.com/office/powerpoint/2010/main" val="22930128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95600"/>
            <a:ext cx="8229600" cy="762000"/>
          </a:xfrm>
        </p:spPr>
        <p:txBody>
          <a:bodyPr vert="horz" lIns="91440" tIns="45720" rIns="91440" bIns="45720" rtlCol="0" anchor="ctr">
            <a:normAutofit/>
          </a:bodyPr>
          <a:lstStyle/>
          <a:p>
            <a:r>
              <a:rPr lang="sr-Latn-RS" dirty="0">
                <a:solidFill>
                  <a:schemeClr val="tx2">
                    <a:lumMod val="50000"/>
                  </a:schemeClr>
                </a:solidFill>
              </a:rPr>
              <a:t>SWIFT zaglavlje</a:t>
            </a:r>
          </a:p>
        </p:txBody>
      </p:sp>
      <p:graphicFrame>
        <p:nvGraphicFramePr>
          <p:cNvPr id="4" name="Object 3"/>
          <p:cNvGraphicFramePr>
            <a:graphicFrameLocks noChangeAspect="1"/>
          </p:cNvGraphicFramePr>
          <p:nvPr>
            <p:extLst>
              <p:ext uri="{D42A27DB-BD31-4B8C-83A1-F6EECF244321}">
                <p14:modId xmlns:p14="http://schemas.microsoft.com/office/powerpoint/2010/main" val="4006792821"/>
              </p:ext>
            </p:extLst>
          </p:nvPr>
        </p:nvGraphicFramePr>
        <p:xfrm>
          <a:off x="4267200" y="3705225"/>
          <a:ext cx="914400" cy="714375"/>
        </p:xfrm>
        <a:graphic>
          <a:graphicData uri="http://schemas.openxmlformats.org/presentationml/2006/ole">
            <mc:AlternateContent xmlns:mc="http://schemas.openxmlformats.org/markup-compatibility/2006">
              <mc:Choice xmlns:v="urn:schemas-microsoft-com:vml" Requires="v">
                <p:oleObj spid="_x0000_s86044" name="Document" showAsIcon="1" r:id="rId3" imgW="914400" imgH="714240" progId="Word.Document.8">
                  <p:embed/>
                </p:oleObj>
              </mc:Choice>
              <mc:Fallback>
                <p:oleObj name="Document" showAsIcon="1" r:id="rId3" imgW="914400" imgH="714240" progId="Word.Document.8">
                  <p:embed/>
                  <p:pic>
                    <p:nvPicPr>
                      <p:cNvPr id="0" name=""/>
                      <p:cNvPicPr/>
                      <p:nvPr/>
                    </p:nvPicPr>
                    <p:blipFill>
                      <a:blip r:embed="rId4"/>
                      <a:stretch>
                        <a:fillRect/>
                      </a:stretch>
                    </p:blipFill>
                    <p:spPr>
                      <a:xfrm>
                        <a:off x="4267200" y="3705225"/>
                        <a:ext cx="914400" cy="714375"/>
                      </a:xfrm>
                      <a:prstGeom prst="rect">
                        <a:avLst/>
                      </a:prstGeom>
                      <a:solidFill>
                        <a:schemeClr val="accent1"/>
                      </a:solidFill>
                    </p:spPr>
                  </p:pic>
                </p:oleObj>
              </mc:Fallback>
            </mc:AlternateContent>
          </a:graphicData>
        </a:graphic>
      </p:graphicFrame>
      <p:sp>
        <p:nvSpPr>
          <p:cNvPr id="5" name="Rectangle 4"/>
          <p:cNvSpPr/>
          <p:nvPr/>
        </p:nvSpPr>
        <p:spPr>
          <a:xfrm>
            <a:off x="909918" y="5874603"/>
            <a:ext cx="8234082" cy="830997"/>
          </a:xfrm>
          <a:prstGeom prst="rect">
            <a:avLst/>
          </a:prstGeom>
        </p:spPr>
        <p:txBody>
          <a:bodyPr wrap="square">
            <a:spAutoFit/>
          </a:bodyPr>
          <a:lstStyle/>
          <a:p>
            <a:pPr algn="ctr"/>
            <a:r>
              <a:rPr lang="sr-Latn-RS" sz="4800" dirty="0">
                <a:hlinkClick r:id="rId5"/>
              </a:rPr>
              <a:t>http://www.anasys.com</a:t>
            </a:r>
            <a:r>
              <a:rPr lang="sr-Latn-RS" sz="4800" dirty="0" smtClean="0">
                <a:hlinkClick r:id="rId5"/>
              </a:rPr>
              <a:t>/</a:t>
            </a:r>
            <a:r>
              <a:rPr lang="sr-Latn-RS" sz="4800" dirty="0" smtClean="0"/>
              <a:t> </a:t>
            </a:r>
            <a:endParaRPr lang="sr-Latn-RS" sz="4800" dirty="0"/>
          </a:p>
        </p:txBody>
      </p:sp>
      <p:sp>
        <p:nvSpPr>
          <p:cNvPr id="6"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dirty="0">
                <a:solidFill>
                  <a:schemeClr val="tx2"/>
                </a:solidFill>
                <a:latin typeface="Arial" pitchFamily="34" charset="0"/>
              </a:rPr>
              <a:t>SWIFT – ACK/NAK I KATEGORIJE PORUKA</a:t>
            </a:r>
            <a:endParaRPr lang="sr-Latn-RS" sz="2000" b="1" dirty="0">
              <a:solidFill>
                <a:schemeClr val="tx2"/>
              </a:solidFill>
            </a:endParaRPr>
          </a:p>
        </p:txBody>
      </p:sp>
      <p:cxnSp>
        <p:nvCxnSpPr>
          <p:cNvPr id="7" name="Straight Connector 6"/>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497650273"/>
              </p:ext>
            </p:extLst>
          </p:nvPr>
        </p:nvGraphicFramePr>
        <p:xfrm>
          <a:off x="4191000" y="1657349"/>
          <a:ext cx="990600" cy="704851"/>
        </p:xfrm>
        <a:graphic>
          <a:graphicData uri="http://schemas.openxmlformats.org/presentationml/2006/ole">
            <mc:AlternateContent xmlns:mc="http://schemas.openxmlformats.org/markup-compatibility/2006">
              <mc:Choice xmlns:v="urn:schemas-microsoft-com:vml" Requires="v">
                <p:oleObj spid="_x0000_s86045" name="Document" showAsIcon="1" r:id="rId6" imgW="984960" imgH="637200" progId="Word.Document.8">
                  <p:embed/>
                </p:oleObj>
              </mc:Choice>
              <mc:Fallback>
                <p:oleObj name="Document" showAsIcon="1" r:id="rId6" imgW="984960" imgH="637200" progId="Word.Document.8">
                  <p:embed/>
                  <p:pic>
                    <p:nvPicPr>
                      <p:cNvPr id="0" name=""/>
                      <p:cNvPicPr>
                        <a:picLocks noChangeAspect="1" noChangeArrowheads="1"/>
                      </p:cNvPicPr>
                      <p:nvPr/>
                    </p:nvPicPr>
                    <p:blipFill>
                      <a:blip r:embed="rId7"/>
                      <a:srcRect/>
                      <a:stretch>
                        <a:fillRect/>
                      </a:stretch>
                    </p:blipFill>
                    <p:spPr bwMode="auto">
                      <a:xfrm>
                        <a:off x="4191000" y="1657349"/>
                        <a:ext cx="990600" cy="704851"/>
                      </a:xfrm>
                      <a:prstGeom prst="rect">
                        <a:avLst/>
                      </a:prstGeom>
                      <a:solidFill>
                        <a:schemeClr val="accent1"/>
                      </a:solidFill>
                      <a:ln>
                        <a:noFill/>
                      </a:ln>
                    </p:spPr>
                  </p:pic>
                </p:oleObj>
              </mc:Fallback>
            </mc:AlternateContent>
          </a:graphicData>
        </a:graphic>
      </p:graphicFrame>
      <p:sp>
        <p:nvSpPr>
          <p:cNvPr id="9" name="Title 1"/>
          <p:cNvSpPr txBox="1">
            <a:spLocks/>
          </p:cNvSpPr>
          <p:nvPr/>
        </p:nvSpPr>
        <p:spPr>
          <a:xfrm>
            <a:off x="909918" y="4953000"/>
            <a:ext cx="8234082"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sr-Latn-RS" dirty="0" smtClean="0">
                <a:solidFill>
                  <a:schemeClr val="tx2">
                    <a:lumMod val="50000"/>
                  </a:schemeClr>
                </a:solidFill>
              </a:rPr>
              <a:t>SWIFT kategorije</a:t>
            </a:r>
            <a:endParaRPr lang="sr-Latn-RS" dirty="0">
              <a:solidFill>
                <a:schemeClr val="tx2">
                  <a:lumMod val="50000"/>
                </a:schemeClr>
              </a:solidFill>
            </a:endParaRPr>
          </a:p>
        </p:txBody>
      </p:sp>
      <p:sp>
        <p:nvSpPr>
          <p:cNvPr id="10" name="Title 1"/>
          <p:cNvSpPr txBox="1">
            <a:spLocks/>
          </p:cNvSpPr>
          <p:nvPr/>
        </p:nvSpPr>
        <p:spPr>
          <a:xfrm>
            <a:off x="909918" y="838200"/>
            <a:ext cx="8234082" cy="762000"/>
          </a:xfrm>
          <a:prstGeom prst="rect">
            <a:avLst/>
          </a:prstGeom>
        </p:spPr>
        <p:txBody>
          <a:bodyPr vert="horz" lIns="91440" tIns="45720" rIns="91440" bIns="45720" rtlCol="0" anchor="ctr">
            <a:normAutofit/>
          </a:bodyPr>
          <a:lstStyle>
            <a:lvl1pPr algn="ctr">
              <a:spcBef>
                <a:spcPct val="0"/>
              </a:spcBef>
              <a:buNone/>
              <a:defRPr sz="4400">
                <a:solidFill>
                  <a:schemeClr val="tx2">
                    <a:lumMod val="50000"/>
                  </a:schemeClr>
                </a:solidFill>
                <a:latin typeface="+mj-lt"/>
                <a:ea typeface="+mj-ea"/>
                <a:cs typeface="+mj-cs"/>
              </a:defRPr>
            </a:lvl1pPr>
          </a:lstStyle>
          <a:p>
            <a:r>
              <a:rPr lang="sr-Latn-RS" dirty="0"/>
              <a:t>SWIFT ACK/NAK</a:t>
            </a:r>
          </a:p>
        </p:txBody>
      </p:sp>
      <p:cxnSp>
        <p:nvCxnSpPr>
          <p:cNvPr id="11" name="Straight Connector 10"/>
          <p:cNvCxnSpPr/>
          <p:nvPr/>
        </p:nvCxnSpPr>
        <p:spPr>
          <a:xfrm>
            <a:off x="0" y="2644586"/>
            <a:ext cx="7315200" cy="224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4688613"/>
            <a:ext cx="7315200" cy="14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0" y="647700"/>
            <a:ext cx="914400" cy="2019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solidFill>
                <a:srgbClr val="FF0000"/>
              </a:solidFill>
            </a:endParaRPr>
          </a:p>
        </p:txBody>
      </p:sp>
      <p:sp>
        <p:nvSpPr>
          <p:cNvPr id="18" name="Rectangle 17"/>
          <p:cNvSpPr/>
          <p:nvPr/>
        </p:nvSpPr>
        <p:spPr>
          <a:xfrm>
            <a:off x="-4482" y="2667000"/>
            <a:ext cx="914400" cy="20193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9" name="Rectangle 18"/>
          <p:cNvSpPr/>
          <p:nvPr/>
        </p:nvSpPr>
        <p:spPr>
          <a:xfrm>
            <a:off x="0" y="4686300"/>
            <a:ext cx="914400" cy="20193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0" name="Oval 19"/>
          <p:cNvSpPr/>
          <p:nvPr/>
        </p:nvSpPr>
        <p:spPr>
          <a:xfrm>
            <a:off x="228600" y="1200150"/>
            <a:ext cx="457200" cy="9144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1" name="Oval 20"/>
          <p:cNvSpPr/>
          <p:nvPr/>
        </p:nvSpPr>
        <p:spPr>
          <a:xfrm>
            <a:off x="228600" y="5257800"/>
            <a:ext cx="457200" cy="9144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2" name="Oval 21"/>
          <p:cNvSpPr/>
          <p:nvPr/>
        </p:nvSpPr>
        <p:spPr>
          <a:xfrm>
            <a:off x="228600" y="3200400"/>
            <a:ext cx="457200" cy="9144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ectangle 13">
            <a:hlinkClick r:id="rId8"/>
          </p:cNvPr>
          <p:cNvSpPr/>
          <p:nvPr/>
        </p:nvSpPr>
        <p:spPr>
          <a:xfrm>
            <a:off x="7467600" y="990600"/>
            <a:ext cx="1524000" cy="4674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6000" dirty="0" smtClean="0"/>
              <a:t>S    E    P   A</a:t>
            </a:r>
            <a:endParaRPr lang="sr-Latn-RS" sz="6000" dirty="0"/>
          </a:p>
        </p:txBody>
      </p:sp>
    </p:spTree>
    <p:extLst>
      <p:ext uri="{BB962C8B-B14F-4D97-AF65-F5344CB8AC3E}">
        <p14:creationId xmlns:p14="http://schemas.microsoft.com/office/powerpoint/2010/main" val="7809352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857845"/>
            <a:ext cx="9144000" cy="5847755"/>
          </a:xfrm>
          <a:prstGeom prst="rect">
            <a:avLst/>
          </a:prstGeom>
        </p:spPr>
        <p:txBody>
          <a:bodyPr wrap="square">
            <a:spAutoFit/>
          </a:bodyPr>
          <a:lstStyle/>
          <a:p>
            <a:r>
              <a:rPr lang="sr-Latn-RS" sz="2200" dirty="0" smtClean="0">
                <a:solidFill>
                  <a:schemeClr val="accent1">
                    <a:lumMod val="75000"/>
                  </a:schemeClr>
                </a:solidFill>
                <a:latin typeface="Arial" pitchFamily="34" charset="0"/>
                <a:cs typeface="Arial" pitchFamily="34" charset="0"/>
              </a:rPr>
              <a:t>- </a:t>
            </a:r>
            <a:r>
              <a:rPr lang="sr-Latn-RS" sz="2200" b="1" dirty="0" err="1">
                <a:solidFill>
                  <a:schemeClr val="accent1">
                    <a:lumMod val="75000"/>
                  </a:schemeClr>
                </a:solidFill>
                <a:latin typeface="Arial" pitchFamily="34" charset="0"/>
                <a:cs typeface="Arial" pitchFamily="34" charset="0"/>
              </a:rPr>
              <a:t>Add</a:t>
            </a:r>
            <a:r>
              <a:rPr lang="sr-Latn-RS" sz="2200" dirty="0">
                <a:solidFill>
                  <a:schemeClr val="accent1">
                    <a:lumMod val="75000"/>
                  </a:schemeClr>
                </a:solidFill>
                <a:latin typeface="Arial" pitchFamily="34" charset="0"/>
                <a:cs typeface="Arial" pitchFamily="34" charset="0"/>
              </a:rPr>
              <a:t> ACORD poruka se koristi za kreiranje nove instance objekta;</a:t>
            </a:r>
          </a:p>
          <a:p>
            <a:r>
              <a:rPr lang="sr-Latn-RS" sz="2200" dirty="0">
                <a:solidFill>
                  <a:schemeClr val="accent1">
                    <a:lumMod val="75000"/>
                  </a:schemeClr>
                </a:solidFill>
                <a:latin typeface="Arial" pitchFamily="34" charset="0"/>
                <a:cs typeface="Arial" pitchFamily="34" charset="0"/>
              </a:rPr>
              <a:t>- </a:t>
            </a:r>
            <a:r>
              <a:rPr lang="sr-Latn-RS" sz="2200" b="1" dirty="0" err="1">
                <a:solidFill>
                  <a:schemeClr val="accent1">
                    <a:lumMod val="75000"/>
                  </a:schemeClr>
                </a:solidFill>
                <a:latin typeface="Arial" pitchFamily="34" charset="0"/>
                <a:cs typeface="Arial" pitchFamily="34" charset="0"/>
              </a:rPr>
              <a:t>Inquiry</a:t>
            </a:r>
            <a:r>
              <a:rPr lang="sr-Latn-RS" sz="2200" dirty="0">
                <a:solidFill>
                  <a:schemeClr val="accent1">
                    <a:lumMod val="75000"/>
                  </a:schemeClr>
                </a:solidFill>
                <a:latin typeface="Arial" pitchFamily="34" charset="0"/>
                <a:cs typeface="Arial" pitchFamily="34" charset="0"/>
              </a:rPr>
              <a:t> ACORD poruka se koristi za pribavljanje kvota za objekat ili informaciju o stanju određenog objekta;</a:t>
            </a:r>
          </a:p>
          <a:p>
            <a:r>
              <a:rPr lang="sr-Latn-RS" sz="2200" dirty="0">
                <a:solidFill>
                  <a:schemeClr val="accent1">
                    <a:lumMod val="75000"/>
                  </a:schemeClr>
                </a:solidFill>
                <a:latin typeface="Arial" pitchFamily="34" charset="0"/>
                <a:cs typeface="Arial" pitchFamily="34" charset="0"/>
              </a:rPr>
              <a:t>- </a:t>
            </a:r>
            <a:r>
              <a:rPr lang="sr-Latn-RS" sz="2200" b="1" dirty="0" err="1">
                <a:solidFill>
                  <a:schemeClr val="accent1">
                    <a:lumMod val="75000"/>
                  </a:schemeClr>
                </a:solidFill>
                <a:latin typeface="Arial" pitchFamily="34" charset="0"/>
                <a:cs typeface="Arial" pitchFamily="34" charset="0"/>
              </a:rPr>
              <a:t>Submit</a:t>
            </a:r>
            <a:r>
              <a:rPr lang="sr-Latn-RS" sz="2200" dirty="0">
                <a:solidFill>
                  <a:schemeClr val="accent1">
                    <a:lumMod val="75000"/>
                  </a:schemeClr>
                </a:solidFill>
                <a:latin typeface="Arial" pitchFamily="34" charset="0"/>
                <a:cs typeface="Arial" pitchFamily="34" charset="0"/>
              </a:rPr>
              <a:t> ACORD poruka se koristi za prosleđivanje podataka i razlikuje se od </a:t>
            </a:r>
            <a:r>
              <a:rPr lang="sr-Latn-RS" sz="2200" dirty="0" err="1">
                <a:solidFill>
                  <a:schemeClr val="accent1">
                    <a:lumMod val="75000"/>
                  </a:schemeClr>
                </a:solidFill>
                <a:latin typeface="Arial" pitchFamily="34" charset="0"/>
                <a:cs typeface="Arial" pitchFamily="34" charset="0"/>
              </a:rPr>
              <a:t>Add</a:t>
            </a:r>
            <a:r>
              <a:rPr lang="sr-Latn-RS" sz="2200" dirty="0">
                <a:solidFill>
                  <a:schemeClr val="accent1">
                    <a:lumMod val="75000"/>
                  </a:schemeClr>
                </a:solidFill>
                <a:latin typeface="Arial" pitchFamily="34" charset="0"/>
                <a:cs typeface="Arial" pitchFamily="34" charset="0"/>
              </a:rPr>
              <a:t> poruke po tome što poruka </a:t>
            </a:r>
            <a:r>
              <a:rPr lang="sr-Latn-RS" sz="2200" dirty="0" err="1">
                <a:solidFill>
                  <a:schemeClr val="accent1">
                    <a:lumMod val="75000"/>
                  </a:schemeClr>
                </a:solidFill>
                <a:latin typeface="Arial" pitchFamily="34" charset="0"/>
                <a:cs typeface="Arial" pitchFamily="34" charset="0"/>
              </a:rPr>
              <a:t>Submit</a:t>
            </a:r>
            <a:r>
              <a:rPr lang="sr-Latn-RS" sz="2200" dirty="0">
                <a:solidFill>
                  <a:schemeClr val="accent1">
                    <a:lumMod val="75000"/>
                  </a:schemeClr>
                </a:solidFill>
                <a:latin typeface="Arial" pitchFamily="34" charset="0"/>
                <a:cs typeface="Arial" pitchFamily="34" charset="0"/>
              </a:rPr>
              <a:t> informativna i ne zahteva određene privilegije;</a:t>
            </a:r>
          </a:p>
          <a:p>
            <a:r>
              <a:rPr lang="sr-Latn-RS" sz="2200" dirty="0">
                <a:solidFill>
                  <a:schemeClr val="accent1">
                    <a:lumMod val="75000"/>
                  </a:schemeClr>
                </a:solidFill>
                <a:latin typeface="Arial" pitchFamily="34" charset="0"/>
                <a:cs typeface="Arial" pitchFamily="34" charset="0"/>
              </a:rPr>
              <a:t>- </a:t>
            </a:r>
            <a:r>
              <a:rPr lang="sr-Latn-RS" sz="2200" b="1" dirty="0" err="1">
                <a:solidFill>
                  <a:schemeClr val="accent1">
                    <a:lumMod val="75000"/>
                  </a:schemeClr>
                </a:solidFill>
                <a:latin typeface="Arial" pitchFamily="34" charset="0"/>
                <a:cs typeface="Arial" pitchFamily="34" charset="0"/>
              </a:rPr>
              <a:t>Modification</a:t>
            </a:r>
            <a:r>
              <a:rPr lang="sr-Latn-RS" sz="2200" dirty="0">
                <a:solidFill>
                  <a:schemeClr val="accent1">
                    <a:lumMod val="75000"/>
                  </a:schemeClr>
                </a:solidFill>
                <a:latin typeface="Arial" pitchFamily="34" charset="0"/>
                <a:cs typeface="Arial" pitchFamily="34" charset="0"/>
              </a:rPr>
              <a:t> ACORD poruka se koristi da izmeni instancu ili objekat;</a:t>
            </a:r>
          </a:p>
          <a:p>
            <a:r>
              <a:rPr lang="sr-Latn-RS" sz="2200" dirty="0">
                <a:solidFill>
                  <a:schemeClr val="accent1">
                    <a:lumMod val="75000"/>
                  </a:schemeClr>
                </a:solidFill>
                <a:latin typeface="Arial" pitchFamily="34" charset="0"/>
                <a:cs typeface="Arial" pitchFamily="34" charset="0"/>
              </a:rPr>
              <a:t>- </a:t>
            </a:r>
            <a:r>
              <a:rPr lang="sr-Latn-RS" sz="2200" b="1" dirty="0" err="1">
                <a:solidFill>
                  <a:schemeClr val="accent1">
                    <a:lumMod val="75000"/>
                  </a:schemeClr>
                </a:solidFill>
                <a:latin typeface="Arial" pitchFamily="34" charset="0"/>
                <a:cs typeface="Arial" pitchFamily="34" charset="0"/>
              </a:rPr>
              <a:t>Cancellation</a:t>
            </a:r>
            <a:r>
              <a:rPr lang="sr-Latn-RS" sz="2200" dirty="0">
                <a:solidFill>
                  <a:schemeClr val="accent1">
                    <a:lumMod val="75000"/>
                  </a:schemeClr>
                </a:solidFill>
                <a:latin typeface="Arial" pitchFamily="34" charset="0"/>
                <a:cs typeface="Arial" pitchFamily="34" charset="0"/>
              </a:rPr>
              <a:t> ACORD poruka se koristi za otkazivanje ili otkazivanje </a:t>
            </a:r>
            <a:r>
              <a:rPr lang="sr-Latn-RS" sz="2200" dirty="0" err="1">
                <a:solidFill>
                  <a:schemeClr val="accent1">
                    <a:lumMod val="75000"/>
                  </a:schemeClr>
                </a:solidFill>
                <a:latin typeface="Arial" pitchFamily="34" charset="0"/>
                <a:cs typeface="Arial" pitchFamily="34" charset="0"/>
              </a:rPr>
              <a:t>zanavljanja</a:t>
            </a:r>
            <a:r>
              <a:rPr lang="sr-Latn-RS" sz="2200" dirty="0">
                <a:solidFill>
                  <a:schemeClr val="accent1">
                    <a:lumMod val="75000"/>
                  </a:schemeClr>
                </a:solidFill>
                <a:latin typeface="Arial" pitchFamily="34" charset="0"/>
                <a:cs typeface="Arial" pitchFamily="34" charset="0"/>
              </a:rPr>
              <a:t> postojeće instance objekta;</a:t>
            </a:r>
          </a:p>
          <a:p>
            <a:r>
              <a:rPr lang="sr-Latn-RS" sz="2200" dirty="0">
                <a:solidFill>
                  <a:schemeClr val="accent1">
                    <a:lumMod val="75000"/>
                  </a:schemeClr>
                </a:solidFill>
                <a:latin typeface="Arial" pitchFamily="34" charset="0"/>
                <a:cs typeface="Arial" pitchFamily="34" charset="0"/>
              </a:rPr>
              <a:t>- </a:t>
            </a:r>
            <a:r>
              <a:rPr lang="sr-Latn-RS" sz="2200" b="1" dirty="0" err="1">
                <a:solidFill>
                  <a:schemeClr val="accent1">
                    <a:lumMod val="75000"/>
                  </a:schemeClr>
                </a:solidFill>
                <a:latin typeface="Arial" pitchFamily="34" charset="0"/>
                <a:cs typeface="Arial" pitchFamily="34" charset="0"/>
              </a:rPr>
              <a:t>Renewal</a:t>
            </a:r>
            <a:r>
              <a:rPr lang="sr-Latn-RS" sz="2200" dirty="0">
                <a:solidFill>
                  <a:schemeClr val="accent1">
                    <a:lumMod val="75000"/>
                  </a:schemeClr>
                </a:solidFill>
                <a:latin typeface="Arial" pitchFamily="34" charset="0"/>
                <a:cs typeface="Arial" pitchFamily="34" charset="0"/>
              </a:rPr>
              <a:t> ACORD poruka se koristi za obnavljanje instance ili postojećeg objekta;</a:t>
            </a:r>
          </a:p>
          <a:p>
            <a:r>
              <a:rPr lang="sr-Latn-RS" sz="2200" dirty="0">
                <a:solidFill>
                  <a:schemeClr val="accent1">
                    <a:lumMod val="75000"/>
                  </a:schemeClr>
                </a:solidFill>
                <a:latin typeface="Arial" pitchFamily="34" charset="0"/>
                <a:cs typeface="Arial" pitchFamily="34" charset="0"/>
              </a:rPr>
              <a:t>- </a:t>
            </a:r>
            <a:r>
              <a:rPr lang="sr-Latn-RS" sz="2200" b="1" dirty="0" err="1">
                <a:solidFill>
                  <a:schemeClr val="accent1">
                    <a:lumMod val="75000"/>
                  </a:schemeClr>
                </a:solidFill>
                <a:latin typeface="Arial" pitchFamily="34" charset="0"/>
                <a:cs typeface="Arial" pitchFamily="34" charset="0"/>
              </a:rPr>
              <a:t>Reinstatement</a:t>
            </a:r>
            <a:r>
              <a:rPr lang="sr-Latn-RS" sz="2200" dirty="0">
                <a:solidFill>
                  <a:schemeClr val="accent1">
                    <a:lumMod val="75000"/>
                  </a:schemeClr>
                </a:solidFill>
                <a:latin typeface="Arial" pitchFamily="34" charset="0"/>
                <a:cs typeface="Arial" pitchFamily="34" charset="0"/>
              </a:rPr>
              <a:t> ACORD poruka se koristi da ponovo </a:t>
            </a:r>
            <a:r>
              <a:rPr lang="sr-Latn-RS" sz="2200" dirty="0" err="1">
                <a:solidFill>
                  <a:schemeClr val="accent1">
                    <a:lumMod val="75000"/>
                  </a:schemeClr>
                </a:solidFill>
                <a:latin typeface="Arial" pitchFamily="34" charset="0"/>
                <a:cs typeface="Arial" pitchFamily="34" charset="0"/>
              </a:rPr>
              <a:t>instancira</a:t>
            </a:r>
            <a:r>
              <a:rPr lang="sr-Latn-RS" sz="2200" dirty="0">
                <a:solidFill>
                  <a:schemeClr val="accent1">
                    <a:lumMod val="75000"/>
                  </a:schemeClr>
                </a:solidFill>
                <a:latin typeface="Arial" pitchFamily="34" charset="0"/>
                <a:cs typeface="Arial" pitchFamily="34" charset="0"/>
              </a:rPr>
              <a:t> postojeći objekat; </a:t>
            </a:r>
          </a:p>
          <a:p>
            <a:r>
              <a:rPr lang="sr-Latn-RS" sz="2200" dirty="0">
                <a:solidFill>
                  <a:schemeClr val="accent1">
                    <a:lumMod val="75000"/>
                  </a:schemeClr>
                </a:solidFill>
                <a:latin typeface="Arial" pitchFamily="34" charset="0"/>
                <a:cs typeface="Arial" pitchFamily="34" charset="0"/>
              </a:rPr>
              <a:t>- </a:t>
            </a:r>
            <a:r>
              <a:rPr lang="sr-Latn-RS" sz="2200" b="1" dirty="0" err="1">
                <a:solidFill>
                  <a:schemeClr val="accent1">
                    <a:lumMod val="75000"/>
                  </a:schemeClr>
                </a:solidFill>
                <a:latin typeface="Arial" pitchFamily="34" charset="0"/>
                <a:cs typeface="Arial" pitchFamily="34" charset="0"/>
              </a:rPr>
              <a:t>Reissue</a:t>
            </a:r>
            <a:r>
              <a:rPr lang="sr-Latn-RS" sz="2200" dirty="0">
                <a:solidFill>
                  <a:schemeClr val="accent1">
                    <a:lumMod val="75000"/>
                  </a:schemeClr>
                </a:solidFill>
                <a:latin typeface="Arial" pitchFamily="34" charset="0"/>
                <a:cs typeface="Arial" pitchFamily="34" charset="0"/>
              </a:rPr>
              <a:t>  ACORD poruka se koristi da prepiše instancu od postojećeg objekta;</a:t>
            </a:r>
          </a:p>
          <a:p>
            <a:r>
              <a:rPr lang="sr-Latn-RS" sz="2200" dirty="0">
                <a:solidFill>
                  <a:schemeClr val="accent1">
                    <a:lumMod val="75000"/>
                  </a:schemeClr>
                </a:solidFill>
                <a:latin typeface="Arial" pitchFamily="34" charset="0"/>
                <a:cs typeface="Arial" pitchFamily="34" charset="0"/>
              </a:rPr>
              <a:t>- </a:t>
            </a:r>
            <a:r>
              <a:rPr lang="sr-Latn-RS" sz="2200" b="1" dirty="0" err="1">
                <a:solidFill>
                  <a:schemeClr val="accent1">
                    <a:lumMod val="75000"/>
                  </a:schemeClr>
                </a:solidFill>
                <a:latin typeface="Arial" pitchFamily="34" charset="0"/>
                <a:cs typeface="Arial" pitchFamily="34" charset="0"/>
              </a:rPr>
              <a:t>Synchronization</a:t>
            </a:r>
            <a:r>
              <a:rPr lang="sr-Latn-RS" sz="2200" dirty="0">
                <a:solidFill>
                  <a:schemeClr val="accent1">
                    <a:lumMod val="75000"/>
                  </a:schemeClr>
                </a:solidFill>
                <a:latin typeface="Arial" pitchFamily="34" charset="0"/>
                <a:cs typeface="Arial" pitchFamily="34" charset="0"/>
              </a:rPr>
              <a:t> ACORD poruka se koristi da obezbedi instancu specifičnog objekta od strane Servis provajdera usluge.</a:t>
            </a:r>
          </a:p>
        </p:txBody>
      </p:sp>
      <p:sp>
        <p:nvSpPr>
          <p:cNvPr id="9" name="Title 1"/>
          <p:cNvSpPr>
            <a:spLocks noGrp="1"/>
          </p:cNvSpPr>
          <p:nvPr>
            <p:ph type="title"/>
          </p:nvPr>
        </p:nvSpPr>
        <p:spPr>
          <a:xfrm>
            <a:off x="0" y="0"/>
            <a:ext cx="9144000" cy="533400"/>
          </a:xfrm>
          <a:solidFill>
            <a:schemeClr val="accent1">
              <a:lumMod val="20000"/>
              <a:lumOff val="80000"/>
              <a:alpha val="25000"/>
            </a:schemeClr>
          </a:solidFill>
        </p:spPr>
        <p:txBody>
          <a:bodyPr>
            <a:noAutofit/>
          </a:bodyPr>
          <a:lstStyle/>
          <a:p>
            <a:pPr lvl="0" algn="l"/>
            <a:r>
              <a:rPr lang="sr-Latn-RS" sz="1800" b="1" i="1" cap="all" dirty="0" smtClean="0">
                <a:solidFill>
                  <a:schemeClr val="tx2"/>
                </a:solidFill>
                <a:latin typeface="Arial" pitchFamily="34" charset="0"/>
                <a:ea typeface="Times New Roman" pitchFamily="18" charset="0"/>
              </a:rPr>
              <a:t>Tipovi </a:t>
            </a:r>
            <a:r>
              <a:rPr lang="sr-Latn-RS" sz="1800" b="1" i="1" cap="all" dirty="0">
                <a:solidFill>
                  <a:schemeClr val="tx2"/>
                </a:solidFill>
                <a:latin typeface="Arial" pitchFamily="34" charset="0"/>
                <a:ea typeface="Times New Roman" pitchFamily="18" charset="0"/>
              </a:rPr>
              <a:t>ACORD </a:t>
            </a:r>
            <a:r>
              <a:rPr lang="sr-Latn-RS" sz="1800" b="1" i="1" cap="all" dirty="0" smtClean="0">
                <a:solidFill>
                  <a:schemeClr val="tx2"/>
                </a:solidFill>
                <a:latin typeface="Arial" pitchFamily="34" charset="0"/>
                <a:ea typeface="Times New Roman" pitchFamily="18" charset="0"/>
              </a:rPr>
              <a:t>poruka</a:t>
            </a:r>
            <a:endParaRPr lang="sr-Latn-RS" sz="1800" b="1" i="1" cap="all" dirty="0">
              <a:solidFill>
                <a:schemeClr val="tx2"/>
              </a:solidFill>
              <a:latin typeface="Arial" pitchFamily="34" charset="0"/>
              <a:ea typeface="Times New Roman" pitchFamily="18" charset="0"/>
            </a:endParaRPr>
          </a:p>
        </p:txBody>
      </p:sp>
      <p:cxnSp>
        <p:nvCxnSpPr>
          <p:cNvPr id="10" name="Straight Connector 9"/>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878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067800" cy="6324599"/>
          </a:xfrm>
        </p:spPr>
        <p:txBody>
          <a:bodyPr>
            <a:normAutofit fontScale="92500" lnSpcReduction="10000"/>
          </a:bodyPr>
          <a:lstStyle/>
          <a:p>
            <a:pPr algn="just"/>
            <a:r>
              <a:rPr lang="sr-Latn-RS" sz="2100" b="1" i="1" dirty="0">
                <a:solidFill>
                  <a:schemeClr val="tx2"/>
                </a:solidFill>
                <a:latin typeface="Arial" pitchFamily="34" charset="0"/>
                <a:ea typeface="Times New Roman" pitchFamily="18" charset="0"/>
              </a:rPr>
              <a:t>Direktno zaduženje </a:t>
            </a:r>
            <a:r>
              <a:rPr lang="sr-Latn-RS" sz="2100" i="1" dirty="0">
                <a:solidFill>
                  <a:schemeClr val="tx2"/>
                </a:solidFill>
                <a:latin typeface="Arial" pitchFamily="34" charset="0"/>
                <a:ea typeface="Times New Roman" pitchFamily="18" charset="0"/>
              </a:rPr>
              <a:t>je ranije odobreno zaduženje na bankovnom računu </a:t>
            </a:r>
            <a:r>
              <a:rPr lang="sr-Latn-RS" sz="2100" i="1" dirty="0" err="1">
                <a:solidFill>
                  <a:schemeClr val="tx2"/>
                </a:solidFill>
                <a:latin typeface="Arial" pitchFamily="34" charset="0"/>
                <a:ea typeface="Times New Roman" pitchFamily="18" charset="0"/>
              </a:rPr>
              <a:t>platioca</a:t>
            </a:r>
            <a:r>
              <a:rPr lang="sr-Latn-RS" sz="2100" i="1" dirty="0">
                <a:solidFill>
                  <a:schemeClr val="tx2"/>
                </a:solidFill>
                <a:latin typeface="Arial" pitchFamily="34" charset="0"/>
                <a:ea typeface="Times New Roman" pitchFamily="18" charset="0"/>
              </a:rPr>
              <a:t> inicirano od strane primaoca.</a:t>
            </a:r>
          </a:p>
          <a:p>
            <a:pPr algn="just"/>
            <a:endParaRPr lang="sr-Latn-RS" sz="2100" i="1" dirty="0">
              <a:solidFill>
                <a:schemeClr val="tx2"/>
              </a:solidFill>
              <a:latin typeface="Arial" pitchFamily="34" charset="0"/>
              <a:ea typeface="Times New Roman" pitchFamily="18" charset="0"/>
            </a:endParaRPr>
          </a:p>
          <a:p>
            <a:pPr algn="just"/>
            <a:r>
              <a:rPr lang="sr-Latn-RS" sz="2100" b="1" i="1" dirty="0">
                <a:solidFill>
                  <a:schemeClr val="tx2"/>
                </a:solidFill>
                <a:latin typeface="Arial" pitchFamily="34" charset="0"/>
                <a:ea typeface="Times New Roman" pitchFamily="18" charset="0"/>
              </a:rPr>
              <a:t>Instrumenti </a:t>
            </a:r>
            <a:r>
              <a:rPr lang="sr-Latn-RS" sz="2100" b="1" i="1" dirty="0" smtClean="0">
                <a:solidFill>
                  <a:schemeClr val="tx2"/>
                </a:solidFill>
                <a:latin typeface="Arial" pitchFamily="34" charset="0"/>
                <a:ea typeface="Times New Roman" pitchFamily="18" charset="0"/>
              </a:rPr>
              <a:t>plaćanja </a:t>
            </a:r>
            <a:r>
              <a:rPr lang="sr-Latn-RS" sz="2100" i="1" dirty="0" smtClean="0">
                <a:solidFill>
                  <a:schemeClr val="tx2"/>
                </a:solidFill>
                <a:latin typeface="Arial" pitchFamily="34" charset="0"/>
                <a:ea typeface="Times New Roman" pitchFamily="18" charset="0"/>
              </a:rPr>
              <a:t>su instrumenti </a:t>
            </a:r>
            <a:r>
              <a:rPr lang="sr-Latn-RS" sz="2100" i="1" dirty="0">
                <a:solidFill>
                  <a:schemeClr val="tx2"/>
                </a:solidFill>
                <a:latin typeface="Arial" pitchFamily="34" charset="0"/>
                <a:ea typeface="Times New Roman" pitchFamily="18" charset="0"/>
              </a:rPr>
              <a:t>kojima se vrše plaćanja ili naplate sa računa - gotovim novcem ili bezgotovinski: nalog za uplatu ili nalog za isplatu, nalog za prenos i nalog za naplatu.</a:t>
            </a:r>
          </a:p>
          <a:p>
            <a:pPr algn="just"/>
            <a:endParaRPr lang="sr-Latn-RS" sz="2100" i="1" dirty="0">
              <a:solidFill>
                <a:schemeClr val="tx2"/>
              </a:solidFill>
              <a:latin typeface="Arial" pitchFamily="34" charset="0"/>
              <a:ea typeface="Times New Roman" pitchFamily="18" charset="0"/>
            </a:endParaRPr>
          </a:p>
          <a:p>
            <a:pPr algn="just"/>
            <a:r>
              <a:rPr lang="sr-Latn-RS" sz="2100" b="1" i="1" dirty="0">
                <a:solidFill>
                  <a:schemeClr val="tx2"/>
                </a:solidFill>
                <a:latin typeface="Arial" pitchFamily="34" charset="0"/>
                <a:ea typeface="Times New Roman" pitchFamily="18" charset="0"/>
              </a:rPr>
              <a:t>Platni instrument </a:t>
            </a:r>
            <a:r>
              <a:rPr lang="sr-Latn-RS" sz="2100" i="1" dirty="0">
                <a:solidFill>
                  <a:schemeClr val="tx2"/>
                </a:solidFill>
                <a:latin typeface="Arial" pitchFamily="34" charset="0"/>
                <a:ea typeface="Times New Roman" pitchFamily="18" charset="0"/>
              </a:rPr>
              <a:t>je svaki instrument koji omogućava imaocu/korisniku transfer sredstava.</a:t>
            </a:r>
          </a:p>
          <a:p>
            <a:pPr algn="just"/>
            <a:endParaRPr lang="sr-Latn-RS" sz="2100" i="1" dirty="0">
              <a:solidFill>
                <a:schemeClr val="tx2"/>
              </a:solidFill>
              <a:latin typeface="Arial" pitchFamily="34" charset="0"/>
              <a:ea typeface="Times New Roman" pitchFamily="18" charset="0"/>
            </a:endParaRPr>
          </a:p>
          <a:p>
            <a:pPr algn="just"/>
            <a:r>
              <a:rPr lang="sr-Latn-RS" sz="2100" b="1" i="1" dirty="0">
                <a:solidFill>
                  <a:schemeClr val="tx2"/>
                </a:solidFill>
                <a:latin typeface="Arial" pitchFamily="34" charset="0"/>
                <a:ea typeface="Times New Roman" pitchFamily="18" charset="0"/>
              </a:rPr>
              <a:t>Platna instrukcija </a:t>
            </a:r>
            <a:r>
              <a:rPr lang="sr-Latn-RS" sz="2100" i="1" dirty="0">
                <a:solidFill>
                  <a:schemeClr val="tx2"/>
                </a:solidFill>
                <a:latin typeface="Arial" pitchFamily="34" charset="0"/>
                <a:ea typeface="Times New Roman" pitchFamily="18" charset="0"/>
              </a:rPr>
              <a:t>ili nalog (platna poruka) za transfer sredstava (u obliku monetarnog potraživanja od neke ugovorne strane) po nalogu korisnika. Nalog se može odnositi ili na potražni transfer ili na dugovni transfer.</a:t>
            </a:r>
          </a:p>
          <a:p>
            <a:pPr algn="just"/>
            <a:endParaRPr lang="sr-Latn-RS" sz="2100" i="1" dirty="0">
              <a:solidFill>
                <a:schemeClr val="tx2"/>
              </a:solidFill>
              <a:latin typeface="Arial" pitchFamily="34" charset="0"/>
              <a:ea typeface="Times New Roman" pitchFamily="18" charset="0"/>
            </a:endParaRPr>
          </a:p>
          <a:p>
            <a:pPr algn="just"/>
            <a:r>
              <a:rPr lang="sr-Latn-RS" sz="2100" b="1" i="1" dirty="0">
                <a:solidFill>
                  <a:schemeClr val="tx2"/>
                </a:solidFill>
                <a:latin typeface="Arial" pitchFamily="34" charset="0"/>
                <a:ea typeface="Times New Roman" pitchFamily="18" charset="0"/>
              </a:rPr>
              <a:t>Klirinška kuća</a:t>
            </a:r>
            <a:r>
              <a:rPr lang="sr-Latn-RS" sz="2100" i="1" dirty="0">
                <a:solidFill>
                  <a:schemeClr val="tx2"/>
                </a:solidFill>
                <a:latin typeface="Arial" pitchFamily="34" charset="0"/>
                <a:ea typeface="Times New Roman" pitchFamily="18" charset="0"/>
              </a:rPr>
              <a:t>. Centralno mesto mehanizma za centralnu obradu preko kojeg se finansijske ustanove sporazumevaju da razmene naloge za plaćanje ili druge finansijske obaveze (npr. vrednosne papire). Te institucije poravnavaju ono što su razmenile u određeno vreme na osnovu pravila i procedura klirinške kuće. U nekim slučajevima klirinška kuća može preuzeti značajnu ulogu druge strane, finansijske odgovornosti ili odgovornosti upravljanja rizikom, za klirinški sistem.</a:t>
            </a:r>
          </a:p>
          <a:p>
            <a:pPr lvl="0" indent="128588" algn="just" eaLnBrk="0" fontAlgn="base" hangingPunct="0">
              <a:spcBef>
                <a:spcPct val="0"/>
              </a:spcBef>
              <a:spcAft>
                <a:spcPct val="0"/>
              </a:spcAft>
              <a:buNone/>
            </a:pPr>
            <a:endParaRPr lang="sr-Latn-CS" sz="2000" i="1" dirty="0" smtClean="0">
              <a:solidFill>
                <a:schemeClr val="tx2"/>
              </a:solidFill>
              <a:latin typeface="Arial" pitchFamily="34" charset="0"/>
              <a:ea typeface="Times New Roman" pitchFamily="18" charset="0"/>
            </a:endParaRPr>
          </a:p>
        </p:txBody>
      </p:sp>
      <p:sp>
        <p:nvSpPr>
          <p:cNvPr id="6"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dirty="0">
                <a:solidFill>
                  <a:schemeClr val="tx2"/>
                </a:solidFill>
                <a:latin typeface="Arial" pitchFamily="34" charset="0"/>
                <a:ea typeface="Times New Roman" pitchFamily="18" charset="0"/>
              </a:rPr>
              <a:t>Osnovni pojmovi i definicije</a:t>
            </a:r>
            <a:endParaRPr lang="en-US" sz="2000" b="1" dirty="0">
              <a:solidFill>
                <a:schemeClr val="tx2"/>
              </a:solidFill>
            </a:endParaRPr>
          </a:p>
        </p:txBody>
      </p:sp>
      <p:cxnSp>
        <p:nvCxnSpPr>
          <p:cNvPr id="7" name="Straight Connector 6"/>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14570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pic>
        <p:nvPicPr>
          <p:cNvPr id="74753" name="Picture 1"/>
          <p:cNvPicPr>
            <a:picLocks noChangeAspect="1" noChangeArrowheads="1"/>
          </p:cNvPicPr>
          <p:nvPr/>
        </p:nvPicPr>
        <p:blipFill>
          <a:blip r:embed="rId2">
            <a:extLst>
              <a:ext uri="{28A0092B-C50C-407E-A947-70E740481C1C}">
                <a14:useLocalDpi xmlns:a14="http://schemas.microsoft.com/office/drawing/2010/main" val="0"/>
              </a:ext>
            </a:extLst>
          </a:blip>
          <a:srcRect l="1338" r="6537"/>
          <a:stretch>
            <a:fillRect/>
          </a:stretch>
        </p:blipFill>
        <p:spPr bwMode="auto">
          <a:xfrm>
            <a:off x="1600200" y="939338"/>
            <a:ext cx="5638800" cy="569006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0" y="0"/>
            <a:ext cx="9144000" cy="533400"/>
          </a:xfrm>
          <a:solidFill>
            <a:schemeClr val="accent1">
              <a:lumMod val="20000"/>
              <a:lumOff val="80000"/>
              <a:alpha val="25000"/>
            </a:schemeClr>
          </a:solidFill>
        </p:spPr>
        <p:txBody>
          <a:bodyPr>
            <a:normAutofit/>
          </a:bodyPr>
          <a:lstStyle/>
          <a:p>
            <a:pPr algn="l"/>
            <a:r>
              <a:rPr lang="sr-Latn-RS" sz="2000" b="1" i="1" cap="all" dirty="0">
                <a:solidFill>
                  <a:schemeClr val="tx2"/>
                </a:solidFill>
                <a:latin typeface="Arial" pitchFamily="34" charset="0"/>
              </a:rPr>
              <a:t>ACORD Framework za razvoj standarda</a:t>
            </a: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4825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38607208"/>
              </p:ext>
            </p:extLst>
          </p:nvPr>
        </p:nvGraphicFramePr>
        <p:xfrm>
          <a:off x="0" y="1219200"/>
          <a:ext cx="9143999" cy="4648200"/>
        </p:xfrm>
        <a:graphic>
          <a:graphicData uri="http://schemas.openxmlformats.org/drawingml/2006/table">
            <a:tbl>
              <a:tblPr firstRow="1" firstCol="1" bandRow="1"/>
              <a:tblGrid>
                <a:gridCol w="2240011"/>
                <a:gridCol w="6903988"/>
              </a:tblGrid>
              <a:tr h="470354">
                <a:tc>
                  <a:txBody>
                    <a:bodyPr/>
                    <a:lstStyle/>
                    <a:p>
                      <a:pPr algn="ctr">
                        <a:spcAft>
                          <a:spcPts val="0"/>
                        </a:spcAft>
                      </a:pPr>
                      <a:r>
                        <a:rPr lang="sr-Latn-RS" sz="2400" b="1" dirty="0">
                          <a:solidFill>
                            <a:schemeClr val="accent1">
                              <a:lumMod val="75000"/>
                            </a:schemeClr>
                          </a:solidFill>
                          <a:effectLst/>
                          <a:latin typeface="Arial" pitchFamily="34" charset="0"/>
                          <a:ea typeface="Times New Roman"/>
                          <a:cs typeface="Arial" pitchFamily="34" charset="0"/>
                        </a:rPr>
                        <a:t>PROCES</a:t>
                      </a:r>
                      <a:endParaRPr lang="sr-Latn-RS" sz="2400" dirty="0">
                        <a:solidFill>
                          <a:schemeClr val="accent1">
                            <a:lumMod val="75000"/>
                          </a:schemeClr>
                        </a:solidFill>
                        <a:effectLst/>
                        <a:latin typeface="Arial" pitchFamily="34" charset="0"/>
                        <a:ea typeface="Times New Roman"/>
                        <a:cs typeface="Arial" pitchFamily="34" charset="0"/>
                      </a:endParaRPr>
                    </a:p>
                  </a:txBody>
                  <a:tcPr marL="49424" marR="494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a:txBody>
                    <a:bodyPr/>
                    <a:lstStyle/>
                    <a:p>
                      <a:pPr algn="ctr">
                        <a:spcAft>
                          <a:spcPts val="0"/>
                        </a:spcAft>
                      </a:pPr>
                      <a:r>
                        <a:rPr lang="sr-Latn-RS" sz="2400" b="1">
                          <a:solidFill>
                            <a:schemeClr val="accent1">
                              <a:lumMod val="75000"/>
                            </a:schemeClr>
                          </a:solidFill>
                          <a:effectLst/>
                          <a:latin typeface="Arial" pitchFamily="34" charset="0"/>
                          <a:ea typeface="Times New Roman"/>
                          <a:cs typeface="Arial" pitchFamily="34" charset="0"/>
                        </a:rPr>
                        <a:t>OPIS</a:t>
                      </a:r>
                      <a:endParaRPr lang="sr-Latn-RS" sz="2400">
                        <a:solidFill>
                          <a:schemeClr val="accent1">
                            <a:lumMod val="75000"/>
                          </a:schemeClr>
                        </a:solidFill>
                        <a:effectLst/>
                        <a:latin typeface="Arial" pitchFamily="34" charset="0"/>
                        <a:ea typeface="Times New Roman"/>
                        <a:cs typeface="Arial" pitchFamily="34" charset="0"/>
                      </a:endParaRPr>
                    </a:p>
                  </a:txBody>
                  <a:tcPr marL="49424" marR="494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r>
              <a:tr h="4177846">
                <a:tc>
                  <a:txBody>
                    <a:bodyPr/>
                    <a:lstStyle/>
                    <a:p>
                      <a:pPr algn="ctr">
                        <a:spcAft>
                          <a:spcPts val="0"/>
                        </a:spcAft>
                      </a:pPr>
                      <a:r>
                        <a:rPr lang="sr-Latn-RS" sz="2400" b="1" dirty="0">
                          <a:solidFill>
                            <a:schemeClr val="accent1">
                              <a:lumMod val="75000"/>
                            </a:schemeClr>
                          </a:solidFill>
                          <a:effectLst/>
                          <a:latin typeface="Arial" pitchFamily="34" charset="0"/>
                          <a:ea typeface="Times New Roman"/>
                          <a:cs typeface="Arial" pitchFamily="34" charset="0"/>
                        </a:rPr>
                        <a:t>Organizacioni</a:t>
                      </a:r>
                    </a:p>
                    <a:p>
                      <a:pPr algn="ctr">
                        <a:spcAft>
                          <a:spcPts val="0"/>
                        </a:spcAft>
                      </a:pPr>
                      <a:r>
                        <a:rPr lang="sr-Latn-RS" sz="2400" b="1" dirty="0">
                          <a:solidFill>
                            <a:schemeClr val="accent1">
                              <a:lumMod val="75000"/>
                            </a:schemeClr>
                          </a:solidFill>
                          <a:effectLst/>
                          <a:latin typeface="Arial" pitchFamily="34" charset="0"/>
                          <a:ea typeface="Times New Roman"/>
                          <a:cs typeface="Arial" pitchFamily="34" charset="0"/>
                        </a:rPr>
                        <a:t>procesi</a:t>
                      </a:r>
                    </a:p>
                    <a:p>
                      <a:pPr algn="ctr">
                        <a:spcAft>
                          <a:spcPts val="0"/>
                        </a:spcAft>
                      </a:pPr>
                      <a:r>
                        <a:rPr lang="sr-Latn-RS" sz="2400" dirty="0">
                          <a:solidFill>
                            <a:schemeClr val="accent1">
                              <a:lumMod val="75000"/>
                            </a:schemeClr>
                          </a:solidFill>
                          <a:effectLst/>
                          <a:latin typeface="Arial" pitchFamily="34" charset="0"/>
                          <a:ea typeface="Times New Roman"/>
                          <a:cs typeface="Arial" pitchFamily="34" charset="0"/>
                        </a:rPr>
                        <a:t> </a:t>
                      </a:r>
                    </a:p>
                  </a:txBody>
                  <a:tcPr marL="49424" marR="494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a:txBody>
                    <a:bodyPr/>
                    <a:lstStyle/>
                    <a:p>
                      <a:pPr marL="342900" indent="-342900" algn="just">
                        <a:spcAft>
                          <a:spcPts val="0"/>
                        </a:spcAft>
                        <a:buFont typeface="Arial" pitchFamily="34" charset="0"/>
                        <a:buChar char="•"/>
                      </a:pPr>
                      <a:r>
                        <a:rPr lang="sr-Latn-RS" sz="2400" dirty="0">
                          <a:solidFill>
                            <a:schemeClr val="accent1">
                              <a:lumMod val="75000"/>
                            </a:schemeClr>
                          </a:solidFill>
                          <a:effectLst/>
                          <a:latin typeface="Arial" pitchFamily="34" charset="0"/>
                          <a:ea typeface="Times New Roman"/>
                          <a:cs typeface="Arial" pitchFamily="34" charset="0"/>
                        </a:rPr>
                        <a:t>Provera ciljeva.</a:t>
                      </a:r>
                    </a:p>
                    <a:p>
                      <a:pPr marL="342900" indent="-342900" algn="just">
                        <a:spcAft>
                          <a:spcPts val="0"/>
                        </a:spcAft>
                        <a:buFont typeface="Arial" pitchFamily="34" charset="0"/>
                        <a:buChar char="•"/>
                      </a:pPr>
                      <a:r>
                        <a:rPr lang="sr-Latn-RS" sz="2400" dirty="0">
                          <a:solidFill>
                            <a:schemeClr val="accent1">
                              <a:lumMod val="75000"/>
                            </a:schemeClr>
                          </a:solidFill>
                          <a:effectLst/>
                          <a:latin typeface="Arial" pitchFamily="34" charset="0"/>
                          <a:ea typeface="Times New Roman"/>
                          <a:cs typeface="Arial" pitchFamily="34" charset="0"/>
                        </a:rPr>
                        <a:t>Proglašavanje internog lidera u svakoj organizacionoj jedinici.</a:t>
                      </a:r>
                    </a:p>
                    <a:p>
                      <a:pPr marL="342900" indent="-342900" algn="just">
                        <a:spcAft>
                          <a:spcPts val="0"/>
                        </a:spcAft>
                        <a:buFont typeface="Arial" pitchFamily="34" charset="0"/>
                        <a:buChar char="•"/>
                      </a:pPr>
                      <a:r>
                        <a:rPr lang="sr-Latn-RS" sz="2400" dirty="0">
                          <a:solidFill>
                            <a:schemeClr val="accent1">
                              <a:lumMod val="75000"/>
                            </a:schemeClr>
                          </a:solidFill>
                          <a:effectLst/>
                          <a:latin typeface="Arial" pitchFamily="34" charset="0"/>
                          <a:ea typeface="Times New Roman"/>
                          <a:cs typeface="Arial" pitchFamily="34" charset="0"/>
                        </a:rPr>
                        <a:t>Uključivanje poslovnih i IT kadrova u svakom od koraka procesa.</a:t>
                      </a:r>
                    </a:p>
                    <a:p>
                      <a:pPr marL="342900" indent="-342900" algn="just">
                        <a:spcAft>
                          <a:spcPts val="0"/>
                        </a:spcAft>
                        <a:buFont typeface="Arial" pitchFamily="34" charset="0"/>
                        <a:buChar char="•"/>
                      </a:pPr>
                      <a:r>
                        <a:rPr lang="sr-Latn-RS" sz="2400" dirty="0">
                          <a:solidFill>
                            <a:schemeClr val="accent1">
                              <a:lumMod val="75000"/>
                            </a:schemeClr>
                          </a:solidFill>
                          <a:effectLst/>
                          <a:latin typeface="Arial" pitchFamily="34" charset="0"/>
                          <a:ea typeface="Times New Roman"/>
                          <a:cs typeface="Arial" pitchFamily="34" charset="0"/>
                        </a:rPr>
                        <a:t>Definisanje zajedničkih rokova sa poslovnim subjektima i internim i eksternim.</a:t>
                      </a:r>
                    </a:p>
                    <a:p>
                      <a:pPr marL="342900" indent="-342900" algn="just">
                        <a:spcAft>
                          <a:spcPts val="0"/>
                        </a:spcAft>
                        <a:buFont typeface="Arial" pitchFamily="34" charset="0"/>
                        <a:buChar char="•"/>
                      </a:pPr>
                      <a:r>
                        <a:rPr lang="sr-Latn-RS" sz="2400" dirty="0" err="1">
                          <a:solidFill>
                            <a:schemeClr val="accent1">
                              <a:lumMod val="75000"/>
                            </a:schemeClr>
                          </a:solidFill>
                          <a:effectLst/>
                          <a:latin typeface="Arial" pitchFamily="34" charset="0"/>
                          <a:ea typeface="Times New Roman"/>
                          <a:cs typeface="Arial" pitchFamily="34" charset="0"/>
                        </a:rPr>
                        <a:t>Utvrđevanje</a:t>
                      </a:r>
                      <a:r>
                        <a:rPr lang="sr-Latn-RS" sz="2400" dirty="0">
                          <a:solidFill>
                            <a:schemeClr val="accent1">
                              <a:lumMod val="75000"/>
                            </a:schemeClr>
                          </a:solidFill>
                          <a:effectLst/>
                          <a:latin typeface="Arial" pitchFamily="34" charset="0"/>
                          <a:ea typeface="Times New Roman"/>
                          <a:cs typeface="Arial" pitchFamily="34" charset="0"/>
                        </a:rPr>
                        <a:t> zajedničkih radnih i statusnih  sastanaka.</a:t>
                      </a:r>
                    </a:p>
                    <a:p>
                      <a:pPr marL="342900" indent="-342900" algn="just">
                        <a:spcAft>
                          <a:spcPts val="0"/>
                        </a:spcAft>
                        <a:buFont typeface="Arial" pitchFamily="34" charset="0"/>
                        <a:buChar char="•"/>
                      </a:pPr>
                      <a:r>
                        <a:rPr lang="sr-Latn-RS" sz="2400" dirty="0">
                          <a:solidFill>
                            <a:schemeClr val="accent1">
                              <a:lumMod val="75000"/>
                            </a:schemeClr>
                          </a:solidFill>
                          <a:effectLst/>
                          <a:latin typeface="Arial" pitchFamily="34" charset="0"/>
                          <a:ea typeface="Times New Roman"/>
                          <a:cs typeface="Arial" pitchFamily="34" charset="0"/>
                        </a:rPr>
                        <a:t>Utvrđivanje potrebnih resursa i zahteva za praćenje.</a:t>
                      </a:r>
                    </a:p>
                  </a:txBody>
                  <a:tcPr marL="49424" marR="494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itle 1"/>
          <p:cNvSpPr>
            <a:spLocks noGrp="1"/>
          </p:cNvSpPr>
          <p:nvPr>
            <p:ph type="title"/>
          </p:nvPr>
        </p:nvSpPr>
        <p:spPr>
          <a:xfrm>
            <a:off x="0" y="0"/>
            <a:ext cx="9144000" cy="533400"/>
          </a:xfrm>
          <a:solidFill>
            <a:schemeClr val="accent1">
              <a:lumMod val="20000"/>
              <a:lumOff val="80000"/>
              <a:alpha val="25000"/>
            </a:schemeClr>
          </a:solidFill>
        </p:spPr>
        <p:txBody>
          <a:bodyPr>
            <a:normAutofit/>
          </a:bodyPr>
          <a:lstStyle/>
          <a:p>
            <a:pPr lvl="0" algn="l"/>
            <a:r>
              <a:rPr lang="sr-Latn-RS" sz="2000" b="1" i="1" cap="all" dirty="0">
                <a:solidFill>
                  <a:schemeClr val="tx2"/>
                </a:solidFill>
                <a:latin typeface="Arial" pitchFamily="34" charset="0"/>
              </a:rPr>
              <a:t>ACORD Framework</a:t>
            </a:r>
            <a:endParaRPr lang="sr-Latn-RS" sz="2000" b="1" dirty="0">
              <a:solidFill>
                <a:schemeClr val="tx2"/>
              </a:solidFill>
            </a:endParaRP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0291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88924803"/>
              </p:ext>
            </p:extLst>
          </p:nvPr>
        </p:nvGraphicFramePr>
        <p:xfrm>
          <a:off x="0" y="152400"/>
          <a:ext cx="9143999" cy="6705600"/>
        </p:xfrm>
        <a:graphic>
          <a:graphicData uri="http://schemas.openxmlformats.org/drawingml/2006/table">
            <a:tbl>
              <a:tblPr firstRow="1" firstCol="1" bandRow="1"/>
              <a:tblGrid>
                <a:gridCol w="1676400"/>
                <a:gridCol w="7467599"/>
              </a:tblGrid>
              <a:tr h="176645">
                <a:tc>
                  <a:txBody>
                    <a:bodyPr/>
                    <a:lstStyle/>
                    <a:p>
                      <a:pPr algn="ctr">
                        <a:spcAft>
                          <a:spcPts val="0"/>
                        </a:spcAft>
                      </a:pPr>
                      <a:r>
                        <a:rPr lang="sr-Latn-RS" sz="2000" b="1" dirty="0">
                          <a:solidFill>
                            <a:schemeClr val="accent1">
                              <a:lumMod val="75000"/>
                            </a:schemeClr>
                          </a:solidFill>
                          <a:effectLst/>
                          <a:latin typeface="Arial" pitchFamily="34" charset="0"/>
                          <a:ea typeface="Times New Roman"/>
                          <a:cs typeface="Arial" pitchFamily="34" charset="0"/>
                        </a:rPr>
                        <a:t>PROCES</a:t>
                      </a:r>
                      <a:endParaRPr lang="sr-Latn-RS" sz="2000" dirty="0">
                        <a:solidFill>
                          <a:schemeClr val="accent1">
                            <a:lumMod val="75000"/>
                          </a:schemeClr>
                        </a:solidFill>
                        <a:effectLst/>
                        <a:latin typeface="Arial" pitchFamily="34" charset="0"/>
                        <a:ea typeface="Times New Roman"/>
                        <a:cs typeface="Arial" pitchFamily="34" charset="0"/>
                      </a:endParaRPr>
                    </a:p>
                  </a:txBody>
                  <a:tcPr marL="49424" marR="494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a:txBody>
                    <a:bodyPr/>
                    <a:lstStyle/>
                    <a:p>
                      <a:pPr algn="ctr">
                        <a:spcAft>
                          <a:spcPts val="0"/>
                        </a:spcAft>
                      </a:pPr>
                      <a:r>
                        <a:rPr lang="sr-Latn-RS" sz="2000" b="1">
                          <a:solidFill>
                            <a:schemeClr val="accent1">
                              <a:lumMod val="75000"/>
                            </a:schemeClr>
                          </a:solidFill>
                          <a:effectLst/>
                          <a:latin typeface="Arial" pitchFamily="34" charset="0"/>
                          <a:ea typeface="Times New Roman"/>
                          <a:cs typeface="Arial" pitchFamily="34" charset="0"/>
                        </a:rPr>
                        <a:t>OPIS</a:t>
                      </a:r>
                      <a:endParaRPr lang="sr-Latn-RS" sz="2000">
                        <a:solidFill>
                          <a:schemeClr val="accent1">
                            <a:lumMod val="75000"/>
                          </a:schemeClr>
                        </a:solidFill>
                        <a:effectLst/>
                        <a:latin typeface="Arial" pitchFamily="34" charset="0"/>
                        <a:ea typeface="Times New Roman"/>
                        <a:cs typeface="Arial" pitchFamily="34" charset="0"/>
                      </a:endParaRPr>
                    </a:p>
                  </a:txBody>
                  <a:tcPr marL="49424" marR="494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r>
              <a:tr h="2273507">
                <a:tc>
                  <a:txBody>
                    <a:bodyPr/>
                    <a:lstStyle/>
                    <a:p>
                      <a:pPr algn="ctr">
                        <a:spcAft>
                          <a:spcPts val="0"/>
                        </a:spcAft>
                      </a:pPr>
                      <a:r>
                        <a:rPr lang="sr-Latn-RS" sz="2000" b="1" dirty="0">
                          <a:solidFill>
                            <a:schemeClr val="accent1">
                              <a:lumMod val="75000"/>
                            </a:schemeClr>
                          </a:solidFill>
                          <a:effectLst/>
                          <a:latin typeface="Arial" pitchFamily="34" charset="0"/>
                          <a:ea typeface="Times New Roman"/>
                          <a:cs typeface="Arial" pitchFamily="34" charset="0"/>
                        </a:rPr>
                        <a:t>Funkcionalni</a:t>
                      </a:r>
                    </a:p>
                    <a:p>
                      <a:pPr algn="ctr">
                        <a:spcAft>
                          <a:spcPts val="0"/>
                        </a:spcAft>
                      </a:pPr>
                      <a:r>
                        <a:rPr lang="sr-Latn-RS" sz="2000" b="1" dirty="0">
                          <a:solidFill>
                            <a:schemeClr val="accent1">
                              <a:lumMod val="75000"/>
                            </a:schemeClr>
                          </a:solidFill>
                          <a:effectLst/>
                          <a:latin typeface="Arial" pitchFamily="34" charset="0"/>
                          <a:ea typeface="Times New Roman"/>
                          <a:cs typeface="Arial" pitchFamily="34" charset="0"/>
                        </a:rPr>
                        <a:t>procesi</a:t>
                      </a:r>
                    </a:p>
                  </a:txBody>
                  <a:tcPr marL="49424" marR="494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a:txBody>
                    <a:bodyPr/>
                    <a:lstStyle/>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Definisanje područja implementacije.</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Razvoj poslovnog slučaja.</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Razvoj funkcionalne specifikacije koja uključuje dijagrame tokova, specifične </a:t>
                      </a:r>
                      <a:r>
                        <a:rPr lang="sr-Latn-RS" sz="2000" dirty="0" err="1">
                          <a:solidFill>
                            <a:schemeClr val="accent1">
                              <a:lumMod val="75000"/>
                            </a:schemeClr>
                          </a:solidFill>
                          <a:effectLst/>
                          <a:latin typeface="Arial" pitchFamily="34" charset="0"/>
                          <a:ea typeface="Times New Roman"/>
                          <a:cs typeface="Arial" pitchFamily="34" charset="0"/>
                        </a:rPr>
                        <a:t>fičere</a:t>
                      </a:r>
                      <a:r>
                        <a:rPr lang="sr-Latn-RS" sz="2000" dirty="0">
                          <a:solidFill>
                            <a:schemeClr val="accent1">
                              <a:lumMod val="75000"/>
                            </a:schemeClr>
                          </a:solidFill>
                          <a:effectLst/>
                          <a:latin typeface="Arial" pitchFamily="34" charset="0"/>
                          <a:ea typeface="Times New Roman"/>
                          <a:cs typeface="Arial" pitchFamily="34" charset="0"/>
                        </a:rPr>
                        <a:t>, zahteve za podacima.</a:t>
                      </a:r>
                    </a:p>
                    <a:p>
                      <a:pPr marL="342900" indent="-342900" algn="just">
                        <a:spcAft>
                          <a:spcPts val="0"/>
                        </a:spcAft>
                        <a:buFont typeface="Arial" pitchFamily="34" charset="0"/>
                        <a:buChar char="•"/>
                      </a:pPr>
                      <a:r>
                        <a:rPr lang="sr-Latn-RS" sz="2000" dirty="0" err="1">
                          <a:solidFill>
                            <a:schemeClr val="accent1">
                              <a:lumMod val="75000"/>
                            </a:schemeClr>
                          </a:solidFill>
                          <a:effectLst/>
                          <a:latin typeface="Arial" pitchFamily="34" charset="0"/>
                          <a:ea typeface="Times New Roman"/>
                          <a:cs typeface="Arial" pitchFamily="34" charset="0"/>
                        </a:rPr>
                        <a:t>Validiranje</a:t>
                      </a:r>
                      <a:r>
                        <a:rPr lang="sr-Latn-RS" sz="2000" dirty="0">
                          <a:solidFill>
                            <a:schemeClr val="accent1">
                              <a:lumMod val="75000"/>
                            </a:schemeClr>
                          </a:solidFill>
                          <a:effectLst/>
                          <a:latin typeface="Arial" pitchFamily="34" charset="0"/>
                          <a:ea typeface="Times New Roman"/>
                          <a:cs typeface="Arial" pitchFamily="34" charset="0"/>
                        </a:rPr>
                        <a:t> i sinhronizaciju </a:t>
                      </a:r>
                      <a:r>
                        <a:rPr lang="sr-Latn-RS" sz="2000" dirty="0" err="1">
                          <a:solidFill>
                            <a:schemeClr val="accent1">
                              <a:lumMod val="75000"/>
                            </a:schemeClr>
                          </a:solidFill>
                          <a:effectLst/>
                          <a:latin typeface="Arial" pitchFamily="34" charset="0"/>
                          <a:ea typeface="Times New Roman"/>
                          <a:cs typeface="Arial" pitchFamily="34" charset="0"/>
                        </a:rPr>
                        <a:t>poterba</a:t>
                      </a:r>
                      <a:r>
                        <a:rPr lang="sr-Latn-RS" sz="2000" dirty="0">
                          <a:solidFill>
                            <a:schemeClr val="accent1">
                              <a:lumMod val="75000"/>
                            </a:schemeClr>
                          </a:solidFill>
                          <a:effectLst/>
                          <a:latin typeface="Arial" pitchFamily="34" charset="0"/>
                          <a:ea typeface="Times New Roman"/>
                          <a:cs typeface="Arial" pitchFamily="34" charset="0"/>
                        </a:rPr>
                        <a:t> za podacima.</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Identifikacija svih poslovnih entiteta.</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Praćenje zavisnosti i utvrđivanje svih promena sa svim uključenim stranama u komunikaciji.</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Odlučivanje o potrebnim inicijalnim konverzijama podataka.</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Definisanje potrebnog nivoa informacija za mapiranje podataka.</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Mapiranje potrebnih podataka.</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Specificiranje procesa automatizacije.</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Pažljivo preispitivanje ACORD preporuka, uputstava za implementaciju u smislu obaveznih polja, kurseva za razmenu, i poslovnih pravila.</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Definisanje prava, autorizacije i načina pristupu </a:t>
                      </a:r>
                      <a:r>
                        <a:rPr lang="sr-Latn-RS" sz="2000" dirty="0" err="1">
                          <a:solidFill>
                            <a:schemeClr val="accent1">
                              <a:lumMod val="75000"/>
                            </a:schemeClr>
                          </a:solidFill>
                          <a:effectLst/>
                          <a:latin typeface="Arial" pitchFamily="34" charset="0"/>
                          <a:ea typeface="Times New Roman"/>
                          <a:cs typeface="Arial" pitchFamily="34" charset="0"/>
                        </a:rPr>
                        <a:t>nestrukturiranim</a:t>
                      </a:r>
                      <a:r>
                        <a:rPr lang="sr-Latn-RS" sz="2000" dirty="0">
                          <a:solidFill>
                            <a:schemeClr val="accent1">
                              <a:lumMod val="75000"/>
                            </a:schemeClr>
                          </a:solidFill>
                          <a:effectLst/>
                          <a:latin typeface="Arial" pitchFamily="34" charset="0"/>
                          <a:ea typeface="Times New Roman"/>
                          <a:cs typeface="Arial" pitchFamily="34" charset="0"/>
                        </a:rPr>
                        <a:t> informacijama. Identifikacija vlasnika prava i zaštite u svakoj organizaciji.</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Dogovor oko kriterijuma prihvatanja.</a:t>
                      </a:r>
                    </a:p>
                    <a:p>
                      <a:pPr marL="342900" indent="-342900" algn="just">
                        <a:spcAft>
                          <a:spcPts val="0"/>
                        </a:spcAft>
                        <a:buFont typeface="Arial" pitchFamily="34" charset="0"/>
                        <a:buChar char="•"/>
                      </a:pPr>
                      <a:r>
                        <a:rPr lang="sr-Latn-RS" sz="2000" dirty="0">
                          <a:solidFill>
                            <a:schemeClr val="accent1">
                              <a:lumMod val="75000"/>
                            </a:schemeClr>
                          </a:solidFill>
                          <a:effectLst/>
                          <a:latin typeface="Arial" pitchFamily="34" charset="0"/>
                          <a:ea typeface="Times New Roman"/>
                          <a:cs typeface="Arial" pitchFamily="34" charset="0"/>
                        </a:rPr>
                        <a:t>Dogovor oko korekcije procesa.</a:t>
                      </a:r>
                    </a:p>
                  </a:txBody>
                  <a:tcPr marL="49424" marR="494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5" name="Straight Connector 4"/>
          <p:cNvCxnSpPr/>
          <p:nvPr/>
        </p:nvCxnSpPr>
        <p:spPr>
          <a:xfrm>
            <a:off x="0" y="457200"/>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963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131277496"/>
              </p:ext>
            </p:extLst>
          </p:nvPr>
        </p:nvGraphicFramePr>
        <p:xfrm>
          <a:off x="0" y="1447800"/>
          <a:ext cx="9143999" cy="4389120"/>
        </p:xfrm>
        <a:graphic>
          <a:graphicData uri="http://schemas.openxmlformats.org/drawingml/2006/table">
            <a:tbl>
              <a:tblPr firstRow="1" firstCol="1" bandRow="1"/>
              <a:tblGrid>
                <a:gridCol w="2240011"/>
                <a:gridCol w="6903988"/>
              </a:tblGrid>
              <a:tr h="176645">
                <a:tc>
                  <a:txBody>
                    <a:bodyPr/>
                    <a:lstStyle/>
                    <a:p>
                      <a:pPr algn="ctr">
                        <a:spcAft>
                          <a:spcPts val="0"/>
                        </a:spcAft>
                      </a:pPr>
                      <a:r>
                        <a:rPr lang="sr-Latn-RS" sz="2400" b="1" dirty="0">
                          <a:solidFill>
                            <a:schemeClr val="accent1">
                              <a:lumMod val="75000"/>
                            </a:schemeClr>
                          </a:solidFill>
                          <a:effectLst/>
                          <a:latin typeface="Arial" pitchFamily="34" charset="0"/>
                          <a:ea typeface="Times New Roman"/>
                          <a:cs typeface="Arial" pitchFamily="34" charset="0"/>
                        </a:rPr>
                        <a:t>PROCES</a:t>
                      </a:r>
                      <a:endParaRPr lang="sr-Latn-RS" sz="2400" dirty="0">
                        <a:solidFill>
                          <a:schemeClr val="accent1">
                            <a:lumMod val="75000"/>
                          </a:schemeClr>
                        </a:solidFill>
                        <a:effectLst/>
                        <a:latin typeface="Arial" pitchFamily="34" charset="0"/>
                        <a:ea typeface="Times New Roman"/>
                        <a:cs typeface="Arial" pitchFamily="34" charset="0"/>
                      </a:endParaRPr>
                    </a:p>
                  </a:txBody>
                  <a:tcPr marL="49424" marR="494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a:txBody>
                    <a:bodyPr/>
                    <a:lstStyle/>
                    <a:p>
                      <a:pPr algn="ctr">
                        <a:spcAft>
                          <a:spcPts val="0"/>
                        </a:spcAft>
                      </a:pPr>
                      <a:r>
                        <a:rPr lang="sr-Latn-RS" sz="2400" b="1">
                          <a:solidFill>
                            <a:schemeClr val="accent1">
                              <a:lumMod val="75000"/>
                            </a:schemeClr>
                          </a:solidFill>
                          <a:effectLst/>
                          <a:latin typeface="Arial" pitchFamily="34" charset="0"/>
                          <a:ea typeface="Times New Roman"/>
                          <a:cs typeface="Arial" pitchFamily="34" charset="0"/>
                        </a:rPr>
                        <a:t>OPIS</a:t>
                      </a:r>
                      <a:endParaRPr lang="sr-Latn-RS" sz="2400">
                        <a:solidFill>
                          <a:schemeClr val="accent1">
                            <a:lumMod val="75000"/>
                          </a:schemeClr>
                        </a:solidFill>
                        <a:effectLst/>
                        <a:latin typeface="Arial" pitchFamily="34" charset="0"/>
                        <a:ea typeface="Times New Roman"/>
                        <a:cs typeface="Arial" pitchFamily="34" charset="0"/>
                      </a:endParaRPr>
                    </a:p>
                  </a:txBody>
                  <a:tcPr marL="49424" marR="494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r>
              <a:tr h="988481">
                <a:tc>
                  <a:txBody>
                    <a:bodyPr/>
                    <a:lstStyle/>
                    <a:p>
                      <a:pPr algn="ctr">
                        <a:spcAft>
                          <a:spcPts val="0"/>
                        </a:spcAft>
                      </a:pPr>
                      <a:r>
                        <a:rPr lang="sr-Latn-RS" sz="2400" b="1" dirty="0">
                          <a:solidFill>
                            <a:schemeClr val="accent1">
                              <a:lumMod val="75000"/>
                            </a:schemeClr>
                          </a:solidFill>
                          <a:effectLst/>
                          <a:latin typeface="Arial" pitchFamily="34" charset="0"/>
                          <a:ea typeface="Times New Roman"/>
                          <a:cs typeface="Arial" pitchFamily="34" charset="0"/>
                        </a:rPr>
                        <a:t>Tehnički</a:t>
                      </a:r>
                    </a:p>
                    <a:p>
                      <a:pPr algn="ctr">
                        <a:spcAft>
                          <a:spcPts val="0"/>
                        </a:spcAft>
                      </a:pPr>
                      <a:r>
                        <a:rPr lang="sr-Latn-RS" sz="2400" b="1" dirty="0">
                          <a:solidFill>
                            <a:schemeClr val="accent1">
                              <a:lumMod val="75000"/>
                            </a:schemeClr>
                          </a:solidFill>
                          <a:effectLst/>
                          <a:latin typeface="Arial" pitchFamily="34" charset="0"/>
                          <a:ea typeface="Times New Roman"/>
                          <a:cs typeface="Arial" pitchFamily="34" charset="0"/>
                        </a:rPr>
                        <a:t>procesi</a:t>
                      </a:r>
                    </a:p>
                    <a:p>
                      <a:pPr algn="ctr">
                        <a:spcAft>
                          <a:spcPts val="0"/>
                        </a:spcAft>
                      </a:pPr>
                      <a:r>
                        <a:rPr lang="sr-Latn-RS" sz="2400" b="1" dirty="0">
                          <a:solidFill>
                            <a:schemeClr val="accent1">
                              <a:lumMod val="75000"/>
                            </a:schemeClr>
                          </a:solidFill>
                          <a:effectLst/>
                          <a:latin typeface="Arial" pitchFamily="34" charset="0"/>
                          <a:ea typeface="Times New Roman"/>
                          <a:cs typeface="Arial" pitchFamily="34" charset="0"/>
                        </a:rPr>
                        <a:t> </a:t>
                      </a:r>
                      <a:endParaRPr lang="sr-Latn-RS" sz="2400" dirty="0">
                        <a:solidFill>
                          <a:schemeClr val="accent1">
                            <a:lumMod val="75000"/>
                          </a:schemeClr>
                        </a:solidFill>
                        <a:effectLst/>
                        <a:latin typeface="Arial" pitchFamily="34" charset="0"/>
                        <a:ea typeface="Times New Roman"/>
                        <a:cs typeface="Arial" pitchFamily="34" charset="0"/>
                      </a:endParaRPr>
                    </a:p>
                    <a:p>
                      <a:pPr algn="ctr">
                        <a:spcAft>
                          <a:spcPts val="0"/>
                        </a:spcAft>
                      </a:pPr>
                      <a:r>
                        <a:rPr lang="sr-Latn-RS" sz="2400" b="1" dirty="0">
                          <a:solidFill>
                            <a:schemeClr val="accent1">
                              <a:lumMod val="75000"/>
                            </a:schemeClr>
                          </a:solidFill>
                          <a:effectLst/>
                          <a:latin typeface="Arial" pitchFamily="34" charset="0"/>
                          <a:ea typeface="Times New Roman"/>
                          <a:cs typeface="Arial" pitchFamily="34" charset="0"/>
                        </a:rPr>
                        <a:t> </a:t>
                      </a:r>
                      <a:endParaRPr lang="sr-Latn-RS" sz="2400" dirty="0">
                        <a:solidFill>
                          <a:schemeClr val="accent1">
                            <a:lumMod val="75000"/>
                          </a:schemeClr>
                        </a:solidFill>
                        <a:effectLst/>
                        <a:latin typeface="Arial" pitchFamily="34" charset="0"/>
                        <a:ea typeface="Times New Roman"/>
                        <a:cs typeface="Arial" pitchFamily="34" charset="0"/>
                      </a:endParaRPr>
                    </a:p>
                  </a:txBody>
                  <a:tcPr marL="49424" marR="494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a:txBody>
                    <a:bodyPr/>
                    <a:lstStyle/>
                    <a:p>
                      <a:pPr marL="342900" indent="-342900" algn="just">
                        <a:spcAft>
                          <a:spcPts val="0"/>
                        </a:spcAft>
                        <a:buFont typeface="Arial" pitchFamily="34" charset="0"/>
                        <a:buChar char="•"/>
                      </a:pPr>
                      <a:r>
                        <a:rPr lang="sr-Latn-RS" sz="2400" dirty="0">
                          <a:solidFill>
                            <a:schemeClr val="accent1">
                              <a:lumMod val="75000"/>
                            </a:schemeClr>
                          </a:solidFill>
                          <a:effectLst/>
                          <a:latin typeface="Arial" pitchFamily="34" charset="0"/>
                          <a:ea typeface="Times New Roman"/>
                          <a:cs typeface="Arial" pitchFamily="34" charset="0"/>
                        </a:rPr>
                        <a:t>Dogovor oko standarda.</a:t>
                      </a:r>
                    </a:p>
                    <a:p>
                      <a:pPr marL="342900" indent="-342900" algn="just">
                        <a:spcAft>
                          <a:spcPts val="0"/>
                        </a:spcAft>
                        <a:buFont typeface="Arial" pitchFamily="34" charset="0"/>
                        <a:buChar char="•"/>
                      </a:pPr>
                      <a:r>
                        <a:rPr lang="sr-Latn-RS" sz="2400" dirty="0">
                          <a:solidFill>
                            <a:schemeClr val="accent1">
                              <a:lumMod val="75000"/>
                            </a:schemeClr>
                          </a:solidFill>
                          <a:effectLst/>
                          <a:latin typeface="Arial" pitchFamily="34" charset="0"/>
                          <a:ea typeface="Times New Roman"/>
                          <a:cs typeface="Arial" pitchFamily="34" charset="0"/>
                        </a:rPr>
                        <a:t>Usaglašavanje oko verzije protokola.</a:t>
                      </a:r>
                    </a:p>
                    <a:p>
                      <a:pPr marL="342900" indent="-342900" algn="just">
                        <a:spcAft>
                          <a:spcPts val="0"/>
                        </a:spcAft>
                        <a:buFont typeface="Arial" pitchFamily="34" charset="0"/>
                        <a:buChar char="•"/>
                      </a:pPr>
                      <a:r>
                        <a:rPr lang="sr-Latn-RS" sz="2400" dirty="0">
                          <a:solidFill>
                            <a:schemeClr val="accent1">
                              <a:lumMod val="75000"/>
                            </a:schemeClr>
                          </a:solidFill>
                          <a:effectLst/>
                          <a:latin typeface="Arial" pitchFamily="34" charset="0"/>
                          <a:ea typeface="Times New Roman"/>
                          <a:cs typeface="Arial" pitchFamily="34" charset="0"/>
                        </a:rPr>
                        <a:t>Dogovor oko načina na koji se pristupa </a:t>
                      </a:r>
                      <a:r>
                        <a:rPr lang="sr-Latn-RS" sz="2400" dirty="0" err="1">
                          <a:solidFill>
                            <a:schemeClr val="accent1">
                              <a:lumMod val="75000"/>
                            </a:schemeClr>
                          </a:solidFill>
                          <a:effectLst/>
                          <a:latin typeface="Arial" pitchFamily="34" charset="0"/>
                          <a:ea typeface="Times New Roman"/>
                          <a:cs typeface="Arial" pitchFamily="34" charset="0"/>
                        </a:rPr>
                        <a:t>nestrukturiranim</a:t>
                      </a:r>
                      <a:r>
                        <a:rPr lang="sr-Latn-RS" sz="2400" dirty="0">
                          <a:solidFill>
                            <a:schemeClr val="accent1">
                              <a:lumMod val="75000"/>
                            </a:schemeClr>
                          </a:solidFill>
                          <a:effectLst/>
                          <a:latin typeface="Arial" pitchFamily="34" charset="0"/>
                          <a:ea typeface="Times New Roman"/>
                          <a:cs typeface="Arial" pitchFamily="34" charset="0"/>
                        </a:rPr>
                        <a:t> podacima (skladište dokumenata, FTP, itd).</a:t>
                      </a:r>
                    </a:p>
                    <a:p>
                      <a:pPr marL="342900" indent="-342900" algn="just">
                        <a:spcAft>
                          <a:spcPts val="0"/>
                        </a:spcAft>
                        <a:buFont typeface="Arial" pitchFamily="34" charset="0"/>
                        <a:buChar char="•"/>
                      </a:pPr>
                      <a:r>
                        <a:rPr lang="sr-Latn-RS" sz="2400" dirty="0">
                          <a:solidFill>
                            <a:schemeClr val="accent1">
                              <a:lumMod val="75000"/>
                            </a:schemeClr>
                          </a:solidFill>
                          <a:effectLst/>
                          <a:latin typeface="Arial" pitchFamily="34" charset="0"/>
                          <a:ea typeface="Times New Roman"/>
                          <a:cs typeface="Arial" pitchFamily="34" charset="0"/>
                        </a:rPr>
                        <a:t>Tri faze isporuke:</a:t>
                      </a:r>
                    </a:p>
                    <a:p>
                      <a:pPr lvl="2" algn="just">
                        <a:spcAft>
                          <a:spcPts val="0"/>
                        </a:spcAft>
                      </a:pPr>
                      <a:r>
                        <a:rPr lang="sr-Latn-RS" sz="2400" dirty="0">
                          <a:solidFill>
                            <a:schemeClr val="accent1">
                              <a:lumMod val="75000"/>
                            </a:schemeClr>
                          </a:solidFill>
                          <a:effectLst/>
                          <a:latin typeface="Arial" pitchFamily="34" charset="0"/>
                          <a:ea typeface="Times New Roman"/>
                          <a:cs typeface="Arial" pitchFamily="34" charset="0"/>
                        </a:rPr>
                        <a:t>1. Test faza na specifičnom okruženju.</a:t>
                      </a:r>
                    </a:p>
                    <a:p>
                      <a:pPr lvl="2" algn="just">
                        <a:spcAft>
                          <a:spcPts val="0"/>
                        </a:spcAft>
                      </a:pPr>
                      <a:r>
                        <a:rPr lang="sr-Latn-RS" sz="2400" dirty="0">
                          <a:solidFill>
                            <a:schemeClr val="accent1">
                              <a:lumMod val="75000"/>
                            </a:schemeClr>
                          </a:solidFill>
                          <a:effectLst/>
                          <a:latin typeface="Arial" pitchFamily="34" charset="0"/>
                          <a:ea typeface="Times New Roman"/>
                          <a:cs typeface="Arial" pitchFamily="34" charset="0"/>
                        </a:rPr>
                        <a:t>2. Pilot faza sa radom na tradicionalni način - u papirnoj formi i sa XML porukama.</a:t>
                      </a:r>
                    </a:p>
                    <a:p>
                      <a:pPr lvl="2" algn="just">
                        <a:spcAft>
                          <a:spcPts val="0"/>
                        </a:spcAft>
                      </a:pPr>
                      <a:r>
                        <a:rPr lang="sr-Latn-RS" sz="2400" dirty="0">
                          <a:solidFill>
                            <a:schemeClr val="accent1">
                              <a:lumMod val="75000"/>
                            </a:schemeClr>
                          </a:solidFill>
                          <a:effectLst/>
                          <a:latin typeface="Arial" pitchFamily="34" charset="0"/>
                          <a:ea typeface="Times New Roman"/>
                          <a:cs typeface="Arial" pitchFamily="34" charset="0"/>
                        </a:rPr>
                        <a:t>3. </a:t>
                      </a:r>
                      <a:r>
                        <a:rPr lang="sr-Latn-RS" sz="2400" dirty="0" err="1">
                          <a:solidFill>
                            <a:schemeClr val="accent1">
                              <a:lumMod val="75000"/>
                            </a:schemeClr>
                          </a:solidFill>
                          <a:effectLst/>
                          <a:latin typeface="Arial" pitchFamily="34" charset="0"/>
                          <a:ea typeface="Times New Roman"/>
                          <a:cs typeface="Arial" pitchFamily="34" charset="0"/>
                        </a:rPr>
                        <a:t>Produkcina</a:t>
                      </a:r>
                      <a:r>
                        <a:rPr lang="sr-Latn-RS" sz="2400" dirty="0">
                          <a:solidFill>
                            <a:schemeClr val="accent1">
                              <a:lumMod val="75000"/>
                            </a:schemeClr>
                          </a:solidFill>
                          <a:effectLst/>
                          <a:latin typeface="Arial" pitchFamily="34" charset="0"/>
                          <a:ea typeface="Times New Roman"/>
                          <a:cs typeface="Arial" pitchFamily="34" charset="0"/>
                        </a:rPr>
                        <a:t> faza samo sa XML porukama.</a:t>
                      </a:r>
                    </a:p>
                  </a:txBody>
                  <a:tcPr marL="49424" marR="494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Title 1"/>
          <p:cNvSpPr>
            <a:spLocks noGrp="1"/>
          </p:cNvSpPr>
          <p:nvPr>
            <p:ph type="title"/>
          </p:nvPr>
        </p:nvSpPr>
        <p:spPr>
          <a:xfrm>
            <a:off x="0" y="0"/>
            <a:ext cx="9144000" cy="533400"/>
          </a:xfrm>
          <a:solidFill>
            <a:schemeClr val="accent1">
              <a:lumMod val="20000"/>
              <a:lumOff val="80000"/>
              <a:alpha val="25000"/>
            </a:schemeClr>
          </a:solidFill>
        </p:spPr>
        <p:txBody>
          <a:bodyPr>
            <a:normAutofit/>
          </a:bodyPr>
          <a:lstStyle/>
          <a:p>
            <a:pPr lvl="0" algn="l"/>
            <a:r>
              <a:rPr lang="sr-Latn-RS" sz="2000" b="1" i="1" smtClean="0">
                <a:solidFill>
                  <a:schemeClr val="tx2"/>
                </a:solidFill>
                <a:latin typeface="Arial" pitchFamily="34" charset="0"/>
                <a:ea typeface="Times New Roman" pitchFamily="18" charset="0"/>
              </a:rPr>
              <a:t>SADRŽAJ</a:t>
            </a:r>
            <a:r>
              <a:rPr lang="sr-Latn-RS" sz="2000" b="1" smtClean="0">
                <a:solidFill>
                  <a:schemeClr val="tx2"/>
                </a:solidFill>
              </a:rPr>
              <a:t>    </a:t>
            </a:r>
            <a:endParaRPr lang="sr-Latn-RS" sz="2000" b="1">
              <a:solidFill>
                <a:schemeClr val="tx2"/>
              </a:solidFill>
            </a:endParaRP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76539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oktorat\Rad - Knjiga\procesi.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57200"/>
            <a:ext cx="5534978" cy="609838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0" y="0"/>
            <a:ext cx="9144000" cy="533400"/>
          </a:xfrm>
          <a:solidFill>
            <a:schemeClr val="accent1">
              <a:lumMod val="20000"/>
              <a:lumOff val="80000"/>
              <a:alpha val="25000"/>
            </a:schemeClr>
          </a:solidFill>
        </p:spPr>
        <p:txBody>
          <a:bodyPr>
            <a:normAutofit/>
          </a:bodyPr>
          <a:lstStyle/>
          <a:p>
            <a:pPr lvl="0" algn="l"/>
            <a:r>
              <a:rPr lang="sr-Latn-RS" sz="2000" b="1" i="1" dirty="0" smtClean="0">
                <a:solidFill>
                  <a:schemeClr val="tx2"/>
                </a:solidFill>
                <a:latin typeface="Arial" pitchFamily="34" charset="0"/>
                <a:ea typeface="Times New Roman" pitchFamily="18" charset="0"/>
              </a:rPr>
              <a:t>METODOLOGIJA</a:t>
            </a:r>
            <a:endParaRPr lang="sr-Latn-RS" sz="2000" b="1" dirty="0">
              <a:solidFill>
                <a:schemeClr val="tx2"/>
              </a:solidFill>
            </a:endParaRPr>
          </a:p>
        </p:txBody>
      </p:sp>
      <p:cxnSp>
        <p:nvCxnSpPr>
          <p:cNvPr id="4" name="Straight Connector 3"/>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8480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r-Latn-RS" dirty="0" err="1" smtClean="0">
                <a:hlinkClick r:id="rId2"/>
              </a:rPr>
              <a:t>www.nbs.rs</a:t>
            </a:r>
            <a:endParaRPr lang="sr-Latn-RS" dirty="0" smtClean="0"/>
          </a:p>
          <a:p>
            <a:endParaRPr lang="sr-Latn-RS" dirty="0"/>
          </a:p>
        </p:txBody>
      </p:sp>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smtClean="0">
                <a:solidFill>
                  <a:schemeClr val="tx2"/>
                </a:solidFill>
                <a:latin typeface="Arial" pitchFamily="34" charset="0"/>
                <a:ea typeface="Times New Roman" pitchFamily="18" charset="0"/>
              </a:rPr>
              <a:t>Narodna banka Srbije</a:t>
            </a:r>
            <a:endParaRPr lang="sr-Latn-RS" sz="2000" b="1" cap="all" dirty="0">
              <a:solidFill>
                <a:schemeClr val="tx2"/>
              </a:solidFill>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3691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r-Latn-RS" dirty="0">
                <a:hlinkClick r:id="rId2"/>
              </a:rPr>
              <a:t>http://www.ubs-asb.com</a:t>
            </a:r>
            <a:r>
              <a:rPr lang="sr-Latn-RS" dirty="0" smtClean="0">
                <a:hlinkClick r:id="rId2"/>
              </a:rPr>
              <a:t>/</a:t>
            </a:r>
            <a:endParaRPr lang="sr-Latn-RS" dirty="0" smtClean="0"/>
          </a:p>
          <a:p>
            <a:endParaRPr lang="sr-Latn-RS" dirty="0"/>
          </a:p>
        </p:txBody>
      </p:sp>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smtClean="0">
                <a:solidFill>
                  <a:schemeClr val="tx2"/>
                </a:solidFill>
                <a:latin typeface="Arial" pitchFamily="34" charset="0"/>
                <a:ea typeface="Times New Roman" pitchFamily="18" charset="0"/>
              </a:rPr>
              <a:t>Udruženje banaka Srbije</a:t>
            </a:r>
            <a:endParaRPr lang="sr-Latn-RS" sz="2000" b="1" cap="all" dirty="0">
              <a:solidFill>
                <a:schemeClr val="tx2"/>
              </a:solidFill>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2680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3" name="Object 2"/>
          <p:cNvGraphicFramePr>
            <a:graphicFrameLocks noChangeAspect="1"/>
          </p:cNvGraphicFramePr>
          <p:nvPr>
            <p:extLst>
              <p:ext uri="{D42A27DB-BD31-4B8C-83A1-F6EECF244321}">
                <p14:modId xmlns:p14="http://schemas.microsoft.com/office/powerpoint/2010/main" val="1948394996"/>
              </p:ext>
            </p:extLst>
          </p:nvPr>
        </p:nvGraphicFramePr>
        <p:xfrm>
          <a:off x="5004048" y="1066800"/>
          <a:ext cx="3744416" cy="5203637"/>
        </p:xfrm>
        <a:graphic>
          <a:graphicData uri="http://schemas.openxmlformats.org/presentationml/2006/ole">
            <mc:AlternateContent xmlns:mc="http://schemas.openxmlformats.org/markup-compatibility/2006">
              <mc:Choice xmlns:v="urn:schemas-microsoft-com:vml" Requires="v">
                <p:oleObj spid="_x0000_s5137" name="Visio" r:id="rId3" imgW="4351987" imgH="6057579" progId="Visio.Drawing.11">
                  <p:embed/>
                </p:oleObj>
              </mc:Choice>
              <mc:Fallback>
                <p:oleObj name="Visio" r:id="rId3" imgW="4351987" imgH="605757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066800"/>
                        <a:ext cx="3744416" cy="5203637"/>
                      </a:xfrm>
                      <a:prstGeom prst="rect">
                        <a:avLst/>
                      </a:prstGeom>
                      <a:noFill/>
                    </p:spPr>
                  </p:pic>
                </p:oleObj>
              </mc:Fallback>
            </mc:AlternateContent>
          </a:graphicData>
        </a:graphic>
      </p:graphicFrame>
      <p:sp>
        <p:nvSpPr>
          <p:cNvPr id="9" name="Rectangle 8"/>
          <p:cNvSpPr/>
          <p:nvPr/>
        </p:nvSpPr>
        <p:spPr>
          <a:xfrm>
            <a:off x="395536" y="1219200"/>
            <a:ext cx="4104456" cy="1754326"/>
          </a:xfrm>
          <a:prstGeom prst="rect">
            <a:avLst/>
          </a:prstGeom>
        </p:spPr>
        <p:txBody>
          <a:bodyPr wrap="square">
            <a:spAutoFit/>
          </a:bodyPr>
          <a:lstStyle/>
          <a:p>
            <a:r>
              <a:rPr lang="sr-Cyrl-RS" b="1" dirty="0">
                <a:solidFill>
                  <a:schemeClr val="tx2"/>
                </a:solidFill>
                <a:latin typeface="Comic Sans MS" pitchFamily="66" charset="0"/>
              </a:rPr>
              <a:t>Instrumenti platnog prometa</a:t>
            </a:r>
            <a:endParaRPr lang="sr-Latn-RS" b="1" dirty="0">
              <a:solidFill>
                <a:schemeClr val="tx2"/>
              </a:solidFill>
              <a:latin typeface="Comic Sans MS" pitchFamily="66" charset="0"/>
            </a:endParaRPr>
          </a:p>
          <a:p>
            <a:pPr lvl="0"/>
            <a:endParaRPr lang="sr-Latn-RS" dirty="0">
              <a:solidFill>
                <a:schemeClr val="tx2"/>
              </a:solidFill>
              <a:latin typeface="Comic Sans MS" pitchFamily="66" charset="0"/>
            </a:endParaRPr>
          </a:p>
          <a:p>
            <a:pPr lvl="0"/>
            <a:r>
              <a:rPr lang="sr-Latn-RS" dirty="0">
                <a:solidFill>
                  <a:schemeClr val="tx2"/>
                </a:solidFill>
                <a:latin typeface="Comic Sans MS" pitchFamily="66" charset="0"/>
              </a:rPr>
              <a:t>Nalog za prenos;</a:t>
            </a:r>
          </a:p>
          <a:p>
            <a:pPr lvl="0"/>
            <a:r>
              <a:rPr lang="sr-Latn-RS" dirty="0">
                <a:solidFill>
                  <a:schemeClr val="tx2"/>
                </a:solidFill>
                <a:latin typeface="Comic Sans MS" pitchFamily="66" charset="0"/>
              </a:rPr>
              <a:t>Nalog za naplatu;</a:t>
            </a:r>
          </a:p>
          <a:p>
            <a:pPr lvl="0"/>
            <a:r>
              <a:rPr lang="sr-Latn-RS" dirty="0">
                <a:solidFill>
                  <a:schemeClr val="tx2"/>
                </a:solidFill>
                <a:latin typeface="Comic Sans MS" pitchFamily="66" charset="0"/>
              </a:rPr>
              <a:t>Nalog za uplatu i </a:t>
            </a:r>
          </a:p>
          <a:p>
            <a:pPr lvl="0"/>
            <a:r>
              <a:rPr lang="sr-Latn-RS" dirty="0">
                <a:solidFill>
                  <a:schemeClr val="tx2"/>
                </a:solidFill>
                <a:latin typeface="Comic Sans MS" pitchFamily="66" charset="0"/>
              </a:rPr>
              <a:t>Nalog za isplatu</a:t>
            </a:r>
            <a:r>
              <a:rPr lang="sr-Latn-RS" dirty="0">
                <a:solidFill>
                  <a:schemeClr val="tx2"/>
                </a:solidFill>
              </a:rPr>
              <a:t>. </a:t>
            </a:r>
          </a:p>
        </p:txBody>
      </p:sp>
      <p:sp>
        <p:nvSpPr>
          <p:cNvPr id="10" name="Rectangle 9"/>
          <p:cNvSpPr/>
          <p:nvPr/>
        </p:nvSpPr>
        <p:spPr>
          <a:xfrm>
            <a:off x="323528" y="3505200"/>
            <a:ext cx="4572000" cy="2308324"/>
          </a:xfrm>
          <a:prstGeom prst="rect">
            <a:avLst/>
          </a:prstGeom>
        </p:spPr>
        <p:txBody>
          <a:bodyPr>
            <a:spAutoFit/>
          </a:bodyPr>
          <a:lstStyle/>
          <a:p>
            <a:r>
              <a:rPr lang="sr-Cyrl-RS" b="1" dirty="0">
                <a:solidFill>
                  <a:schemeClr val="tx2"/>
                </a:solidFill>
                <a:latin typeface="Comic Sans MS" pitchFamily="66" charset="0"/>
              </a:rPr>
              <a:t>Učesnici</a:t>
            </a:r>
            <a:endParaRPr lang="sr-Latn-RS" b="1" dirty="0">
              <a:solidFill>
                <a:schemeClr val="tx2"/>
              </a:solidFill>
              <a:latin typeface="Comic Sans MS" pitchFamily="66" charset="0"/>
            </a:endParaRPr>
          </a:p>
          <a:p>
            <a:r>
              <a:rPr lang="sr-Cyrl-RS" dirty="0">
                <a:solidFill>
                  <a:schemeClr val="tx2"/>
                </a:solidFill>
                <a:latin typeface="Comic Sans MS" pitchFamily="66" charset="0"/>
              </a:rPr>
              <a:t> </a:t>
            </a:r>
            <a:endParaRPr lang="sr-Latn-RS" dirty="0">
              <a:solidFill>
                <a:schemeClr val="tx2"/>
              </a:solidFill>
              <a:latin typeface="Comic Sans MS" pitchFamily="66" charset="0"/>
            </a:endParaRPr>
          </a:p>
          <a:p>
            <a:pPr lvl="0"/>
            <a:r>
              <a:rPr lang="sr-Cyrl-RS" dirty="0" err="1">
                <a:solidFill>
                  <a:schemeClr val="tx2"/>
                </a:solidFill>
                <a:latin typeface="Comic Sans MS" pitchFamily="66" charset="0"/>
              </a:rPr>
              <a:t>Retail</a:t>
            </a:r>
            <a:r>
              <a:rPr lang="sr-Cyrl-RS" dirty="0">
                <a:solidFill>
                  <a:schemeClr val="tx2"/>
                </a:solidFill>
                <a:latin typeface="Comic Sans MS" pitchFamily="66" charset="0"/>
              </a:rPr>
              <a:t> korisnici: pravna i fizička lica</a:t>
            </a:r>
            <a:endParaRPr lang="sr-Latn-RS" dirty="0">
              <a:solidFill>
                <a:schemeClr val="tx2"/>
              </a:solidFill>
              <a:latin typeface="Comic Sans MS" pitchFamily="66" charset="0"/>
            </a:endParaRPr>
          </a:p>
          <a:p>
            <a:pPr lvl="0"/>
            <a:r>
              <a:rPr lang="sr-Latn-RS" dirty="0">
                <a:solidFill>
                  <a:schemeClr val="tx2"/>
                </a:solidFill>
                <a:latin typeface="Comic Sans MS" pitchFamily="66" charset="0"/>
              </a:rPr>
              <a:t>F</a:t>
            </a:r>
            <a:r>
              <a:rPr lang="sr-Cyrl-RS" dirty="0" err="1">
                <a:solidFill>
                  <a:schemeClr val="tx2"/>
                </a:solidFill>
                <a:latin typeface="Comic Sans MS" pitchFamily="66" charset="0"/>
              </a:rPr>
              <a:t>inansijske</a:t>
            </a:r>
            <a:r>
              <a:rPr lang="sr-Cyrl-RS" dirty="0">
                <a:solidFill>
                  <a:schemeClr val="tx2"/>
                </a:solidFill>
                <a:latin typeface="Comic Sans MS" pitchFamily="66" charset="0"/>
              </a:rPr>
              <a:t> institucije</a:t>
            </a:r>
            <a:endParaRPr lang="sr-Latn-RS" dirty="0">
              <a:solidFill>
                <a:schemeClr val="tx2"/>
              </a:solidFill>
              <a:latin typeface="Comic Sans MS" pitchFamily="66" charset="0"/>
            </a:endParaRPr>
          </a:p>
          <a:p>
            <a:pPr lvl="0"/>
            <a:r>
              <a:rPr lang="sr-Cyrl-RS" dirty="0">
                <a:solidFill>
                  <a:schemeClr val="tx2"/>
                </a:solidFill>
                <a:latin typeface="Comic Sans MS" pitchFamily="66" charset="0"/>
              </a:rPr>
              <a:t>Banke </a:t>
            </a:r>
            <a:endParaRPr lang="sr-Latn-RS" dirty="0">
              <a:solidFill>
                <a:schemeClr val="tx2"/>
              </a:solidFill>
              <a:latin typeface="Comic Sans MS" pitchFamily="66" charset="0"/>
            </a:endParaRPr>
          </a:p>
          <a:p>
            <a:pPr lvl="0"/>
            <a:r>
              <a:rPr lang="sr-Cyrl-RS" dirty="0">
                <a:solidFill>
                  <a:schemeClr val="tx2"/>
                </a:solidFill>
                <a:latin typeface="Comic Sans MS" pitchFamily="66" charset="0"/>
              </a:rPr>
              <a:t>Centralne banke</a:t>
            </a:r>
            <a:endParaRPr lang="sr-Latn-RS" dirty="0">
              <a:solidFill>
                <a:schemeClr val="tx2"/>
              </a:solidFill>
              <a:latin typeface="Comic Sans MS" pitchFamily="66" charset="0"/>
            </a:endParaRPr>
          </a:p>
          <a:p>
            <a:pPr lvl="0"/>
            <a:r>
              <a:rPr lang="sr-Cyrl-RS" dirty="0">
                <a:solidFill>
                  <a:schemeClr val="tx2"/>
                </a:solidFill>
                <a:latin typeface="Comic Sans MS" pitchFamily="66" charset="0"/>
              </a:rPr>
              <a:t>Međunarodne finansijske institucije</a:t>
            </a:r>
            <a:endParaRPr lang="sr-Latn-RS" dirty="0">
              <a:solidFill>
                <a:schemeClr val="tx2"/>
              </a:solidFill>
              <a:latin typeface="Comic Sans MS" pitchFamily="66" charset="0"/>
            </a:endParaRPr>
          </a:p>
          <a:p>
            <a:pPr lvl="0"/>
            <a:r>
              <a:rPr lang="sr-Cyrl-RS" dirty="0">
                <a:solidFill>
                  <a:schemeClr val="tx2"/>
                </a:solidFill>
                <a:latin typeface="Comic Sans MS" pitchFamily="66" charset="0"/>
              </a:rPr>
              <a:t>Međunarodni fondovi</a:t>
            </a:r>
            <a:endParaRPr lang="sr-Latn-RS" dirty="0">
              <a:solidFill>
                <a:schemeClr val="tx2"/>
              </a:solidFill>
              <a:latin typeface="Comic Sans MS" pitchFamily="66" charset="0"/>
            </a:endParaRPr>
          </a:p>
        </p:txBody>
      </p:sp>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a:solidFill>
                  <a:schemeClr val="tx2"/>
                </a:solidFill>
                <a:latin typeface="Arial" pitchFamily="34" charset="0"/>
                <a:ea typeface="Times New Roman" pitchFamily="18" charset="0"/>
              </a:rPr>
              <a:t>Procesi elektronskog poslovanja </a:t>
            </a:r>
            <a:r>
              <a:rPr lang="sr-Cyrl-CS" sz="2000" b="1" i="1" cap="all" dirty="0">
                <a:solidFill>
                  <a:schemeClr val="tx2"/>
                </a:solidFill>
                <a:latin typeface="Arial" pitchFamily="34" charset="0"/>
                <a:ea typeface="Times New Roman" pitchFamily="18" charset="0"/>
              </a:rPr>
              <a:t>platnog</a:t>
            </a:r>
            <a:r>
              <a:rPr lang="sr-Latn-RS" sz="2000" b="1" i="1" cap="all" dirty="0">
                <a:solidFill>
                  <a:schemeClr val="tx2"/>
                </a:solidFill>
                <a:latin typeface="Arial" pitchFamily="34" charset="0"/>
                <a:ea typeface="Times New Roman" pitchFamily="18" charset="0"/>
              </a:rPr>
              <a:t> sistema</a:t>
            </a: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056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7" name="Object 6"/>
          <p:cNvGraphicFramePr>
            <a:graphicFrameLocks noChangeAspect="1"/>
          </p:cNvGraphicFramePr>
          <p:nvPr>
            <p:extLst>
              <p:ext uri="{D42A27DB-BD31-4B8C-83A1-F6EECF244321}">
                <p14:modId xmlns:p14="http://schemas.microsoft.com/office/powerpoint/2010/main" val="3099818386"/>
              </p:ext>
            </p:extLst>
          </p:nvPr>
        </p:nvGraphicFramePr>
        <p:xfrm>
          <a:off x="582102" y="2588849"/>
          <a:ext cx="8051804" cy="3072399"/>
        </p:xfrm>
        <a:graphic>
          <a:graphicData uri="http://schemas.openxmlformats.org/presentationml/2006/ole">
            <mc:AlternateContent xmlns:mc="http://schemas.openxmlformats.org/markup-compatibility/2006">
              <mc:Choice xmlns:v="urn:schemas-microsoft-com:vml" Requires="v">
                <p:oleObj spid="_x0000_s6161" name="Visio" r:id="rId3" imgW="7244673" imgH="2761960" progId="Visio.Drawing.11">
                  <p:embed/>
                </p:oleObj>
              </mc:Choice>
              <mc:Fallback>
                <p:oleObj name="Visio" r:id="rId3" imgW="7244673" imgH="27619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02" y="2588849"/>
                        <a:ext cx="8051804" cy="3072399"/>
                      </a:xfrm>
                      <a:prstGeom prst="rect">
                        <a:avLst/>
                      </a:prstGeom>
                      <a:noFill/>
                    </p:spPr>
                  </p:pic>
                </p:oleObj>
              </mc:Fallback>
            </mc:AlternateContent>
          </a:graphicData>
        </a:graphic>
      </p:graphicFrame>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smtClean="0">
                <a:solidFill>
                  <a:schemeClr val="tx2"/>
                </a:solidFill>
                <a:latin typeface="Arial" pitchFamily="34" charset="0"/>
                <a:ea typeface="Times New Roman" pitchFamily="18" charset="0"/>
              </a:rPr>
              <a:t>L</a:t>
            </a:r>
            <a:r>
              <a:rPr lang="sr-Cyrl-RS" sz="2000" b="1" i="1" cap="all" dirty="0" err="1">
                <a:solidFill>
                  <a:schemeClr val="tx2"/>
                </a:solidFill>
                <a:latin typeface="Arial" pitchFamily="34" charset="0"/>
                <a:ea typeface="Times New Roman" pitchFamily="18" charset="0"/>
              </a:rPr>
              <a:t>egalizacij</a:t>
            </a:r>
            <a:r>
              <a:rPr lang="sr-Latn-RS" sz="2000" b="1" i="1" cap="all" dirty="0">
                <a:solidFill>
                  <a:schemeClr val="tx2"/>
                </a:solidFill>
                <a:latin typeface="Arial" pitchFamily="34" charset="0"/>
                <a:ea typeface="Times New Roman" pitchFamily="18" charset="0"/>
              </a:rPr>
              <a:t>a</a:t>
            </a:r>
            <a:r>
              <a:rPr lang="sr-Cyrl-RS" sz="2000" b="1" i="1" cap="all" dirty="0">
                <a:solidFill>
                  <a:schemeClr val="tx2"/>
                </a:solidFill>
                <a:latin typeface="Arial" pitchFamily="34" charset="0"/>
                <a:ea typeface="Times New Roman" pitchFamily="18" charset="0"/>
              </a:rPr>
              <a:t> </a:t>
            </a:r>
            <a:r>
              <a:rPr lang="sr-Cyrl-RS" sz="2000" b="1" i="1" cap="all" dirty="0" err="1">
                <a:solidFill>
                  <a:schemeClr val="tx2"/>
                </a:solidFill>
                <a:latin typeface="Arial" pitchFamily="34" charset="0"/>
                <a:ea typeface="Times New Roman" pitchFamily="18" charset="0"/>
              </a:rPr>
              <a:t>finansijsk</a:t>
            </a:r>
            <a:r>
              <a:rPr lang="sr-Latn-RS" sz="2000" b="1" i="1" cap="all" dirty="0">
                <a:solidFill>
                  <a:schemeClr val="tx2"/>
                </a:solidFill>
                <a:latin typeface="Arial" pitchFamily="34" charset="0"/>
                <a:ea typeface="Times New Roman" pitchFamily="18" charset="0"/>
              </a:rPr>
              <a:t>ih</a:t>
            </a:r>
            <a:r>
              <a:rPr lang="sr-Cyrl-RS" sz="2000" b="1" i="1" cap="all" dirty="0">
                <a:solidFill>
                  <a:schemeClr val="tx2"/>
                </a:solidFill>
                <a:latin typeface="Arial" pitchFamily="34" charset="0"/>
                <a:ea typeface="Times New Roman" pitchFamily="18" charset="0"/>
              </a:rPr>
              <a:t> </a:t>
            </a:r>
            <a:r>
              <a:rPr lang="sr-Cyrl-RS" sz="2000" b="1" i="1" cap="all" dirty="0" err="1">
                <a:solidFill>
                  <a:schemeClr val="tx2"/>
                </a:solidFill>
                <a:latin typeface="Arial" pitchFamily="34" charset="0"/>
                <a:ea typeface="Times New Roman" pitchFamily="18" charset="0"/>
              </a:rPr>
              <a:t>transakcij</a:t>
            </a:r>
            <a:r>
              <a:rPr lang="sr-Latn-RS" sz="2000" b="1" i="1" cap="all" dirty="0" smtClean="0">
                <a:solidFill>
                  <a:schemeClr val="tx2"/>
                </a:solidFill>
                <a:latin typeface="Arial" pitchFamily="34" charset="0"/>
                <a:ea typeface="Times New Roman" pitchFamily="18" charset="0"/>
              </a:rPr>
              <a:t>a</a:t>
            </a:r>
            <a:endParaRPr lang="sr-Latn-RS" sz="2000" b="1" i="1" cap="all" dirty="0">
              <a:solidFill>
                <a:schemeClr val="tx2"/>
              </a:solidFill>
              <a:latin typeface="Arial" pitchFamily="34" charset="0"/>
              <a:ea typeface="Times New Roman" pitchFamily="18" charset="0"/>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951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7" name="Object 6"/>
          <p:cNvGraphicFramePr>
            <a:graphicFrameLocks noChangeAspect="1"/>
          </p:cNvGraphicFramePr>
          <p:nvPr>
            <p:extLst>
              <p:ext uri="{D42A27DB-BD31-4B8C-83A1-F6EECF244321}">
                <p14:modId xmlns:p14="http://schemas.microsoft.com/office/powerpoint/2010/main" val="3771814085"/>
              </p:ext>
            </p:extLst>
          </p:nvPr>
        </p:nvGraphicFramePr>
        <p:xfrm>
          <a:off x="755576" y="1556792"/>
          <a:ext cx="7416824" cy="4835707"/>
        </p:xfrm>
        <a:graphic>
          <a:graphicData uri="http://schemas.openxmlformats.org/presentationml/2006/ole">
            <mc:AlternateContent xmlns:mc="http://schemas.openxmlformats.org/markup-compatibility/2006">
              <mc:Choice xmlns:v="urn:schemas-microsoft-com:vml" Requires="v">
                <p:oleObj spid="_x0000_s7185" name="Visio" r:id="rId3" imgW="5342130" imgH="3469186" progId="Visio.Drawing.11">
                  <p:embed/>
                </p:oleObj>
              </mc:Choice>
              <mc:Fallback>
                <p:oleObj name="Visio" r:id="rId3" imgW="5342130" imgH="346918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556792"/>
                        <a:ext cx="7416824" cy="4835707"/>
                      </a:xfrm>
                      <a:prstGeom prst="rect">
                        <a:avLst/>
                      </a:prstGeom>
                      <a:noFill/>
                    </p:spPr>
                  </p:pic>
                </p:oleObj>
              </mc:Fallback>
            </mc:AlternateContent>
          </a:graphicData>
        </a:graphic>
      </p:graphicFrame>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Cyrl-RS" sz="2000" b="1" i="1" cap="all" dirty="0" smtClean="0">
                <a:solidFill>
                  <a:schemeClr val="tx2"/>
                </a:solidFill>
                <a:latin typeface="Arial" pitchFamily="34" charset="0"/>
                <a:ea typeface="Times New Roman" pitchFamily="18" charset="0"/>
              </a:rPr>
              <a:t>Priprema </a:t>
            </a:r>
            <a:r>
              <a:rPr lang="sr-Cyrl-RS" sz="2000" b="1" i="1" cap="all" dirty="0">
                <a:solidFill>
                  <a:schemeClr val="tx2"/>
                </a:solidFill>
                <a:latin typeface="Arial" pitchFamily="34" charset="0"/>
                <a:ea typeface="Times New Roman" pitchFamily="18" charset="0"/>
              </a:rPr>
              <a:t>za izvršenje </a:t>
            </a:r>
            <a:r>
              <a:rPr lang="sr-Latn-RS" sz="2000" b="1" i="1" cap="all" dirty="0">
                <a:solidFill>
                  <a:schemeClr val="tx2"/>
                </a:solidFill>
                <a:latin typeface="Arial" pitchFamily="34" charset="0"/>
                <a:ea typeface="Times New Roman" pitchFamily="18" charset="0"/>
              </a:rPr>
              <a:t>finansijskih transakcija    </a:t>
            </a: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25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791200"/>
          </a:xfrm>
        </p:spPr>
        <p:txBody>
          <a:bodyPr>
            <a:normAutofit fontScale="92500" lnSpcReduction="20000"/>
          </a:bodyPr>
          <a:lstStyle/>
          <a:p>
            <a:pPr algn="just"/>
            <a:r>
              <a:rPr lang="sr-Latn-RS" sz="2100" b="1" i="1" dirty="0">
                <a:solidFill>
                  <a:schemeClr val="tx2"/>
                </a:solidFill>
                <a:latin typeface="Arial" pitchFamily="34" charset="0"/>
                <a:ea typeface="Times New Roman" pitchFamily="18" charset="0"/>
              </a:rPr>
              <a:t>Kliring</a:t>
            </a:r>
            <a:r>
              <a:rPr lang="sr-Latn-RS" sz="2100" i="1" dirty="0">
                <a:solidFill>
                  <a:schemeClr val="tx2"/>
                </a:solidFill>
                <a:latin typeface="Arial" pitchFamily="34" charset="0"/>
                <a:ea typeface="Times New Roman" pitchFamily="18" charset="0"/>
              </a:rPr>
              <a:t> (obračun). Kliring je proces transfera informacija i obračunavanje obaveza između dužnika i poverioca (banaka). Sastoji se od identifikacije, poravnanja i potvrđivanja.</a:t>
            </a:r>
          </a:p>
          <a:p>
            <a:pPr algn="just"/>
            <a:endParaRPr lang="sr-Latn-RS" sz="2100" i="1" dirty="0">
              <a:solidFill>
                <a:schemeClr val="tx2"/>
              </a:solidFill>
              <a:latin typeface="Arial" pitchFamily="34" charset="0"/>
              <a:ea typeface="Times New Roman" pitchFamily="18" charset="0"/>
            </a:endParaRPr>
          </a:p>
          <a:p>
            <a:pPr algn="just"/>
            <a:r>
              <a:rPr lang="sr-Latn-RS" sz="2100" b="1" i="1" dirty="0">
                <a:solidFill>
                  <a:schemeClr val="tx2"/>
                </a:solidFill>
                <a:latin typeface="Arial" pitchFamily="34" charset="0"/>
                <a:ea typeface="Times New Roman" pitchFamily="18" charset="0"/>
              </a:rPr>
              <a:t>Poravnanje</a:t>
            </a:r>
            <a:r>
              <a:rPr lang="sr-Latn-RS" sz="2100" i="1" dirty="0">
                <a:solidFill>
                  <a:schemeClr val="tx2"/>
                </a:solidFill>
                <a:latin typeface="Arial" pitchFamily="34" charset="0"/>
                <a:ea typeface="Times New Roman" pitchFamily="18" charset="0"/>
              </a:rPr>
              <a:t>. Aktuelan transfer sredstava izmedju dve strane.</a:t>
            </a:r>
          </a:p>
          <a:p>
            <a:pPr algn="just"/>
            <a:endParaRPr lang="sr-Latn-RS" sz="2100" i="1" dirty="0">
              <a:solidFill>
                <a:schemeClr val="tx2"/>
              </a:solidFill>
              <a:latin typeface="Arial" pitchFamily="34" charset="0"/>
              <a:ea typeface="Times New Roman" pitchFamily="18" charset="0"/>
            </a:endParaRPr>
          </a:p>
          <a:p>
            <a:pPr algn="just"/>
            <a:r>
              <a:rPr lang="sr-Latn-RS" sz="2100" b="1" i="1" dirty="0">
                <a:solidFill>
                  <a:schemeClr val="tx2"/>
                </a:solidFill>
                <a:latin typeface="Arial" pitchFamily="34" charset="0"/>
                <a:ea typeface="Times New Roman" pitchFamily="18" charset="0"/>
              </a:rPr>
              <a:t>Učesnici u platnim sistemima</a:t>
            </a:r>
            <a:r>
              <a:rPr lang="sr-Latn-RS" sz="2100" i="1" dirty="0">
                <a:solidFill>
                  <a:schemeClr val="tx2"/>
                </a:solidFill>
                <a:latin typeface="Arial" pitchFamily="34" charset="0"/>
                <a:ea typeface="Times New Roman" pitchFamily="18" charset="0"/>
              </a:rPr>
              <a:t>: od Retail učesnika u svojim platnim sistemima, preko Wholesale učesnika, koji imaju svoje platne sisteme, pa do platnog sistema centralne banke. Radi se o jednom veoma kompleksnom sistemu, a ta činjenica se može ilustrovati i brojem učesnika u svakodnevnom u radu RTGS sistema centralne banke sa podređenim sistemima. </a:t>
            </a:r>
          </a:p>
          <a:p>
            <a:pPr algn="just"/>
            <a:endParaRPr lang="sr-Latn-RS" sz="2100" i="1" dirty="0">
              <a:solidFill>
                <a:schemeClr val="tx2"/>
              </a:solidFill>
              <a:latin typeface="Arial" pitchFamily="34" charset="0"/>
              <a:ea typeface="Times New Roman" pitchFamily="18" charset="0"/>
            </a:endParaRPr>
          </a:p>
          <a:p>
            <a:pPr algn="just"/>
            <a:r>
              <a:rPr lang="sr-Latn-RS" sz="2100" b="1" i="1" dirty="0">
                <a:solidFill>
                  <a:schemeClr val="tx2"/>
                </a:solidFill>
                <a:latin typeface="Arial" pitchFamily="34" charset="0"/>
                <a:ea typeface="Times New Roman" pitchFamily="18" charset="0"/>
              </a:rPr>
              <a:t>Platni instrument </a:t>
            </a:r>
            <a:r>
              <a:rPr lang="sr-Latn-RS" sz="2100" i="1" dirty="0">
                <a:solidFill>
                  <a:schemeClr val="tx2"/>
                </a:solidFill>
                <a:latin typeface="Arial" pitchFamily="34" charset="0"/>
                <a:ea typeface="Times New Roman" pitchFamily="18" charset="0"/>
              </a:rPr>
              <a:t>može biti definisan kao skup formi i procesa u cilju izmene vlasništva u smislu plaćanja. Platni instrument može biti definisan i kao alat za inicijalizaciju transfera u smislu plaćanja. Instrumenti i načini njihovog korišćenja se mogu veoma razlikovati, sa jasnim izuzetkom kod gotovog novca, gde je u svim zemljama sveta njegovo značenje i korišćenje identično. </a:t>
            </a:r>
            <a:endParaRPr lang="sr-Latn-RS" sz="2100" i="1" dirty="0" smtClean="0">
              <a:solidFill>
                <a:schemeClr val="tx2"/>
              </a:solidFill>
              <a:latin typeface="Arial" pitchFamily="34" charset="0"/>
              <a:ea typeface="Times New Roman" pitchFamily="18" charset="0"/>
            </a:endParaRPr>
          </a:p>
          <a:p>
            <a:pPr algn="just"/>
            <a:endParaRPr lang="sr-Latn-RS" sz="2100" i="1" dirty="0">
              <a:solidFill>
                <a:schemeClr val="tx2"/>
              </a:solidFill>
              <a:latin typeface="Arial" pitchFamily="34" charset="0"/>
              <a:ea typeface="Times New Roman" pitchFamily="18" charset="0"/>
            </a:endParaRPr>
          </a:p>
          <a:p>
            <a:pPr algn="just"/>
            <a:r>
              <a:rPr lang="sr-Latn-CS" sz="2100" b="1" i="1" dirty="0">
                <a:solidFill>
                  <a:schemeClr val="tx2"/>
                </a:solidFill>
                <a:latin typeface="Arial" pitchFamily="34" charset="0"/>
                <a:ea typeface="Times New Roman" pitchFamily="18" charset="0"/>
              </a:rPr>
              <a:t>Elektronski novac</a:t>
            </a:r>
            <a:r>
              <a:rPr lang="sr-Latn-CS" sz="2100" i="1" dirty="0">
                <a:solidFill>
                  <a:schemeClr val="tx2"/>
                </a:solidFill>
                <a:latin typeface="Arial" pitchFamily="34" charset="0"/>
                <a:ea typeface="Times New Roman" pitchFamily="18" charset="0"/>
              </a:rPr>
              <a:t> označava elektronski, uključujući magnetno, pohranjenu novčanu vrednost koja čini novčano potraživanje prema izdavaocu tog novca, a izdata je nakon prijema novčanih sredstava u cilju izvršavanja platnih transakcija i prihvata je fizičko i/ili pravno lice koje nije izdavalac tog novca;</a:t>
            </a:r>
            <a:endParaRPr lang="sr-Latn-RS" sz="2100" i="1" dirty="0">
              <a:solidFill>
                <a:schemeClr val="tx2"/>
              </a:solidFill>
              <a:latin typeface="Arial" pitchFamily="34" charset="0"/>
              <a:ea typeface="Times New Roman" pitchFamily="18" charset="0"/>
            </a:endParaRPr>
          </a:p>
        </p:txBody>
      </p:sp>
      <p:sp>
        <p:nvSpPr>
          <p:cNvPr id="6"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dirty="0">
                <a:solidFill>
                  <a:schemeClr val="tx2"/>
                </a:solidFill>
                <a:latin typeface="Arial" pitchFamily="34" charset="0"/>
                <a:ea typeface="Times New Roman" pitchFamily="18" charset="0"/>
              </a:rPr>
              <a:t>Osnovni pojmovi i </a:t>
            </a:r>
            <a:r>
              <a:rPr lang="sr-Latn-RS" sz="2000" b="1" i="1" dirty="0" smtClean="0">
                <a:solidFill>
                  <a:schemeClr val="tx2"/>
                </a:solidFill>
                <a:latin typeface="Arial" pitchFamily="34" charset="0"/>
                <a:ea typeface="Times New Roman" pitchFamily="18" charset="0"/>
              </a:rPr>
              <a:t>definicije</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7" name="Straight Connector 6"/>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7" name="Object 6"/>
          <p:cNvGraphicFramePr>
            <a:graphicFrameLocks noChangeAspect="1"/>
          </p:cNvGraphicFramePr>
          <p:nvPr>
            <p:extLst>
              <p:ext uri="{D42A27DB-BD31-4B8C-83A1-F6EECF244321}">
                <p14:modId xmlns:p14="http://schemas.microsoft.com/office/powerpoint/2010/main" val="390117468"/>
              </p:ext>
            </p:extLst>
          </p:nvPr>
        </p:nvGraphicFramePr>
        <p:xfrm>
          <a:off x="2438995" y="1268760"/>
          <a:ext cx="3645173" cy="5711627"/>
        </p:xfrm>
        <a:graphic>
          <a:graphicData uri="http://schemas.openxmlformats.org/presentationml/2006/ole">
            <mc:AlternateContent xmlns:mc="http://schemas.openxmlformats.org/markup-compatibility/2006">
              <mc:Choice xmlns:v="urn:schemas-microsoft-com:vml" Requires="v">
                <p:oleObj spid="_x0000_s8209" name="Visio" r:id="rId3" imgW="2821962" imgH="4356458" progId="Visio.Drawing.11">
                  <p:embed/>
                </p:oleObj>
              </mc:Choice>
              <mc:Fallback>
                <p:oleObj name="Visio" r:id="rId3" imgW="2821962" imgH="435645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995" y="1268760"/>
                        <a:ext cx="3645173" cy="5711627"/>
                      </a:xfrm>
                      <a:prstGeom prst="rect">
                        <a:avLst/>
                      </a:prstGeom>
                      <a:noFill/>
                    </p:spPr>
                  </p:pic>
                </p:oleObj>
              </mc:Fallback>
            </mc:AlternateContent>
          </a:graphicData>
        </a:graphic>
      </p:graphicFrame>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Cyrl-RS" sz="2000" b="1" i="1" cap="all" dirty="0" smtClean="0">
                <a:solidFill>
                  <a:schemeClr val="tx2"/>
                </a:solidFill>
                <a:latin typeface="Arial" pitchFamily="34" charset="0"/>
                <a:ea typeface="Times New Roman" pitchFamily="18" charset="0"/>
              </a:rPr>
              <a:t>Akvizicija </a:t>
            </a:r>
            <a:r>
              <a:rPr lang="sr-Cyrl-RS" sz="2000" b="1" i="1" cap="all" dirty="0">
                <a:solidFill>
                  <a:schemeClr val="tx2"/>
                </a:solidFill>
                <a:latin typeface="Arial" pitchFamily="34" charset="0"/>
                <a:ea typeface="Times New Roman" pitchFamily="18" charset="0"/>
              </a:rPr>
              <a:t>informacija o </a:t>
            </a:r>
            <a:r>
              <a:rPr lang="sr-Latn-RS" sz="2000" b="1" i="1" cap="all" dirty="0">
                <a:solidFill>
                  <a:schemeClr val="tx2"/>
                </a:solidFill>
                <a:latin typeface="Arial" pitchFamily="34" charset="0"/>
                <a:ea typeface="Times New Roman" pitchFamily="18" charset="0"/>
              </a:rPr>
              <a:t>finansijskoj transakciji    </a:t>
            </a: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0606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4" name="Object 3"/>
          <p:cNvGraphicFramePr>
            <a:graphicFrameLocks noChangeAspect="1"/>
          </p:cNvGraphicFramePr>
          <p:nvPr>
            <p:extLst>
              <p:ext uri="{D42A27DB-BD31-4B8C-83A1-F6EECF244321}">
                <p14:modId xmlns:p14="http://schemas.microsoft.com/office/powerpoint/2010/main" val="3551195420"/>
              </p:ext>
            </p:extLst>
          </p:nvPr>
        </p:nvGraphicFramePr>
        <p:xfrm>
          <a:off x="1979712" y="1196752"/>
          <a:ext cx="4320480" cy="5408845"/>
        </p:xfrm>
        <a:graphic>
          <a:graphicData uri="http://schemas.openxmlformats.org/presentationml/2006/ole">
            <mc:AlternateContent xmlns:mc="http://schemas.openxmlformats.org/markup-compatibility/2006">
              <mc:Choice xmlns:v="urn:schemas-microsoft-com:vml" Requires="v">
                <p:oleObj spid="_x0000_s9233" name="Visio" r:id="rId3" imgW="2812514" imgH="3487002" progId="Visio.Drawing.11">
                  <p:embed/>
                </p:oleObj>
              </mc:Choice>
              <mc:Fallback>
                <p:oleObj name="Visio" r:id="rId3" imgW="2812514" imgH="348700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1196752"/>
                        <a:ext cx="4320480" cy="5408845"/>
                      </a:xfrm>
                      <a:prstGeom prst="rect">
                        <a:avLst/>
                      </a:prstGeom>
                      <a:noFill/>
                    </p:spPr>
                  </p:pic>
                </p:oleObj>
              </mc:Fallback>
            </mc:AlternateContent>
          </a:graphicData>
        </a:graphic>
      </p:graphicFrame>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smtClean="0">
                <a:solidFill>
                  <a:schemeClr val="tx2"/>
                </a:solidFill>
                <a:latin typeface="Arial" pitchFamily="34" charset="0"/>
                <a:ea typeface="Times New Roman" pitchFamily="18" charset="0"/>
              </a:rPr>
              <a:t>Pretprocesiranje </a:t>
            </a:r>
            <a:r>
              <a:rPr lang="sr-Latn-RS" sz="2000" b="1" i="1" cap="all" dirty="0">
                <a:solidFill>
                  <a:schemeClr val="tx2"/>
                </a:solidFill>
                <a:latin typeface="Arial" pitchFamily="34" charset="0"/>
                <a:ea typeface="Times New Roman" pitchFamily="18" charset="0"/>
              </a:rPr>
              <a:t>finansijskih transakcija    </a:t>
            </a: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6167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4" name="Object 3"/>
          <p:cNvGraphicFramePr>
            <a:graphicFrameLocks noChangeAspect="1"/>
          </p:cNvGraphicFramePr>
          <p:nvPr>
            <p:extLst>
              <p:ext uri="{D42A27DB-BD31-4B8C-83A1-F6EECF244321}">
                <p14:modId xmlns:p14="http://schemas.microsoft.com/office/powerpoint/2010/main" val="564571084"/>
              </p:ext>
            </p:extLst>
          </p:nvPr>
        </p:nvGraphicFramePr>
        <p:xfrm>
          <a:off x="2051720" y="1340768"/>
          <a:ext cx="4248472" cy="5417430"/>
        </p:xfrm>
        <a:graphic>
          <a:graphicData uri="http://schemas.openxmlformats.org/presentationml/2006/ole">
            <mc:AlternateContent xmlns:mc="http://schemas.openxmlformats.org/markup-compatibility/2006">
              <mc:Choice xmlns:v="urn:schemas-microsoft-com:vml" Requires="v">
                <p:oleObj spid="_x0000_s10257" name="Visio" r:id="rId3" imgW="2726943" imgH="3492401" progId="Visio.Drawing.11">
                  <p:embed/>
                </p:oleObj>
              </mc:Choice>
              <mc:Fallback>
                <p:oleObj name="Visio" r:id="rId3" imgW="2726943" imgH="349240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1340768"/>
                        <a:ext cx="4248472" cy="5417430"/>
                      </a:xfrm>
                      <a:prstGeom prst="rect">
                        <a:avLst/>
                      </a:prstGeom>
                      <a:noFill/>
                    </p:spPr>
                  </p:pic>
                </p:oleObj>
              </mc:Fallback>
            </mc:AlternateContent>
          </a:graphicData>
        </a:graphic>
      </p:graphicFrame>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smtClean="0">
                <a:solidFill>
                  <a:schemeClr val="tx2"/>
                </a:solidFill>
                <a:latin typeface="Arial" pitchFamily="34" charset="0"/>
                <a:ea typeface="Times New Roman" pitchFamily="18" charset="0"/>
              </a:rPr>
              <a:t>Procesiranje </a:t>
            </a:r>
            <a:r>
              <a:rPr lang="sr-Latn-RS" sz="2000" b="1" i="1" cap="all" dirty="0">
                <a:solidFill>
                  <a:schemeClr val="tx2"/>
                </a:solidFill>
                <a:latin typeface="Arial" pitchFamily="34" charset="0"/>
                <a:ea typeface="Times New Roman" pitchFamily="18" charset="0"/>
              </a:rPr>
              <a:t>finansijskih transakcija    </a:t>
            </a: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5794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pic>
        <p:nvPicPr>
          <p:cNvPr id="24577" name="Picture 1164"/>
          <p:cNvPicPr>
            <a:picLocks noChangeAspect="1" noChangeArrowheads="1"/>
          </p:cNvPicPr>
          <p:nvPr/>
        </p:nvPicPr>
        <p:blipFill>
          <a:blip r:embed="rId2">
            <a:extLst>
              <a:ext uri="{28A0092B-C50C-407E-A947-70E740481C1C}">
                <a14:useLocalDpi xmlns:a14="http://schemas.microsoft.com/office/drawing/2010/main" val="0"/>
              </a:ext>
            </a:extLst>
          </a:blip>
          <a:srcRect l="7030" t="3947" r="30991"/>
          <a:stretch>
            <a:fillRect/>
          </a:stretch>
        </p:blipFill>
        <p:spPr bwMode="auto">
          <a:xfrm>
            <a:off x="1835696" y="1431125"/>
            <a:ext cx="5569222" cy="5238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smtClean="0">
                <a:solidFill>
                  <a:schemeClr val="tx2"/>
                </a:solidFill>
                <a:latin typeface="Arial" pitchFamily="34" charset="0"/>
                <a:ea typeface="Times New Roman" pitchFamily="18" charset="0"/>
              </a:rPr>
              <a:t>Procesiranje </a:t>
            </a:r>
            <a:r>
              <a:rPr lang="sr-Latn-RS" sz="2000" b="1" i="1" cap="all" dirty="0">
                <a:solidFill>
                  <a:schemeClr val="tx2"/>
                </a:solidFill>
                <a:latin typeface="Arial" pitchFamily="34" charset="0"/>
                <a:ea typeface="Times New Roman" pitchFamily="18" charset="0"/>
              </a:rPr>
              <a:t>finansijskih transakcija    </a:t>
            </a: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1529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4" name="Object 3"/>
          <p:cNvGraphicFramePr>
            <a:graphicFrameLocks noChangeAspect="1"/>
          </p:cNvGraphicFramePr>
          <p:nvPr>
            <p:extLst>
              <p:ext uri="{D42A27DB-BD31-4B8C-83A1-F6EECF244321}">
                <p14:modId xmlns:p14="http://schemas.microsoft.com/office/powerpoint/2010/main" val="2847015320"/>
              </p:ext>
            </p:extLst>
          </p:nvPr>
        </p:nvGraphicFramePr>
        <p:xfrm>
          <a:off x="2195736" y="1340768"/>
          <a:ext cx="4392488" cy="5422585"/>
        </p:xfrm>
        <a:graphic>
          <a:graphicData uri="http://schemas.openxmlformats.org/presentationml/2006/ole">
            <mc:AlternateContent xmlns:mc="http://schemas.openxmlformats.org/markup-compatibility/2006">
              <mc:Choice xmlns:v="urn:schemas-microsoft-com:vml" Requires="v">
                <p:oleObj spid="_x0000_s11281" name="Visio" r:id="rId3" imgW="2479947" imgH="3060507" progId="Visio.Drawing.11">
                  <p:embed/>
                </p:oleObj>
              </mc:Choice>
              <mc:Fallback>
                <p:oleObj name="Visio" r:id="rId3" imgW="2479947" imgH="306050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1340768"/>
                        <a:ext cx="4392488" cy="5422585"/>
                      </a:xfrm>
                      <a:prstGeom prst="rect">
                        <a:avLst/>
                      </a:prstGeom>
                      <a:noFill/>
                    </p:spPr>
                  </p:pic>
                </p:oleObj>
              </mc:Fallback>
            </mc:AlternateContent>
          </a:graphicData>
        </a:graphic>
      </p:graphicFrame>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smtClean="0">
                <a:solidFill>
                  <a:schemeClr val="tx2"/>
                </a:solidFill>
                <a:latin typeface="Arial" pitchFamily="34" charset="0"/>
                <a:ea typeface="Times New Roman" pitchFamily="18" charset="0"/>
              </a:rPr>
              <a:t>Postprocesiranje </a:t>
            </a:r>
            <a:r>
              <a:rPr lang="sr-Latn-RS" sz="2000" b="1" i="1" cap="all" dirty="0">
                <a:solidFill>
                  <a:schemeClr val="tx2"/>
                </a:solidFill>
                <a:latin typeface="Arial" pitchFamily="34" charset="0"/>
                <a:ea typeface="Times New Roman" pitchFamily="18" charset="0"/>
              </a:rPr>
              <a:t>finansijske transakcije    </a:t>
            </a: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8003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7" name="Object 6"/>
          <p:cNvGraphicFramePr>
            <a:graphicFrameLocks noChangeAspect="1"/>
          </p:cNvGraphicFramePr>
          <p:nvPr>
            <p:extLst>
              <p:ext uri="{D42A27DB-BD31-4B8C-83A1-F6EECF244321}">
                <p14:modId xmlns:p14="http://schemas.microsoft.com/office/powerpoint/2010/main" val="1864458403"/>
              </p:ext>
            </p:extLst>
          </p:nvPr>
        </p:nvGraphicFramePr>
        <p:xfrm>
          <a:off x="2555776" y="1268760"/>
          <a:ext cx="3528392" cy="5522013"/>
        </p:xfrm>
        <a:graphic>
          <a:graphicData uri="http://schemas.openxmlformats.org/presentationml/2006/ole">
            <mc:AlternateContent xmlns:mc="http://schemas.openxmlformats.org/markup-compatibility/2006">
              <mc:Choice xmlns:v="urn:schemas-microsoft-com:vml" Requires="v">
                <p:oleObj spid="_x0000_s12305" name="Visio" r:id="rId3" imgW="2775532" imgH="4356458" progId="Visio.Drawing.11">
                  <p:embed/>
                </p:oleObj>
              </mc:Choice>
              <mc:Fallback>
                <p:oleObj name="Visio" r:id="rId3" imgW="2775532" imgH="435645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1268760"/>
                        <a:ext cx="3528392" cy="5522013"/>
                      </a:xfrm>
                      <a:prstGeom prst="rect">
                        <a:avLst/>
                      </a:prstGeom>
                      <a:noFill/>
                    </p:spPr>
                  </p:pic>
                </p:oleObj>
              </mc:Fallback>
            </mc:AlternateContent>
          </a:graphicData>
        </a:graphic>
      </p:graphicFrame>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smtClean="0">
                <a:solidFill>
                  <a:schemeClr val="tx2"/>
                </a:solidFill>
                <a:latin typeface="Arial" pitchFamily="34" charset="0"/>
                <a:ea typeface="Times New Roman" pitchFamily="18" charset="0"/>
              </a:rPr>
              <a:t>Priprema </a:t>
            </a:r>
            <a:r>
              <a:rPr lang="sr-Latn-RS" sz="2000" b="1" i="1" cap="all" dirty="0">
                <a:solidFill>
                  <a:schemeClr val="tx2"/>
                </a:solidFill>
                <a:latin typeface="Arial" pitchFamily="34" charset="0"/>
                <a:ea typeface="Times New Roman" pitchFamily="18" charset="0"/>
              </a:rPr>
              <a:t>za distribuciju    </a:t>
            </a: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9352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7" name="Object 6"/>
          <p:cNvGraphicFramePr>
            <a:graphicFrameLocks noChangeAspect="1"/>
          </p:cNvGraphicFramePr>
          <p:nvPr>
            <p:extLst>
              <p:ext uri="{D42A27DB-BD31-4B8C-83A1-F6EECF244321}">
                <p14:modId xmlns:p14="http://schemas.microsoft.com/office/powerpoint/2010/main" val="905351510"/>
              </p:ext>
            </p:extLst>
          </p:nvPr>
        </p:nvGraphicFramePr>
        <p:xfrm>
          <a:off x="1744739" y="2420888"/>
          <a:ext cx="5275533" cy="2016224"/>
        </p:xfrm>
        <a:graphic>
          <a:graphicData uri="http://schemas.openxmlformats.org/presentationml/2006/ole">
            <mc:AlternateContent xmlns:mc="http://schemas.openxmlformats.org/markup-compatibility/2006">
              <mc:Choice xmlns:v="urn:schemas-microsoft-com:vml" Requires="v">
                <p:oleObj spid="_x0000_s13329" name="Visio" r:id="rId3" imgW="4351987" imgH="1639307" progId="Visio.Drawing.11">
                  <p:embed/>
                </p:oleObj>
              </mc:Choice>
              <mc:Fallback>
                <p:oleObj name="Visio" r:id="rId3" imgW="4351987" imgH="163930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4739" y="2420888"/>
                        <a:ext cx="5275533" cy="2016224"/>
                      </a:xfrm>
                      <a:prstGeom prst="rect">
                        <a:avLst/>
                      </a:prstGeom>
                      <a:noFill/>
                    </p:spPr>
                  </p:pic>
                </p:oleObj>
              </mc:Fallback>
            </mc:AlternateContent>
          </a:graphicData>
        </a:graphic>
      </p:graphicFrame>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smtClean="0">
                <a:solidFill>
                  <a:schemeClr val="tx2"/>
                </a:solidFill>
                <a:latin typeface="Arial" pitchFamily="34" charset="0"/>
                <a:ea typeface="Times New Roman" pitchFamily="18" charset="0"/>
              </a:rPr>
              <a:t>Prosleđivanje </a:t>
            </a:r>
            <a:r>
              <a:rPr lang="sr-Latn-RS" sz="2000" b="1" i="1" cap="all" dirty="0">
                <a:solidFill>
                  <a:schemeClr val="tx2"/>
                </a:solidFill>
                <a:latin typeface="Arial" pitchFamily="34" charset="0"/>
                <a:ea typeface="Times New Roman" pitchFamily="18" charset="0"/>
              </a:rPr>
              <a:t>poruke    </a:t>
            </a: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3430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6"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8" name="Object 7"/>
          <p:cNvGraphicFramePr>
            <a:graphicFrameLocks noChangeAspect="1"/>
          </p:cNvGraphicFramePr>
          <p:nvPr>
            <p:extLst>
              <p:ext uri="{D42A27DB-BD31-4B8C-83A1-F6EECF244321}">
                <p14:modId xmlns:p14="http://schemas.microsoft.com/office/powerpoint/2010/main" val="3424968251"/>
              </p:ext>
            </p:extLst>
          </p:nvPr>
        </p:nvGraphicFramePr>
        <p:xfrm>
          <a:off x="1454095" y="2204864"/>
          <a:ext cx="6371635" cy="3377927"/>
        </p:xfrm>
        <a:graphic>
          <a:graphicData uri="http://schemas.openxmlformats.org/presentationml/2006/ole">
            <mc:AlternateContent xmlns:mc="http://schemas.openxmlformats.org/markup-compatibility/2006">
              <mc:Choice xmlns:v="urn:schemas-microsoft-com:vml" Requires="v">
                <p:oleObj spid="_x0000_s14353" name="Visio" r:id="rId3" imgW="6620030" imgH="3471616" progId="Visio.Drawing.11">
                  <p:embed/>
                </p:oleObj>
              </mc:Choice>
              <mc:Fallback>
                <p:oleObj name="Visio" r:id="rId3" imgW="6620030" imgH="347161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095" y="2204864"/>
                        <a:ext cx="6371635" cy="3377927"/>
                      </a:xfrm>
                      <a:prstGeom prst="rect">
                        <a:avLst/>
                      </a:prstGeom>
                      <a:noFill/>
                    </p:spPr>
                  </p:pic>
                </p:oleObj>
              </mc:Fallback>
            </mc:AlternateContent>
          </a:graphicData>
        </a:graphic>
      </p:graphicFrame>
      <p:sp>
        <p:nvSpPr>
          <p:cNvPr id="9"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Cyrl-RS" sz="2000" b="1" i="1" cap="all" dirty="0" smtClean="0" bmk="_Toc344922794">
                <a:solidFill>
                  <a:schemeClr val="tx2"/>
                </a:solidFill>
                <a:latin typeface="Arial" pitchFamily="34" charset="0"/>
                <a:ea typeface="Times New Roman" pitchFamily="18" charset="0"/>
              </a:rPr>
              <a:t>Interakcija </a:t>
            </a:r>
            <a:r>
              <a:rPr lang="sr-Cyrl-RS" sz="2000" b="1" i="1" cap="all" dirty="0" bmk="_Toc344922794">
                <a:solidFill>
                  <a:schemeClr val="tx2"/>
                </a:solidFill>
                <a:latin typeface="Arial" pitchFamily="34" charset="0"/>
                <a:ea typeface="Times New Roman" pitchFamily="18" charset="0"/>
              </a:rPr>
              <a:t>EPPS sa drugim osnovnim sistemima</a:t>
            </a:r>
            <a:r>
              <a:rPr lang="sr-Latn-RS" sz="2000" b="1" i="1" cap="all" dirty="0">
                <a:solidFill>
                  <a:schemeClr val="tx2"/>
                </a:solidFill>
                <a:latin typeface="Arial" pitchFamily="34" charset="0"/>
                <a:ea typeface="Times New Roman" pitchFamily="18" charset="0"/>
              </a:rPr>
              <a:t>    </a:t>
            </a:r>
          </a:p>
        </p:txBody>
      </p:sp>
      <p:cxnSp>
        <p:nvCxnSpPr>
          <p:cNvPr id="10" name="Straight Connector 9"/>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3901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p:cNvSpPr/>
          <p:nvPr/>
        </p:nvSpPr>
        <p:spPr>
          <a:xfrm>
            <a:off x="0" y="533400"/>
            <a:ext cx="9144000" cy="63246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nvGrpSpPr>
          <p:cNvPr id="9219" name="Group 4"/>
          <p:cNvGrpSpPr>
            <a:grpSpLocks/>
          </p:cNvGrpSpPr>
          <p:nvPr/>
        </p:nvGrpSpPr>
        <p:grpSpPr bwMode="auto">
          <a:xfrm>
            <a:off x="7627328" y="2755902"/>
            <a:ext cx="772257" cy="1377951"/>
            <a:chOff x="2304" y="2352"/>
            <a:chExt cx="548" cy="868"/>
          </a:xfrm>
        </p:grpSpPr>
        <p:sp>
          <p:nvSpPr>
            <p:cNvPr id="9296" name="Rectangle 5"/>
            <p:cNvSpPr>
              <a:spLocks noChangeArrowheads="1"/>
            </p:cNvSpPr>
            <p:nvPr/>
          </p:nvSpPr>
          <p:spPr bwMode="auto">
            <a:xfrm>
              <a:off x="2363" y="3024"/>
              <a:ext cx="42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algn="ctr" defTabSz="747713">
                <a:lnSpc>
                  <a:spcPct val="90000"/>
                </a:lnSpc>
                <a:buClrTx/>
                <a:buFontTx/>
                <a:buNone/>
              </a:pPr>
              <a:r>
                <a:rPr lang="en-US" altLang="en-US" sz="1600" dirty="0">
                  <a:latin typeface="Arial" pitchFamily="34" charset="0"/>
                </a:rPr>
                <a:t>NBS</a:t>
              </a:r>
            </a:p>
          </p:txBody>
        </p:sp>
        <p:pic>
          <p:nvPicPr>
            <p:cNvPr id="9297"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 y="2352"/>
              <a:ext cx="548" cy="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9220" name="Group 7"/>
          <p:cNvGrpSpPr>
            <a:grpSpLocks/>
          </p:cNvGrpSpPr>
          <p:nvPr/>
        </p:nvGrpSpPr>
        <p:grpSpPr bwMode="auto">
          <a:xfrm>
            <a:off x="965689" y="5010152"/>
            <a:ext cx="832517" cy="1181101"/>
            <a:chOff x="459" y="1788"/>
            <a:chExt cx="523" cy="744"/>
          </a:xfrm>
        </p:grpSpPr>
        <p:sp>
          <p:nvSpPr>
            <p:cNvPr id="9294" name="Rectangle 8"/>
            <p:cNvSpPr>
              <a:spLocks noChangeArrowheads="1"/>
            </p:cNvSpPr>
            <p:nvPr/>
          </p:nvSpPr>
          <p:spPr bwMode="auto">
            <a:xfrm>
              <a:off x="459" y="2336"/>
              <a:ext cx="523"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defTabSz="747713">
                <a:lnSpc>
                  <a:spcPct val="90000"/>
                </a:lnSpc>
                <a:buClrTx/>
                <a:buFontTx/>
                <a:buNone/>
              </a:pPr>
              <a:r>
                <a:rPr lang="en-US" altLang="en-US" sz="1600" dirty="0">
                  <a:latin typeface="Arial" pitchFamily="34" charset="0"/>
                </a:rPr>
                <a:t>Bank A</a:t>
              </a:r>
            </a:p>
          </p:txBody>
        </p:sp>
        <p:pic>
          <p:nvPicPr>
            <p:cNvPr id="9295"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 y="1788"/>
              <a:ext cx="424"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9221" name="Group 10"/>
          <p:cNvGrpSpPr>
            <a:grpSpLocks/>
          </p:cNvGrpSpPr>
          <p:nvPr/>
        </p:nvGrpSpPr>
        <p:grpSpPr bwMode="auto">
          <a:xfrm>
            <a:off x="3874477" y="5035552"/>
            <a:ext cx="843597" cy="1181101"/>
            <a:chOff x="459" y="1788"/>
            <a:chExt cx="531" cy="744"/>
          </a:xfrm>
        </p:grpSpPr>
        <p:sp>
          <p:nvSpPr>
            <p:cNvPr id="9292" name="Rectangle 11"/>
            <p:cNvSpPr>
              <a:spLocks noChangeArrowheads="1"/>
            </p:cNvSpPr>
            <p:nvPr/>
          </p:nvSpPr>
          <p:spPr bwMode="auto">
            <a:xfrm>
              <a:off x="459" y="2336"/>
              <a:ext cx="531"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defTabSz="747713">
                <a:lnSpc>
                  <a:spcPct val="90000"/>
                </a:lnSpc>
                <a:buClrTx/>
                <a:buFontTx/>
                <a:buNone/>
              </a:pPr>
              <a:r>
                <a:rPr lang="en-US" altLang="en-US" sz="1600">
                  <a:latin typeface="Arial" pitchFamily="34" charset="0"/>
                </a:rPr>
                <a:t>Bank B</a:t>
              </a:r>
            </a:p>
          </p:txBody>
        </p:sp>
        <p:pic>
          <p:nvPicPr>
            <p:cNvPr id="9293" name="Picture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 y="1788"/>
              <a:ext cx="424"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9222" name="Group 13"/>
          <p:cNvGrpSpPr>
            <a:grpSpLocks/>
          </p:cNvGrpSpPr>
          <p:nvPr/>
        </p:nvGrpSpPr>
        <p:grpSpPr bwMode="auto">
          <a:xfrm>
            <a:off x="6762751" y="5095877"/>
            <a:ext cx="854802" cy="1181101"/>
            <a:chOff x="459" y="1788"/>
            <a:chExt cx="537" cy="744"/>
          </a:xfrm>
        </p:grpSpPr>
        <p:sp>
          <p:nvSpPr>
            <p:cNvPr id="9290" name="Rectangle 14"/>
            <p:cNvSpPr>
              <a:spLocks noChangeArrowheads="1"/>
            </p:cNvSpPr>
            <p:nvPr/>
          </p:nvSpPr>
          <p:spPr bwMode="auto">
            <a:xfrm>
              <a:off x="459" y="2336"/>
              <a:ext cx="53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defTabSz="747713">
                <a:lnSpc>
                  <a:spcPct val="90000"/>
                </a:lnSpc>
                <a:buClrTx/>
                <a:buFontTx/>
                <a:buNone/>
              </a:pPr>
              <a:r>
                <a:rPr lang="en-US" altLang="en-US" sz="1600" dirty="0">
                  <a:latin typeface="Arial" pitchFamily="34" charset="0"/>
                </a:rPr>
                <a:t>Bank N</a:t>
              </a:r>
            </a:p>
          </p:txBody>
        </p:sp>
        <p:pic>
          <p:nvPicPr>
            <p:cNvPr id="9291" name="Picture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 y="1788"/>
              <a:ext cx="424"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6" name="Group 18"/>
          <p:cNvGrpSpPr>
            <a:grpSpLocks noChangeAspect="1"/>
          </p:cNvGrpSpPr>
          <p:nvPr/>
        </p:nvGrpSpPr>
        <p:grpSpPr bwMode="auto">
          <a:xfrm>
            <a:off x="3160835" y="1768475"/>
            <a:ext cx="2127738" cy="839788"/>
            <a:chOff x="1885" y="1786"/>
            <a:chExt cx="1876" cy="824"/>
          </a:xfrm>
        </p:grpSpPr>
        <p:sp>
          <p:nvSpPr>
            <p:cNvPr id="791569" name="AutoShape 17"/>
            <p:cNvSpPr>
              <a:spLocks noChangeAspect="1" noChangeArrowheads="1" noTextEdit="1"/>
            </p:cNvSpPr>
            <p:nvPr/>
          </p:nvSpPr>
          <p:spPr bwMode="auto">
            <a:xfrm>
              <a:off x="1885" y="1786"/>
              <a:ext cx="1876" cy="824"/>
            </a:xfrm>
            <a:prstGeom prst="rect">
              <a:avLst/>
            </a:prstGeom>
            <a:noFill/>
            <a:ln w="9525">
              <a:noFill/>
              <a:miter lim="800000"/>
              <a:headEnd/>
              <a:tailEnd/>
            </a:ln>
          </p:spPr>
          <p:txBody>
            <a:bodyPr/>
            <a:lstStyle/>
            <a:p>
              <a:pPr>
                <a:defRPr/>
              </a:pPr>
              <a:endParaRPr lang="en-US">
                <a:effectLst>
                  <a:outerShdw blurRad="38100" dist="38100" dir="2700000" algn="tl">
                    <a:srgbClr val="000000">
                      <a:alpha val="43137"/>
                    </a:srgbClr>
                  </a:outerShdw>
                </a:effectLst>
              </a:endParaRPr>
            </a:p>
          </p:txBody>
        </p:sp>
        <p:sp>
          <p:nvSpPr>
            <p:cNvPr id="791571" name="Freeform 19"/>
            <p:cNvSpPr>
              <a:spLocks/>
            </p:cNvSpPr>
            <p:nvPr/>
          </p:nvSpPr>
          <p:spPr bwMode="auto">
            <a:xfrm>
              <a:off x="1926" y="1809"/>
              <a:ext cx="1793" cy="777"/>
            </a:xfrm>
            <a:custGeom>
              <a:avLst/>
              <a:gdLst/>
              <a:ahLst/>
              <a:cxnLst>
                <a:cxn ang="0">
                  <a:pos x="1463" y="2069"/>
                </a:cxn>
                <a:cxn ang="0">
                  <a:pos x="1719" y="2260"/>
                </a:cxn>
                <a:cxn ang="0">
                  <a:pos x="2057" y="2336"/>
                </a:cxn>
                <a:cxn ang="0">
                  <a:pos x="2388" y="2290"/>
                </a:cxn>
                <a:cxn ang="0">
                  <a:pos x="2642" y="2159"/>
                </a:cxn>
                <a:cxn ang="0">
                  <a:pos x="2801" y="1949"/>
                </a:cxn>
                <a:cxn ang="0">
                  <a:pos x="2818" y="1907"/>
                </a:cxn>
                <a:cxn ang="0">
                  <a:pos x="2809" y="1936"/>
                </a:cxn>
                <a:cxn ang="0">
                  <a:pos x="2798" y="1965"/>
                </a:cxn>
                <a:cxn ang="0">
                  <a:pos x="2842" y="1983"/>
                </a:cxn>
                <a:cxn ang="0">
                  <a:pos x="2906" y="1994"/>
                </a:cxn>
                <a:cxn ang="0">
                  <a:pos x="2974" y="1999"/>
                </a:cxn>
                <a:cxn ang="0">
                  <a:pos x="3183" y="1960"/>
                </a:cxn>
                <a:cxn ang="0">
                  <a:pos x="3384" y="1810"/>
                </a:cxn>
                <a:cxn ang="0">
                  <a:pos x="3483" y="1598"/>
                </a:cxn>
                <a:cxn ang="0">
                  <a:pos x="3484" y="1457"/>
                </a:cxn>
                <a:cxn ang="0">
                  <a:pos x="3461" y="1353"/>
                </a:cxn>
                <a:cxn ang="0">
                  <a:pos x="3405" y="1264"/>
                </a:cxn>
                <a:cxn ang="0">
                  <a:pos x="3483" y="1137"/>
                </a:cxn>
                <a:cxn ang="0">
                  <a:pos x="3559" y="969"/>
                </a:cxn>
                <a:cxn ang="0">
                  <a:pos x="3587" y="779"/>
                </a:cxn>
                <a:cxn ang="0">
                  <a:pos x="3518" y="445"/>
                </a:cxn>
                <a:cxn ang="0">
                  <a:pos x="3246" y="151"/>
                </a:cxn>
                <a:cxn ang="0">
                  <a:pos x="2827" y="6"/>
                </a:cxn>
                <a:cxn ang="0">
                  <a:pos x="2511" y="11"/>
                </a:cxn>
                <a:cxn ang="0">
                  <a:pos x="2274" y="69"/>
                </a:cxn>
                <a:cxn ang="0">
                  <a:pos x="2079" y="185"/>
                </a:cxn>
                <a:cxn ang="0">
                  <a:pos x="2054" y="265"/>
                </a:cxn>
                <a:cxn ang="0">
                  <a:pos x="2068" y="320"/>
                </a:cxn>
                <a:cxn ang="0">
                  <a:pos x="2073" y="379"/>
                </a:cxn>
                <a:cxn ang="0">
                  <a:pos x="2032" y="231"/>
                </a:cxn>
                <a:cxn ang="0">
                  <a:pos x="1868" y="74"/>
                </a:cxn>
                <a:cxn ang="0">
                  <a:pos x="1616" y="2"/>
                </a:cxn>
                <a:cxn ang="0">
                  <a:pos x="1338" y="27"/>
                </a:cxn>
                <a:cxn ang="0">
                  <a:pos x="1125" y="143"/>
                </a:cxn>
                <a:cxn ang="0">
                  <a:pos x="1020" y="336"/>
                </a:cxn>
                <a:cxn ang="0">
                  <a:pos x="1017" y="362"/>
                </a:cxn>
                <a:cxn ang="0">
                  <a:pos x="1024" y="323"/>
                </a:cxn>
                <a:cxn ang="0">
                  <a:pos x="1036" y="282"/>
                </a:cxn>
                <a:cxn ang="0">
                  <a:pos x="951" y="225"/>
                </a:cxn>
                <a:cxn ang="0">
                  <a:pos x="821" y="195"/>
                </a:cxn>
                <a:cxn ang="0">
                  <a:pos x="673" y="189"/>
                </a:cxn>
                <a:cxn ang="0">
                  <a:pos x="387" y="230"/>
                </a:cxn>
                <a:cxn ang="0">
                  <a:pos x="131" y="392"/>
                </a:cxn>
                <a:cxn ang="0">
                  <a:pos x="6" y="643"/>
                </a:cxn>
                <a:cxn ang="0">
                  <a:pos x="15" y="860"/>
                </a:cxn>
                <a:cxn ang="0">
                  <a:pos x="92" y="1029"/>
                </a:cxn>
                <a:cxn ang="0">
                  <a:pos x="237" y="1156"/>
                </a:cxn>
                <a:cxn ang="0">
                  <a:pos x="260" y="1167"/>
                </a:cxn>
                <a:cxn ang="0">
                  <a:pos x="229" y="1150"/>
                </a:cxn>
                <a:cxn ang="0">
                  <a:pos x="197" y="1132"/>
                </a:cxn>
                <a:cxn ang="0">
                  <a:pos x="115" y="1215"/>
                </a:cxn>
                <a:cxn ang="0">
                  <a:pos x="62" y="1349"/>
                </a:cxn>
                <a:cxn ang="0">
                  <a:pos x="45" y="1501"/>
                </a:cxn>
                <a:cxn ang="0">
                  <a:pos x="101" y="1775"/>
                </a:cxn>
                <a:cxn ang="0">
                  <a:pos x="327" y="2017"/>
                </a:cxn>
                <a:cxn ang="0">
                  <a:pos x="672" y="2137"/>
                </a:cxn>
                <a:cxn ang="0">
                  <a:pos x="963" y="2101"/>
                </a:cxn>
                <a:cxn ang="0">
                  <a:pos x="1207" y="1977"/>
                </a:cxn>
                <a:cxn ang="0">
                  <a:pos x="1345" y="1878"/>
                </a:cxn>
              </a:cxnLst>
              <a:rect l="0" t="0" r="r" b="b"/>
              <a:pathLst>
                <a:path w="3588" h="2336">
                  <a:moveTo>
                    <a:pt x="1352" y="1871"/>
                  </a:moveTo>
                  <a:lnTo>
                    <a:pt x="1379" y="1942"/>
                  </a:lnTo>
                  <a:lnTo>
                    <a:pt x="1416" y="2008"/>
                  </a:lnTo>
                  <a:lnTo>
                    <a:pt x="1463" y="2069"/>
                  </a:lnTo>
                  <a:lnTo>
                    <a:pt x="1516" y="2126"/>
                  </a:lnTo>
                  <a:lnTo>
                    <a:pt x="1578" y="2177"/>
                  </a:lnTo>
                  <a:lnTo>
                    <a:pt x="1646" y="2221"/>
                  </a:lnTo>
                  <a:lnTo>
                    <a:pt x="1719" y="2260"/>
                  </a:lnTo>
                  <a:lnTo>
                    <a:pt x="1798" y="2290"/>
                  </a:lnTo>
                  <a:lnTo>
                    <a:pt x="1880" y="2314"/>
                  </a:lnTo>
                  <a:lnTo>
                    <a:pt x="1968" y="2329"/>
                  </a:lnTo>
                  <a:lnTo>
                    <a:pt x="2057" y="2336"/>
                  </a:lnTo>
                  <a:lnTo>
                    <a:pt x="2150" y="2335"/>
                  </a:lnTo>
                  <a:lnTo>
                    <a:pt x="2232" y="2326"/>
                  </a:lnTo>
                  <a:lnTo>
                    <a:pt x="2311" y="2311"/>
                  </a:lnTo>
                  <a:lnTo>
                    <a:pt x="2388" y="2290"/>
                  </a:lnTo>
                  <a:lnTo>
                    <a:pt x="2459" y="2265"/>
                  </a:lnTo>
                  <a:lnTo>
                    <a:pt x="2525" y="2235"/>
                  </a:lnTo>
                  <a:lnTo>
                    <a:pt x="2586" y="2200"/>
                  </a:lnTo>
                  <a:lnTo>
                    <a:pt x="2642" y="2159"/>
                  </a:lnTo>
                  <a:lnTo>
                    <a:pt x="2693" y="2113"/>
                  </a:lnTo>
                  <a:lnTo>
                    <a:pt x="2735" y="2063"/>
                  </a:lnTo>
                  <a:lnTo>
                    <a:pt x="2772" y="2009"/>
                  </a:lnTo>
                  <a:lnTo>
                    <a:pt x="2801" y="1949"/>
                  </a:lnTo>
                  <a:lnTo>
                    <a:pt x="2823" y="1886"/>
                  </a:lnTo>
                  <a:lnTo>
                    <a:pt x="2820" y="1893"/>
                  </a:lnTo>
                  <a:lnTo>
                    <a:pt x="2819" y="1900"/>
                  </a:lnTo>
                  <a:lnTo>
                    <a:pt x="2818" y="1907"/>
                  </a:lnTo>
                  <a:lnTo>
                    <a:pt x="2815" y="1915"/>
                  </a:lnTo>
                  <a:lnTo>
                    <a:pt x="2813" y="1921"/>
                  </a:lnTo>
                  <a:lnTo>
                    <a:pt x="2811" y="1928"/>
                  </a:lnTo>
                  <a:lnTo>
                    <a:pt x="2809" y="1936"/>
                  </a:lnTo>
                  <a:lnTo>
                    <a:pt x="2807" y="1943"/>
                  </a:lnTo>
                  <a:lnTo>
                    <a:pt x="2804" y="1950"/>
                  </a:lnTo>
                  <a:lnTo>
                    <a:pt x="2801" y="1958"/>
                  </a:lnTo>
                  <a:lnTo>
                    <a:pt x="2798" y="1965"/>
                  </a:lnTo>
                  <a:lnTo>
                    <a:pt x="2797" y="1971"/>
                  </a:lnTo>
                  <a:lnTo>
                    <a:pt x="2811" y="1975"/>
                  </a:lnTo>
                  <a:lnTo>
                    <a:pt x="2826" y="1979"/>
                  </a:lnTo>
                  <a:lnTo>
                    <a:pt x="2842" y="1983"/>
                  </a:lnTo>
                  <a:lnTo>
                    <a:pt x="2857" y="1986"/>
                  </a:lnTo>
                  <a:lnTo>
                    <a:pt x="2874" y="1990"/>
                  </a:lnTo>
                  <a:lnTo>
                    <a:pt x="2890" y="1992"/>
                  </a:lnTo>
                  <a:lnTo>
                    <a:pt x="2906" y="1994"/>
                  </a:lnTo>
                  <a:lnTo>
                    <a:pt x="2923" y="1996"/>
                  </a:lnTo>
                  <a:lnTo>
                    <a:pt x="2941" y="1997"/>
                  </a:lnTo>
                  <a:lnTo>
                    <a:pt x="2957" y="1999"/>
                  </a:lnTo>
                  <a:lnTo>
                    <a:pt x="2974" y="1999"/>
                  </a:lnTo>
                  <a:lnTo>
                    <a:pt x="2990" y="2000"/>
                  </a:lnTo>
                  <a:lnTo>
                    <a:pt x="3057" y="1994"/>
                  </a:lnTo>
                  <a:lnTo>
                    <a:pt x="3121" y="1982"/>
                  </a:lnTo>
                  <a:lnTo>
                    <a:pt x="3183" y="1960"/>
                  </a:lnTo>
                  <a:lnTo>
                    <a:pt x="3240" y="1930"/>
                  </a:lnTo>
                  <a:lnTo>
                    <a:pt x="3294" y="1896"/>
                  </a:lnTo>
                  <a:lnTo>
                    <a:pt x="3342" y="1856"/>
                  </a:lnTo>
                  <a:lnTo>
                    <a:pt x="3384" y="1810"/>
                  </a:lnTo>
                  <a:lnTo>
                    <a:pt x="3420" y="1761"/>
                  </a:lnTo>
                  <a:lnTo>
                    <a:pt x="3448" y="1708"/>
                  </a:lnTo>
                  <a:lnTo>
                    <a:pt x="3469" y="1653"/>
                  </a:lnTo>
                  <a:lnTo>
                    <a:pt x="3483" y="1598"/>
                  </a:lnTo>
                  <a:lnTo>
                    <a:pt x="3488" y="1541"/>
                  </a:lnTo>
                  <a:lnTo>
                    <a:pt x="3487" y="1513"/>
                  </a:lnTo>
                  <a:lnTo>
                    <a:pt x="3485" y="1484"/>
                  </a:lnTo>
                  <a:lnTo>
                    <a:pt x="3484" y="1457"/>
                  </a:lnTo>
                  <a:lnTo>
                    <a:pt x="3480" y="1430"/>
                  </a:lnTo>
                  <a:lnTo>
                    <a:pt x="3476" y="1404"/>
                  </a:lnTo>
                  <a:lnTo>
                    <a:pt x="3469" y="1378"/>
                  </a:lnTo>
                  <a:lnTo>
                    <a:pt x="3461" y="1353"/>
                  </a:lnTo>
                  <a:lnTo>
                    <a:pt x="3451" y="1329"/>
                  </a:lnTo>
                  <a:lnTo>
                    <a:pt x="3437" y="1306"/>
                  </a:lnTo>
                  <a:lnTo>
                    <a:pt x="3422" y="1284"/>
                  </a:lnTo>
                  <a:lnTo>
                    <a:pt x="3405" y="1264"/>
                  </a:lnTo>
                  <a:lnTo>
                    <a:pt x="3384" y="1245"/>
                  </a:lnTo>
                  <a:lnTo>
                    <a:pt x="3421" y="1211"/>
                  </a:lnTo>
                  <a:lnTo>
                    <a:pt x="3454" y="1174"/>
                  </a:lnTo>
                  <a:lnTo>
                    <a:pt x="3483" y="1137"/>
                  </a:lnTo>
                  <a:lnTo>
                    <a:pt x="3507" y="1097"/>
                  </a:lnTo>
                  <a:lnTo>
                    <a:pt x="3528" y="1055"/>
                  </a:lnTo>
                  <a:lnTo>
                    <a:pt x="3545" y="1013"/>
                  </a:lnTo>
                  <a:lnTo>
                    <a:pt x="3559" y="969"/>
                  </a:lnTo>
                  <a:lnTo>
                    <a:pt x="3570" y="923"/>
                  </a:lnTo>
                  <a:lnTo>
                    <a:pt x="3578" y="876"/>
                  </a:lnTo>
                  <a:lnTo>
                    <a:pt x="3584" y="828"/>
                  </a:lnTo>
                  <a:lnTo>
                    <a:pt x="3587" y="779"/>
                  </a:lnTo>
                  <a:lnTo>
                    <a:pt x="3588" y="729"/>
                  </a:lnTo>
                  <a:lnTo>
                    <a:pt x="3580" y="630"/>
                  </a:lnTo>
                  <a:lnTo>
                    <a:pt x="3556" y="535"/>
                  </a:lnTo>
                  <a:lnTo>
                    <a:pt x="3518" y="445"/>
                  </a:lnTo>
                  <a:lnTo>
                    <a:pt x="3467" y="361"/>
                  </a:lnTo>
                  <a:lnTo>
                    <a:pt x="3405" y="283"/>
                  </a:lnTo>
                  <a:lnTo>
                    <a:pt x="3329" y="214"/>
                  </a:lnTo>
                  <a:lnTo>
                    <a:pt x="3246" y="151"/>
                  </a:lnTo>
                  <a:lnTo>
                    <a:pt x="3151" y="99"/>
                  </a:lnTo>
                  <a:lnTo>
                    <a:pt x="3050" y="57"/>
                  </a:lnTo>
                  <a:lnTo>
                    <a:pt x="2942" y="25"/>
                  </a:lnTo>
                  <a:lnTo>
                    <a:pt x="2827" y="6"/>
                  </a:lnTo>
                  <a:lnTo>
                    <a:pt x="2709" y="0"/>
                  </a:lnTo>
                  <a:lnTo>
                    <a:pt x="2641" y="1"/>
                  </a:lnTo>
                  <a:lnTo>
                    <a:pt x="2575" y="5"/>
                  </a:lnTo>
                  <a:lnTo>
                    <a:pt x="2511" y="11"/>
                  </a:lnTo>
                  <a:lnTo>
                    <a:pt x="2448" y="22"/>
                  </a:lnTo>
                  <a:lnTo>
                    <a:pt x="2388" y="34"/>
                  </a:lnTo>
                  <a:lnTo>
                    <a:pt x="2330" y="50"/>
                  </a:lnTo>
                  <a:lnTo>
                    <a:pt x="2274" y="69"/>
                  </a:lnTo>
                  <a:lnTo>
                    <a:pt x="2222" y="93"/>
                  </a:lnTo>
                  <a:lnTo>
                    <a:pt x="2172" y="119"/>
                  </a:lnTo>
                  <a:lnTo>
                    <a:pt x="2124" y="150"/>
                  </a:lnTo>
                  <a:lnTo>
                    <a:pt x="2079" y="185"/>
                  </a:lnTo>
                  <a:lnTo>
                    <a:pt x="2038" y="225"/>
                  </a:lnTo>
                  <a:lnTo>
                    <a:pt x="2043" y="237"/>
                  </a:lnTo>
                  <a:lnTo>
                    <a:pt x="2049" y="251"/>
                  </a:lnTo>
                  <a:lnTo>
                    <a:pt x="2054" y="265"/>
                  </a:lnTo>
                  <a:lnTo>
                    <a:pt x="2058" y="278"/>
                  </a:lnTo>
                  <a:lnTo>
                    <a:pt x="2062" y="292"/>
                  </a:lnTo>
                  <a:lnTo>
                    <a:pt x="2066" y="307"/>
                  </a:lnTo>
                  <a:lnTo>
                    <a:pt x="2068" y="320"/>
                  </a:lnTo>
                  <a:lnTo>
                    <a:pt x="2070" y="335"/>
                  </a:lnTo>
                  <a:lnTo>
                    <a:pt x="2072" y="350"/>
                  </a:lnTo>
                  <a:lnTo>
                    <a:pt x="2073" y="365"/>
                  </a:lnTo>
                  <a:lnTo>
                    <a:pt x="2073" y="379"/>
                  </a:lnTo>
                  <a:lnTo>
                    <a:pt x="2075" y="395"/>
                  </a:lnTo>
                  <a:lnTo>
                    <a:pt x="2069" y="336"/>
                  </a:lnTo>
                  <a:lnTo>
                    <a:pt x="2055" y="281"/>
                  </a:lnTo>
                  <a:lnTo>
                    <a:pt x="2032" y="231"/>
                  </a:lnTo>
                  <a:lnTo>
                    <a:pt x="2002" y="184"/>
                  </a:lnTo>
                  <a:lnTo>
                    <a:pt x="1964" y="143"/>
                  </a:lnTo>
                  <a:lnTo>
                    <a:pt x="1919" y="106"/>
                  </a:lnTo>
                  <a:lnTo>
                    <a:pt x="1868" y="74"/>
                  </a:lnTo>
                  <a:lnTo>
                    <a:pt x="1812" y="48"/>
                  </a:lnTo>
                  <a:lnTo>
                    <a:pt x="1750" y="27"/>
                  </a:lnTo>
                  <a:lnTo>
                    <a:pt x="1685" y="11"/>
                  </a:lnTo>
                  <a:lnTo>
                    <a:pt x="1616" y="2"/>
                  </a:lnTo>
                  <a:lnTo>
                    <a:pt x="1545" y="0"/>
                  </a:lnTo>
                  <a:lnTo>
                    <a:pt x="1472" y="2"/>
                  </a:lnTo>
                  <a:lnTo>
                    <a:pt x="1404" y="11"/>
                  </a:lnTo>
                  <a:lnTo>
                    <a:pt x="1338" y="27"/>
                  </a:lnTo>
                  <a:lnTo>
                    <a:pt x="1277" y="48"/>
                  </a:lnTo>
                  <a:lnTo>
                    <a:pt x="1221" y="74"/>
                  </a:lnTo>
                  <a:lnTo>
                    <a:pt x="1170" y="106"/>
                  </a:lnTo>
                  <a:lnTo>
                    <a:pt x="1125" y="143"/>
                  </a:lnTo>
                  <a:lnTo>
                    <a:pt x="1087" y="184"/>
                  </a:lnTo>
                  <a:lnTo>
                    <a:pt x="1056" y="231"/>
                  </a:lnTo>
                  <a:lnTo>
                    <a:pt x="1033" y="281"/>
                  </a:lnTo>
                  <a:lnTo>
                    <a:pt x="1020" y="336"/>
                  </a:lnTo>
                  <a:lnTo>
                    <a:pt x="1015" y="395"/>
                  </a:lnTo>
                  <a:lnTo>
                    <a:pt x="1015" y="384"/>
                  </a:lnTo>
                  <a:lnTo>
                    <a:pt x="1015" y="373"/>
                  </a:lnTo>
                  <a:lnTo>
                    <a:pt x="1017" y="362"/>
                  </a:lnTo>
                  <a:lnTo>
                    <a:pt x="1018" y="352"/>
                  </a:lnTo>
                  <a:lnTo>
                    <a:pt x="1020" y="342"/>
                  </a:lnTo>
                  <a:lnTo>
                    <a:pt x="1021" y="332"/>
                  </a:lnTo>
                  <a:lnTo>
                    <a:pt x="1024" y="323"/>
                  </a:lnTo>
                  <a:lnTo>
                    <a:pt x="1026" y="312"/>
                  </a:lnTo>
                  <a:lnTo>
                    <a:pt x="1029" y="302"/>
                  </a:lnTo>
                  <a:lnTo>
                    <a:pt x="1032" y="292"/>
                  </a:lnTo>
                  <a:lnTo>
                    <a:pt x="1036" y="282"/>
                  </a:lnTo>
                  <a:lnTo>
                    <a:pt x="1040" y="273"/>
                  </a:lnTo>
                  <a:lnTo>
                    <a:pt x="1011" y="253"/>
                  </a:lnTo>
                  <a:lnTo>
                    <a:pt x="983" y="237"/>
                  </a:lnTo>
                  <a:lnTo>
                    <a:pt x="951" y="225"/>
                  </a:lnTo>
                  <a:lnTo>
                    <a:pt x="921" y="215"/>
                  </a:lnTo>
                  <a:lnTo>
                    <a:pt x="888" y="206"/>
                  </a:lnTo>
                  <a:lnTo>
                    <a:pt x="855" y="200"/>
                  </a:lnTo>
                  <a:lnTo>
                    <a:pt x="821" y="195"/>
                  </a:lnTo>
                  <a:lnTo>
                    <a:pt x="786" y="192"/>
                  </a:lnTo>
                  <a:lnTo>
                    <a:pt x="749" y="190"/>
                  </a:lnTo>
                  <a:lnTo>
                    <a:pt x="712" y="189"/>
                  </a:lnTo>
                  <a:lnTo>
                    <a:pt x="673" y="189"/>
                  </a:lnTo>
                  <a:lnTo>
                    <a:pt x="635" y="189"/>
                  </a:lnTo>
                  <a:lnTo>
                    <a:pt x="549" y="193"/>
                  </a:lnTo>
                  <a:lnTo>
                    <a:pt x="465" y="207"/>
                  </a:lnTo>
                  <a:lnTo>
                    <a:pt x="387" y="230"/>
                  </a:lnTo>
                  <a:lnTo>
                    <a:pt x="313" y="260"/>
                  </a:lnTo>
                  <a:lnTo>
                    <a:pt x="246" y="298"/>
                  </a:lnTo>
                  <a:lnTo>
                    <a:pt x="185" y="342"/>
                  </a:lnTo>
                  <a:lnTo>
                    <a:pt x="131" y="392"/>
                  </a:lnTo>
                  <a:lnTo>
                    <a:pt x="86" y="449"/>
                  </a:lnTo>
                  <a:lnTo>
                    <a:pt x="49" y="509"/>
                  </a:lnTo>
                  <a:lnTo>
                    <a:pt x="22" y="574"/>
                  </a:lnTo>
                  <a:lnTo>
                    <a:pt x="6" y="643"/>
                  </a:lnTo>
                  <a:lnTo>
                    <a:pt x="0" y="714"/>
                  </a:lnTo>
                  <a:lnTo>
                    <a:pt x="1" y="763"/>
                  </a:lnTo>
                  <a:lnTo>
                    <a:pt x="7" y="812"/>
                  </a:lnTo>
                  <a:lnTo>
                    <a:pt x="15" y="860"/>
                  </a:lnTo>
                  <a:lnTo>
                    <a:pt x="29" y="905"/>
                  </a:lnTo>
                  <a:lnTo>
                    <a:pt x="45" y="948"/>
                  </a:lnTo>
                  <a:lnTo>
                    <a:pt x="67" y="989"/>
                  </a:lnTo>
                  <a:lnTo>
                    <a:pt x="92" y="1029"/>
                  </a:lnTo>
                  <a:lnTo>
                    <a:pt x="122" y="1065"/>
                  </a:lnTo>
                  <a:lnTo>
                    <a:pt x="155" y="1098"/>
                  </a:lnTo>
                  <a:lnTo>
                    <a:pt x="194" y="1129"/>
                  </a:lnTo>
                  <a:lnTo>
                    <a:pt x="237" y="1156"/>
                  </a:lnTo>
                  <a:lnTo>
                    <a:pt x="286" y="1180"/>
                  </a:lnTo>
                  <a:lnTo>
                    <a:pt x="277" y="1175"/>
                  </a:lnTo>
                  <a:lnTo>
                    <a:pt x="268" y="1172"/>
                  </a:lnTo>
                  <a:lnTo>
                    <a:pt x="260" y="1167"/>
                  </a:lnTo>
                  <a:lnTo>
                    <a:pt x="252" y="1164"/>
                  </a:lnTo>
                  <a:lnTo>
                    <a:pt x="244" y="1159"/>
                  </a:lnTo>
                  <a:lnTo>
                    <a:pt x="235" y="1155"/>
                  </a:lnTo>
                  <a:lnTo>
                    <a:pt x="229" y="1150"/>
                  </a:lnTo>
                  <a:lnTo>
                    <a:pt x="220" y="1146"/>
                  </a:lnTo>
                  <a:lnTo>
                    <a:pt x="212" y="1141"/>
                  </a:lnTo>
                  <a:lnTo>
                    <a:pt x="205" y="1137"/>
                  </a:lnTo>
                  <a:lnTo>
                    <a:pt x="197" y="1132"/>
                  </a:lnTo>
                  <a:lnTo>
                    <a:pt x="190" y="1128"/>
                  </a:lnTo>
                  <a:lnTo>
                    <a:pt x="162" y="1155"/>
                  </a:lnTo>
                  <a:lnTo>
                    <a:pt x="136" y="1184"/>
                  </a:lnTo>
                  <a:lnTo>
                    <a:pt x="115" y="1215"/>
                  </a:lnTo>
                  <a:lnTo>
                    <a:pt x="97" y="1247"/>
                  </a:lnTo>
                  <a:lnTo>
                    <a:pt x="82" y="1280"/>
                  </a:lnTo>
                  <a:lnTo>
                    <a:pt x="71" y="1314"/>
                  </a:lnTo>
                  <a:lnTo>
                    <a:pt x="62" y="1349"/>
                  </a:lnTo>
                  <a:lnTo>
                    <a:pt x="55" y="1387"/>
                  </a:lnTo>
                  <a:lnTo>
                    <a:pt x="49" y="1423"/>
                  </a:lnTo>
                  <a:lnTo>
                    <a:pt x="47" y="1462"/>
                  </a:lnTo>
                  <a:lnTo>
                    <a:pt x="45" y="1501"/>
                  </a:lnTo>
                  <a:lnTo>
                    <a:pt x="45" y="1541"/>
                  </a:lnTo>
                  <a:lnTo>
                    <a:pt x="51" y="1622"/>
                  </a:lnTo>
                  <a:lnTo>
                    <a:pt x="70" y="1700"/>
                  </a:lnTo>
                  <a:lnTo>
                    <a:pt x="101" y="1775"/>
                  </a:lnTo>
                  <a:lnTo>
                    <a:pt x="144" y="1844"/>
                  </a:lnTo>
                  <a:lnTo>
                    <a:pt x="196" y="1908"/>
                  </a:lnTo>
                  <a:lnTo>
                    <a:pt x="257" y="1966"/>
                  </a:lnTo>
                  <a:lnTo>
                    <a:pt x="327" y="2017"/>
                  </a:lnTo>
                  <a:lnTo>
                    <a:pt x="404" y="2060"/>
                  </a:lnTo>
                  <a:lnTo>
                    <a:pt x="489" y="2095"/>
                  </a:lnTo>
                  <a:lnTo>
                    <a:pt x="578" y="2121"/>
                  </a:lnTo>
                  <a:lnTo>
                    <a:pt x="672" y="2137"/>
                  </a:lnTo>
                  <a:lnTo>
                    <a:pt x="770" y="2143"/>
                  </a:lnTo>
                  <a:lnTo>
                    <a:pt x="832" y="2137"/>
                  </a:lnTo>
                  <a:lnTo>
                    <a:pt x="898" y="2122"/>
                  </a:lnTo>
                  <a:lnTo>
                    <a:pt x="963" y="2101"/>
                  </a:lnTo>
                  <a:lnTo>
                    <a:pt x="1029" y="2074"/>
                  </a:lnTo>
                  <a:lnTo>
                    <a:pt x="1092" y="2043"/>
                  </a:lnTo>
                  <a:lnTo>
                    <a:pt x="1152" y="2010"/>
                  </a:lnTo>
                  <a:lnTo>
                    <a:pt x="1207" y="1977"/>
                  </a:lnTo>
                  <a:lnTo>
                    <a:pt x="1256" y="1945"/>
                  </a:lnTo>
                  <a:lnTo>
                    <a:pt x="1296" y="1917"/>
                  </a:lnTo>
                  <a:lnTo>
                    <a:pt x="1326" y="1894"/>
                  </a:lnTo>
                  <a:lnTo>
                    <a:pt x="1345" y="1878"/>
                  </a:lnTo>
                  <a:lnTo>
                    <a:pt x="1352" y="1871"/>
                  </a:lnTo>
                  <a:lnTo>
                    <a:pt x="1352" y="1871"/>
                  </a:lnTo>
                  <a:close/>
                </a:path>
              </a:pathLst>
            </a:custGeom>
            <a:solidFill>
              <a:srgbClr val="FF0000"/>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72" name="Freeform 20"/>
            <p:cNvSpPr>
              <a:spLocks/>
            </p:cNvSpPr>
            <p:nvPr/>
          </p:nvSpPr>
          <p:spPr bwMode="auto">
            <a:xfrm>
              <a:off x="1926" y="1809"/>
              <a:ext cx="1793" cy="777"/>
            </a:xfrm>
            <a:custGeom>
              <a:avLst/>
              <a:gdLst/>
              <a:ahLst/>
              <a:cxnLst>
                <a:cxn ang="0">
                  <a:pos x="1463" y="2069"/>
                </a:cxn>
                <a:cxn ang="0">
                  <a:pos x="1719" y="2260"/>
                </a:cxn>
                <a:cxn ang="0">
                  <a:pos x="2057" y="2336"/>
                </a:cxn>
                <a:cxn ang="0">
                  <a:pos x="2388" y="2290"/>
                </a:cxn>
                <a:cxn ang="0">
                  <a:pos x="2642" y="2159"/>
                </a:cxn>
                <a:cxn ang="0">
                  <a:pos x="2801" y="1949"/>
                </a:cxn>
                <a:cxn ang="0">
                  <a:pos x="2818" y="1907"/>
                </a:cxn>
                <a:cxn ang="0">
                  <a:pos x="2809" y="1936"/>
                </a:cxn>
                <a:cxn ang="0">
                  <a:pos x="2798" y="1965"/>
                </a:cxn>
                <a:cxn ang="0">
                  <a:pos x="2842" y="1983"/>
                </a:cxn>
                <a:cxn ang="0">
                  <a:pos x="2906" y="1994"/>
                </a:cxn>
                <a:cxn ang="0">
                  <a:pos x="2974" y="1999"/>
                </a:cxn>
                <a:cxn ang="0">
                  <a:pos x="3183" y="1960"/>
                </a:cxn>
                <a:cxn ang="0">
                  <a:pos x="3384" y="1810"/>
                </a:cxn>
                <a:cxn ang="0">
                  <a:pos x="3483" y="1598"/>
                </a:cxn>
                <a:cxn ang="0">
                  <a:pos x="3484" y="1457"/>
                </a:cxn>
                <a:cxn ang="0">
                  <a:pos x="3461" y="1353"/>
                </a:cxn>
                <a:cxn ang="0">
                  <a:pos x="3405" y="1264"/>
                </a:cxn>
                <a:cxn ang="0">
                  <a:pos x="3483" y="1137"/>
                </a:cxn>
                <a:cxn ang="0">
                  <a:pos x="3559" y="969"/>
                </a:cxn>
                <a:cxn ang="0">
                  <a:pos x="3587" y="779"/>
                </a:cxn>
                <a:cxn ang="0">
                  <a:pos x="3518" y="445"/>
                </a:cxn>
                <a:cxn ang="0">
                  <a:pos x="3246" y="151"/>
                </a:cxn>
                <a:cxn ang="0">
                  <a:pos x="2827" y="6"/>
                </a:cxn>
                <a:cxn ang="0">
                  <a:pos x="2511" y="11"/>
                </a:cxn>
                <a:cxn ang="0">
                  <a:pos x="2274" y="69"/>
                </a:cxn>
                <a:cxn ang="0">
                  <a:pos x="2079" y="185"/>
                </a:cxn>
                <a:cxn ang="0">
                  <a:pos x="2054" y="265"/>
                </a:cxn>
                <a:cxn ang="0">
                  <a:pos x="2068" y="320"/>
                </a:cxn>
                <a:cxn ang="0">
                  <a:pos x="2073" y="379"/>
                </a:cxn>
                <a:cxn ang="0">
                  <a:pos x="2032" y="231"/>
                </a:cxn>
                <a:cxn ang="0">
                  <a:pos x="1868" y="74"/>
                </a:cxn>
                <a:cxn ang="0">
                  <a:pos x="1616" y="2"/>
                </a:cxn>
                <a:cxn ang="0">
                  <a:pos x="1338" y="27"/>
                </a:cxn>
                <a:cxn ang="0">
                  <a:pos x="1125" y="143"/>
                </a:cxn>
                <a:cxn ang="0">
                  <a:pos x="1020" y="336"/>
                </a:cxn>
                <a:cxn ang="0">
                  <a:pos x="1017" y="362"/>
                </a:cxn>
                <a:cxn ang="0">
                  <a:pos x="1024" y="323"/>
                </a:cxn>
                <a:cxn ang="0">
                  <a:pos x="1036" y="282"/>
                </a:cxn>
                <a:cxn ang="0">
                  <a:pos x="951" y="225"/>
                </a:cxn>
                <a:cxn ang="0">
                  <a:pos x="821" y="195"/>
                </a:cxn>
                <a:cxn ang="0">
                  <a:pos x="673" y="189"/>
                </a:cxn>
                <a:cxn ang="0">
                  <a:pos x="387" y="230"/>
                </a:cxn>
                <a:cxn ang="0">
                  <a:pos x="131" y="392"/>
                </a:cxn>
                <a:cxn ang="0">
                  <a:pos x="6" y="643"/>
                </a:cxn>
                <a:cxn ang="0">
                  <a:pos x="15" y="860"/>
                </a:cxn>
                <a:cxn ang="0">
                  <a:pos x="92" y="1029"/>
                </a:cxn>
                <a:cxn ang="0">
                  <a:pos x="237" y="1156"/>
                </a:cxn>
                <a:cxn ang="0">
                  <a:pos x="260" y="1167"/>
                </a:cxn>
                <a:cxn ang="0">
                  <a:pos x="229" y="1150"/>
                </a:cxn>
                <a:cxn ang="0">
                  <a:pos x="197" y="1132"/>
                </a:cxn>
                <a:cxn ang="0">
                  <a:pos x="115" y="1215"/>
                </a:cxn>
                <a:cxn ang="0">
                  <a:pos x="62" y="1349"/>
                </a:cxn>
                <a:cxn ang="0">
                  <a:pos x="45" y="1501"/>
                </a:cxn>
                <a:cxn ang="0">
                  <a:pos x="101" y="1775"/>
                </a:cxn>
                <a:cxn ang="0">
                  <a:pos x="327" y="2017"/>
                </a:cxn>
                <a:cxn ang="0">
                  <a:pos x="672" y="2137"/>
                </a:cxn>
                <a:cxn ang="0">
                  <a:pos x="963" y="2101"/>
                </a:cxn>
                <a:cxn ang="0">
                  <a:pos x="1207" y="1977"/>
                </a:cxn>
                <a:cxn ang="0">
                  <a:pos x="1345" y="1878"/>
                </a:cxn>
              </a:cxnLst>
              <a:rect l="0" t="0" r="r" b="b"/>
              <a:pathLst>
                <a:path w="3588" h="2336">
                  <a:moveTo>
                    <a:pt x="1352" y="1871"/>
                  </a:moveTo>
                  <a:lnTo>
                    <a:pt x="1379" y="1942"/>
                  </a:lnTo>
                  <a:lnTo>
                    <a:pt x="1416" y="2008"/>
                  </a:lnTo>
                  <a:lnTo>
                    <a:pt x="1463" y="2069"/>
                  </a:lnTo>
                  <a:lnTo>
                    <a:pt x="1516" y="2126"/>
                  </a:lnTo>
                  <a:lnTo>
                    <a:pt x="1578" y="2177"/>
                  </a:lnTo>
                  <a:lnTo>
                    <a:pt x="1646" y="2221"/>
                  </a:lnTo>
                  <a:lnTo>
                    <a:pt x="1719" y="2260"/>
                  </a:lnTo>
                  <a:lnTo>
                    <a:pt x="1798" y="2290"/>
                  </a:lnTo>
                  <a:lnTo>
                    <a:pt x="1880" y="2314"/>
                  </a:lnTo>
                  <a:lnTo>
                    <a:pt x="1968" y="2329"/>
                  </a:lnTo>
                  <a:lnTo>
                    <a:pt x="2057" y="2336"/>
                  </a:lnTo>
                  <a:lnTo>
                    <a:pt x="2150" y="2335"/>
                  </a:lnTo>
                  <a:lnTo>
                    <a:pt x="2232" y="2326"/>
                  </a:lnTo>
                  <a:lnTo>
                    <a:pt x="2311" y="2311"/>
                  </a:lnTo>
                  <a:lnTo>
                    <a:pt x="2388" y="2290"/>
                  </a:lnTo>
                  <a:lnTo>
                    <a:pt x="2459" y="2265"/>
                  </a:lnTo>
                  <a:lnTo>
                    <a:pt x="2525" y="2235"/>
                  </a:lnTo>
                  <a:lnTo>
                    <a:pt x="2586" y="2200"/>
                  </a:lnTo>
                  <a:lnTo>
                    <a:pt x="2642" y="2159"/>
                  </a:lnTo>
                  <a:lnTo>
                    <a:pt x="2693" y="2113"/>
                  </a:lnTo>
                  <a:lnTo>
                    <a:pt x="2735" y="2063"/>
                  </a:lnTo>
                  <a:lnTo>
                    <a:pt x="2772" y="2009"/>
                  </a:lnTo>
                  <a:lnTo>
                    <a:pt x="2801" y="1949"/>
                  </a:lnTo>
                  <a:lnTo>
                    <a:pt x="2823" y="1886"/>
                  </a:lnTo>
                  <a:lnTo>
                    <a:pt x="2820" y="1893"/>
                  </a:lnTo>
                  <a:lnTo>
                    <a:pt x="2819" y="1900"/>
                  </a:lnTo>
                  <a:lnTo>
                    <a:pt x="2818" y="1907"/>
                  </a:lnTo>
                  <a:lnTo>
                    <a:pt x="2815" y="1915"/>
                  </a:lnTo>
                  <a:lnTo>
                    <a:pt x="2813" y="1921"/>
                  </a:lnTo>
                  <a:lnTo>
                    <a:pt x="2811" y="1928"/>
                  </a:lnTo>
                  <a:lnTo>
                    <a:pt x="2809" y="1936"/>
                  </a:lnTo>
                  <a:lnTo>
                    <a:pt x="2807" y="1943"/>
                  </a:lnTo>
                  <a:lnTo>
                    <a:pt x="2804" y="1950"/>
                  </a:lnTo>
                  <a:lnTo>
                    <a:pt x="2801" y="1958"/>
                  </a:lnTo>
                  <a:lnTo>
                    <a:pt x="2798" y="1965"/>
                  </a:lnTo>
                  <a:lnTo>
                    <a:pt x="2797" y="1971"/>
                  </a:lnTo>
                  <a:lnTo>
                    <a:pt x="2811" y="1975"/>
                  </a:lnTo>
                  <a:lnTo>
                    <a:pt x="2826" y="1979"/>
                  </a:lnTo>
                  <a:lnTo>
                    <a:pt x="2842" y="1983"/>
                  </a:lnTo>
                  <a:lnTo>
                    <a:pt x="2857" y="1986"/>
                  </a:lnTo>
                  <a:lnTo>
                    <a:pt x="2874" y="1990"/>
                  </a:lnTo>
                  <a:lnTo>
                    <a:pt x="2890" y="1992"/>
                  </a:lnTo>
                  <a:lnTo>
                    <a:pt x="2906" y="1994"/>
                  </a:lnTo>
                  <a:lnTo>
                    <a:pt x="2923" y="1996"/>
                  </a:lnTo>
                  <a:lnTo>
                    <a:pt x="2941" y="1997"/>
                  </a:lnTo>
                  <a:lnTo>
                    <a:pt x="2957" y="1999"/>
                  </a:lnTo>
                  <a:lnTo>
                    <a:pt x="2974" y="1999"/>
                  </a:lnTo>
                  <a:lnTo>
                    <a:pt x="2990" y="2000"/>
                  </a:lnTo>
                  <a:lnTo>
                    <a:pt x="3057" y="1994"/>
                  </a:lnTo>
                  <a:lnTo>
                    <a:pt x="3121" y="1982"/>
                  </a:lnTo>
                  <a:lnTo>
                    <a:pt x="3183" y="1960"/>
                  </a:lnTo>
                  <a:lnTo>
                    <a:pt x="3240" y="1930"/>
                  </a:lnTo>
                  <a:lnTo>
                    <a:pt x="3294" y="1896"/>
                  </a:lnTo>
                  <a:lnTo>
                    <a:pt x="3342" y="1856"/>
                  </a:lnTo>
                  <a:lnTo>
                    <a:pt x="3384" y="1810"/>
                  </a:lnTo>
                  <a:lnTo>
                    <a:pt x="3420" y="1761"/>
                  </a:lnTo>
                  <a:lnTo>
                    <a:pt x="3448" y="1708"/>
                  </a:lnTo>
                  <a:lnTo>
                    <a:pt x="3469" y="1653"/>
                  </a:lnTo>
                  <a:lnTo>
                    <a:pt x="3483" y="1598"/>
                  </a:lnTo>
                  <a:lnTo>
                    <a:pt x="3488" y="1541"/>
                  </a:lnTo>
                  <a:lnTo>
                    <a:pt x="3487" y="1513"/>
                  </a:lnTo>
                  <a:lnTo>
                    <a:pt x="3485" y="1484"/>
                  </a:lnTo>
                  <a:lnTo>
                    <a:pt x="3484" y="1457"/>
                  </a:lnTo>
                  <a:lnTo>
                    <a:pt x="3480" y="1430"/>
                  </a:lnTo>
                  <a:lnTo>
                    <a:pt x="3476" y="1404"/>
                  </a:lnTo>
                  <a:lnTo>
                    <a:pt x="3469" y="1378"/>
                  </a:lnTo>
                  <a:lnTo>
                    <a:pt x="3461" y="1353"/>
                  </a:lnTo>
                  <a:lnTo>
                    <a:pt x="3451" y="1329"/>
                  </a:lnTo>
                  <a:lnTo>
                    <a:pt x="3437" y="1306"/>
                  </a:lnTo>
                  <a:lnTo>
                    <a:pt x="3422" y="1284"/>
                  </a:lnTo>
                  <a:lnTo>
                    <a:pt x="3405" y="1264"/>
                  </a:lnTo>
                  <a:lnTo>
                    <a:pt x="3384" y="1245"/>
                  </a:lnTo>
                  <a:lnTo>
                    <a:pt x="3421" y="1211"/>
                  </a:lnTo>
                  <a:lnTo>
                    <a:pt x="3454" y="1174"/>
                  </a:lnTo>
                  <a:lnTo>
                    <a:pt x="3483" y="1137"/>
                  </a:lnTo>
                  <a:lnTo>
                    <a:pt x="3507" y="1097"/>
                  </a:lnTo>
                  <a:lnTo>
                    <a:pt x="3528" y="1055"/>
                  </a:lnTo>
                  <a:lnTo>
                    <a:pt x="3545" y="1013"/>
                  </a:lnTo>
                  <a:lnTo>
                    <a:pt x="3559" y="969"/>
                  </a:lnTo>
                  <a:lnTo>
                    <a:pt x="3570" y="923"/>
                  </a:lnTo>
                  <a:lnTo>
                    <a:pt x="3578" y="876"/>
                  </a:lnTo>
                  <a:lnTo>
                    <a:pt x="3584" y="828"/>
                  </a:lnTo>
                  <a:lnTo>
                    <a:pt x="3587" y="779"/>
                  </a:lnTo>
                  <a:lnTo>
                    <a:pt x="3588" y="729"/>
                  </a:lnTo>
                  <a:lnTo>
                    <a:pt x="3580" y="630"/>
                  </a:lnTo>
                  <a:lnTo>
                    <a:pt x="3556" y="535"/>
                  </a:lnTo>
                  <a:lnTo>
                    <a:pt x="3518" y="445"/>
                  </a:lnTo>
                  <a:lnTo>
                    <a:pt x="3467" y="361"/>
                  </a:lnTo>
                  <a:lnTo>
                    <a:pt x="3405" y="283"/>
                  </a:lnTo>
                  <a:lnTo>
                    <a:pt x="3329" y="214"/>
                  </a:lnTo>
                  <a:lnTo>
                    <a:pt x="3246" y="151"/>
                  </a:lnTo>
                  <a:lnTo>
                    <a:pt x="3151" y="99"/>
                  </a:lnTo>
                  <a:lnTo>
                    <a:pt x="3050" y="57"/>
                  </a:lnTo>
                  <a:lnTo>
                    <a:pt x="2942" y="25"/>
                  </a:lnTo>
                  <a:lnTo>
                    <a:pt x="2827" y="6"/>
                  </a:lnTo>
                  <a:lnTo>
                    <a:pt x="2709" y="0"/>
                  </a:lnTo>
                  <a:lnTo>
                    <a:pt x="2641" y="1"/>
                  </a:lnTo>
                  <a:lnTo>
                    <a:pt x="2575" y="5"/>
                  </a:lnTo>
                  <a:lnTo>
                    <a:pt x="2511" y="11"/>
                  </a:lnTo>
                  <a:lnTo>
                    <a:pt x="2448" y="22"/>
                  </a:lnTo>
                  <a:lnTo>
                    <a:pt x="2388" y="34"/>
                  </a:lnTo>
                  <a:lnTo>
                    <a:pt x="2330" y="50"/>
                  </a:lnTo>
                  <a:lnTo>
                    <a:pt x="2274" y="69"/>
                  </a:lnTo>
                  <a:lnTo>
                    <a:pt x="2222" y="93"/>
                  </a:lnTo>
                  <a:lnTo>
                    <a:pt x="2172" y="119"/>
                  </a:lnTo>
                  <a:lnTo>
                    <a:pt x="2124" y="150"/>
                  </a:lnTo>
                  <a:lnTo>
                    <a:pt x="2079" y="185"/>
                  </a:lnTo>
                  <a:lnTo>
                    <a:pt x="2038" y="225"/>
                  </a:lnTo>
                  <a:lnTo>
                    <a:pt x="2043" y="237"/>
                  </a:lnTo>
                  <a:lnTo>
                    <a:pt x="2049" y="251"/>
                  </a:lnTo>
                  <a:lnTo>
                    <a:pt x="2054" y="265"/>
                  </a:lnTo>
                  <a:lnTo>
                    <a:pt x="2058" y="278"/>
                  </a:lnTo>
                  <a:lnTo>
                    <a:pt x="2062" y="292"/>
                  </a:lnTo>
                  <a:lnTo>
                    <a:pt x="2066" y="307"/>
                  </a:lnTo>
                  <a:lnTo>
                    <a:pt x="2068" y="320"/>
                  </a:lnTo>
                  <a:lnTo>
                    <a:pt x="2070" y="335"/>
                  </a:lnTo>
                  <a:lnTo>
                    <a:pt x="2072" y="350"/>
                  </a:lnTo>
                  <a:lnTo>
                    <a:pt x="2073" y="365"/>
                  </a:lnTo>
                  <a:lnTo>
                    <a:pt x="2073" y="379"/>
                  </a:lnTo>
                  <a:lnTo>
                    <a:pt x="2075" y="395"/>
                  </a:lnTo>
                  <a:lnTo>
                    <a:pt x="2069" y="336"/>
                  </a:lnTo>
                  <a:lnTo>
                    <a:pt x="2055" y="281"/>
                  </a:lnTo>
                  <a:lnTo>
                    <a:pt x="2032" y="231"/>
                  </a:lnTo>
                  <a:lnTo>
                    <a:pt x="2002" y="184"/>
                  </a:lnTo>
                  <a:lnTo>
                    <a:pt x="1964" y="143"/>
                  </a:lnTo>
                  <a:lnTo>
                    <a:pt x="1919" y="106"/>
                  </a:lnTo>
                  <a:lnTo>
                    <a:pt x="1868" y="74"/>
                  </a:lnTo>
                  <a:lnTo>
                    <a:pt x="1812" y="48"/>
                  </a:lnTo>
                  <a:lnTo>
                    <a:pt x="1750" y="27"/>
                  </a:lnTo>
                  <a:lnTo>
                    <a:pt x="1685" y="11"/>
                  </a:lnTo>
                  <a:lnTo>
                    <a:pt x="1616" y="2"/>
                  </a:lnTo>
                  <a:lnTo>
                    <a:pt x="1545" y="0"/>
                  </a:lnTo>
                  <a:lnTo>
                    <a:pt x="1472" y="2"/>
                  </a:lnTo>
                  <a:lnTo>
                    <a:pt x="1404" y="11"/>
                  </a:lnTo>
                  <a:lnTo>
                    <a:pt x="1338" y="27"/>
                  </a:lnTo>
                  <a:lnTo>
                    <a:pt x="1277" y="48"/>
                  </a:lnTo>
                  <a:lnTo>
                    <a:pt x="1221" y="74"/>
                  </a:lnTo>
                  <a:lnTo>
                    <a:pt x="1170" y="106"/>
                  </a:lnTo>
                  <a:lnTo>
                    <a:pt x="1125" y="143"/>
                  </a:lnTo>
                  <a:lnTo>
                    <a:pt x="1087" y="184"/>
                  </a:lnTo>
                  <a:lnTo>
                    <a:pt x="1056" y="231"/>
                  </a:lnTo>
                  <a:lnTo>
                    <a:pt x="1033" y="281"/>
                  </a:lnTo>
                  <a:lnTo>
                    <a:pt x="1020" y="336"/>
                  </a:lnTo>
                  <a:lnTo>
                    <a:pt x="1015" y="395"/>
                  </a:lnTo>
                  <a:lnTo>
                    <a:pt x="1015" y="384"/>
                  </a:lnTo>
                  <a:lnTo>
                    <a:pt x="1015" y="373"/>
                  </a:lnTo>
                  <a:lnTo>
                    <a:pt x="1017" y="362"/>
                  </a:lnTo>
                  <a:lnTo>
                    <a:pt x="1018" y="352"/>
                  </a:lnTo>
                  <a:lnTo>
                    <a:pt x="1020" y="342"/>
                  </a:lnTo>
                  <a:lnTo>
                    <a:pt x="1021" y="332"/>
                  </a:lnTo>
                  <a:lnTo>
                    <a:pt x="1024" y="323"/>
                  </a:lnTo>
                  <a:lnTo>
                    <a:pt x="1026" y="312"/>
                  </a:lnTo>
                  <a:lnTo>
                    <a:pt x="1029" y="302"/>
                  </a:lnTo>
                  <a:lnTo>
                    <a:pt x="1032" y="292"/>
                  </a:lnTo>
                  <a:lnTo>
                    <a:pt x="1036" y="282"/>
                  </a:lnTo>
                  <a:lnTo>
                    <a:pt x="1040" y="273"/>
                  </a:lnTo>
                  <a:lnTo>
                    <a:pt x="1011" y="253"/>
                  </a:lnTo>
                  <a:lnTo>
                    <a:pt x="983" y="237"/>
                  </a:lnTo>
                  <a:lnTo>
                    <a:pt x="951" y="225"/>
                  </a:lnTo>
                  <a:lnTo>
                    <a:pt x="921" y="215"/>
                  </a:lnTo>
                  <a:lnTo>
                    <a:pt x="888" y="206"/>
                  </a:lnTo>
                  <a:lnTo>
                    <a:pt x="855" y="200"/>
                  </a:lnTo>
                  <a:lnTo>
                    <a:pt x="821" y="195"/>
                  </a:lnTo>
                  <a:lnTo>
                    <a:pt x="786" y="192"/>
                  </a:lnTo>
                  <a:lnTo>
                    <a:pt x="749" y="190"/>
                  </a:lnTo>
                  <a:lnTo>
                    <a:pt x="712" y="189"/>
                  </a:lnTo>
                  <a:lnTo>
                    <a:pt x="673" y="189"/>
                  </a:lnTo>
                  <a:lnTo>
                    <a:pt x="635" y="189"/>
                  </a:lnTo>
                  <a:lnTo>
                    <a:pt x="549" y="193"/>
                  </a:lnTo>
                  <a:lnTo>
                    <a:pt x="465" y="207"/>
                  </a:lnTo>
                  <a:lnTo>
                    <a:pt x="387" y="230"/>
                  </a:lnTo>
                  <a:lnTo>
                    <a:pt x="313" y="260"/>
                  </a:lnTo>
                  <a:lnTo>
                    <a:pt x="246" y="298"/>
                  </a:lnTo>
                  <a:lnTo>
                    <a:pt x="185" y="342"/>
                  </a:lnTo>
                  <a:lnTo>
                    <a:pt x="131" y="392"/>
                  </a:lnTo>
                  <a:lnTo>
                    <a:pt x="86" y="449"/>
                  </a:lnTo>
                  <a:lnTo>
                    <a:pt x="49" y="509"/>
                  </a:lnTo>
                  <a:lnTo>
                    <a:pt x="22" y="574"/>
                  </a:lnTo>
                  <a:lnTo>
                    <a:pt x="6" y="643"/>
                  </a:lnTo>
                  <a:lnTo>
                    <a:pt x="0" y="714"/>
                  </a:lnTo>
                  <a:lnTo>
                    <a:pt x="1" y="763"/>
                  </a:lnTo>
                  <a:lnTo>
                    <a:pt x="7" y="812"/>
                  </a:lnTo>
                  <a:lnTo>
                    <a:pt x="15" y="860"/>
                  </a:lnTo>
                  <a:lnTo>
                    <a:pt x="29" y="905"/>
                  </a:lnTo>
                  <a:lnTo>
                    <a:pt x="45" y="948"/>
                  </a:lnTo>
                  <a:lnTo>
                    <a:pt x="67" y="989"/>
                  </a:lnTo>
                  <a:lnTo>
                    <a:pt x="92" y="1029"/>
                  </a:lnTo>
                  <a:lnTo>
                    <a:pt x="122" y="1065"/>
                  </a:lnTo>
                  <a:lnTo>
                    <a:pt x="155" y="1098"/>
                  </a:lnTo>
                  <a:lnTo>
                    <a:pt x="194" y="1129"/>
                  </a:lnTo>
                  <a:lnTo>
                    <a:pt x="237" y="1156"/>
                  </a:lnTo>
                  <a:lnTo>
                    <a:pt x="286" y="1180"/>
                  </a:lnTo>
                  <a:lnTo>
                    <a:pt x="277" y="1175"/>
                  </a:lnTo>
                  <a:lnTo>
                    <a:pt x="268" y="1172"/>
                  </a:lnTo>
                  <a:lnTo>
                    <a:pt x="260" y="1167"/>
                  </a:lnTo>
                  <a:lnTo>
                    <a:pt x="252" y="1164"/>
                  </a:lnTo>
                  <a:lnTo>
                    <a:pt x="244" y="1159"/>
                  </a:lnTo>
                  <a:lnTo>
                    <a:pt x="235" y="1155"/>
                  </a:lnTo>
                  <a:lnTo>
                    <a:pt x="229" y="1150"/>
                  </a:lnTo>
                  <a:lnTo>
                    <a:pt x="220" y="1146"/>
                  </a:lnTo>
                  <a:lnTo>
                    <a:pt x="212" y="1141"/>
                  </a:lnTo>
                  <a:lnTo>
                    <a:pt x="205" y="1137"/>
                  </a:lnTo>
                  <a:lnTo>
                    <a:pt x="197" y="1132"/>
                  </a:lnTo>
                  <a:lnTo>
                    <a:pt x="190" y="1128"/>
                  </a:lnTo>
                  <a:lnTo>
                    <a:pt x="162" y="1155"/>
                  </a:lnTo>
                  <a:lnTo>
                    <a:pt x="136" y="1184"/>
                  </a:lnTo>
                  <a:lnTo>
                    <a:pt x="115" y="1215"/>
                  </a:lnTo>
                  <a:lnTo>
                    <a:pt x="97" y="1247"/>
                  </a:lnTo>
                  <a:lnTo>
                    <a:pt x="82" y="1280"/>
                  </a:lnTo>
                  <a:lnTo>
                    <a:pt x="71" y="1314"/>
                  </a:lnTo>
                  <a:lnTo>
                    <a:pt x="62" y="1349"/>
                  </a:lnTo>
                  <a:lnTo>
                    <a:pt x="55" y="1387"/>
                  </a:lnTo>
                  <a:lnTo>
                    <a:pt x="49" y="1423"/>
                  </a:lnTo>
                  <a:lnTo>
                    <a:pt x="47" y="1462"/>
                  </a:lnTo>
                  <a:lnTo>
                    <a:pt x="45" y="1501"/>
                  </a:lnTo>
                  <a:lnTo>
                    <a:pt x="45" y="1541"/>
                  </a:lnTo>
                  <a:lnTo>
                    <a:pt x="51" y="1622"/>
                  </a:lnTo>
                  <a:lnTo>
                    <a:pt x="70" y="1700"/>
                  </a:lnTo>
                  <a:lnTo>
                    <a:pt x="101" y="1775"/>
                  </a:lnTo>
                  <a:lnTo>
                    <a:pt x="144" y="1844"/>
                  </a:lnTo>
                  <a:lnTo>
                    <a:pt x="196" y="1908"/>
                  </a:lnTo>
                  <a:lnTo>
                    <a:pt x="257" y="1966"/>
                  </a:lnTo>
                  <a:lnTo>
                    <a:pt x="327" y="2017"/>
                  </a:lnTo>
                  <a:lnTo>
                    <a:pt x="404" y="2060"/>
                  </a:lnTo>
                  <a:lnTo>
                    <a:pt x="489" y="2095"/>
                  </a:lnTo>
                  <a:lnTo>
                    <a:pt x="578" y="2121"/>
                  </a:lnTo>
                  <a:lnTo>
                    <a:pt x="672" y="2137"/>
                  </a:lnTo>
                  <a:lnTo>
                    <a:pt x="770" y="2143"/>
                  </a:lnTo>
                  <a:lnTo>
                    <a:pt x="832" y="2137"/>
                  </a:lnTo>
                  <a:lnTo>
                    <a:pt x="898" y="2122"/>
                  </a:lnTo>
                  <a:lnTo>
                    <a:pt x="963" y="2101"/>
                  </a:lnTo>
                  <a:lnTo>
                    <a:pt x="1029" y="2074"/>
                  </a:lnTo>
                  <a:lnTo>
                    <a:pt x="1092" y="2043"/>
                  </a:lnTo>
                  <a:lnTo>
                    <a:pt x="1152" y="2010"/>
                  </a:lnTo>
                  <a:lnTo>
                    <a:pt x="1207" y="1977"/>
                  </a:lnTo>
                  <a:lnTo>
                    <a:pt x="1256" y="1945"/>
                  </a:lnTo>
                  <a:lnTo>
                    <a:pt x="1296" y="1917"/>
                  </a:lnTo>
                  <a:lnTo>
                    <a:pt x="1326" y="1894"/>
                  </a:lnTo>
                  <a:lnTo>
                    <a:pt x="1345" y="1878"/>
                  </a:lnTo>
                  <a:lnTo>
                    <a:pt x="1352" y="1871"/>
                  </a:lnTo>
                  <a:lnTo>
                    <a:pt x="1352" y="1871"/>
                  </a:lnTo>
                  <a:close/>
                </a:path>
              </a:pathLst>
            </a:custGeom>
            <a:solidFill>
              <a:srgbClr val="A2C1FE"/>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73" name="Freeform 21"/>
            <p:cNvSpPr>
              <a:spLocks/>
            </p:cNvSpPr>
            <p:nvPr/>
          </p:nvSpPr>
          <p:spPr bwMode="auto">
            <a:xfrm>
              <a:off x="2596" y="2432"/>
              <a:ext cx="748" cy="159"/>
            </a:xfrm>
            <a:custGeom>
              <a:avLst/>
              <a:gdLst/>
              <a:ahLst/>
              <a:cxnLst>
                <a:cxn ang="0">
                  <a:pos x="24" y="0"/>
                </a:cxn>
                <a:cxn ang="0">
                  <a:pos x="0" y="5"/>
                </a:cxn>
                <a:cxn ang="0">
                  <a:pos x="27" y="75"/>
                </a:cxn>
                <a:cxn ang="0">
                  <a:pos x="67" y="147"/>
                </a:cxn>
                <a:cxn ang="0">
                  <a:pos x="106" y="199"/>
                </a:cxn>
                <a:cxn ang="0">
                  <a:pos x="167" y="262"/>
                </a:cxn>
                <a:cxn ang="0">
                  <a:pos x="231" y="316"/>
                </a:cxn>
                <a:cxn ang="0">
                  <a:pos x="299" y="360"/>
                </a:cxn>
                <a:cxn ang="0">
                  <a:pos x="376" y="400"/>
                </a:cxn>
                <a:cxn ang="0">
                  <a:pos x="449" y="429"/>
                </a:cxn>
                <a:cxn ang="0">
                  <a:pos x="542" y="456"/>
                </a:cxn>
                <a:cxn ang="0">
                  <a:pos x="626" y="470"/>
                </a:cxn>
                <a:cxn ang="0">
                  <a:pos x="717" y="477"/>
                </a:cxn>
                <a:cxn ang="0">
                  <a:pos x="811" y="476"/>
                </a:cxn>
                <a:cxn ang="0">
                  <a:pos x="896" y="467"/>
                </a:cxn>
                <a:cxn ang="0">
                  <a:pos x="974" y="452"/>
                </a:cxn>
                <a:cxn ang="0">
                  <a:pos x="1044" y="433"/>
                </a:cxn>
                <a:cxn ang="0">
                  <a:pos x="1129" y="404"/>
                </a:cxn>
                <a:cxn ang="0">
                  <a:pos x="1187" y="376"/>
                </a:cxn>
                <a:cxn ang="0">
                  <a:pos x="1259" y="335"/>
                </a:cxn>
                <a:cxn ang="0">
                  <a:pos x="1305" y="302"/>
                </a:cxn>
                <a:cxn ang="0">
                  <a:pos x="1363" y="250"/>
                </a:cxn>
                <a:cxn ang="0">
                  <a:pos x="1408" y="197"/>
                </a:cxn>
                <a:cxn ang="0">
                  <a:pos x="1442" y="147"/>
                </a:cxn>
                <a:cxn ang="0">
                  <a:pos x="1475" y="76"/>
                </a:cxn>
                <a:cxn ang="0">
                  <a:pos x="1495" y="19"/>
                </a:cxn>
                <a:cxn ang="0">
                  <a:pos x="1483" y="17"/>
                </a:cxn>
                <a:cxn ang="0">
                  <a:pos x="1471" y="15"/>
                </a:cxn>
                <a:cxn ang="0">
                  <a:pos x="1447" y="83"/>
                </a:cxn>
                <a:cxn ang="0">
                  <a:pos x="1423" y="133"/>
                </a:cxn>
                <a:cxn ang="0">
                  <a:pos x="1383" y="192"/>
                </a:cxn>
                <a:cxn ang="0">
                  <a:pos x="1343" y="239"/>
                </a:cxn>
                <a:cxn ang="0">
                  <a:pos x="1300" y="277"/>
                </a:cxn>
                <a:cxn ang="0">
                  <a:pos x="1234" y="326"/>
                </a:cxn>
                <a:cxn ang="0">
                  <a:pos x="1182" y="356"/>
                </a:cxn>
                <a:cxn ang="0">
                  <a:pos x="1109" y="389"/>
                </a:cxn>
                <a:cxn ang="0">
                  <a:pos x="1052" y="410"/>
                </a:cxn>
                <a:cxn ang="0">
                  <a:pos x="968" y="432"/>
                </a:cxn>
                <a:cxn ang="0">
                  <a:pos x="888" y="446"/>
                </a:cxn>
                <a:cxn ang="0">
                  <a:pos x="808" y="456"/>
                </a:cxn>
                <a:cxn ang="0">
                  <a:pos x="717" y="457"/>
                </a:cxn>
                <a:cxn ang="0">
                  <a:pos x="629" y="450"/>
                </a:cxn>
                <a:cxn ang="0">
                  <a:pos x="539" y="435"/>
                </a:cxn>
                <a:cxn ang="0">
                  <a:pos x="468" y="414"/>
                </a:cxn>
                <a:cxn ang="0">
                  <a:pos x="381" y="382"/>
                </a:cxn>
                <a:cxn ang="0">
                  <a:pos x="313" y="344"/>
                </a:cxn>
                <a:cxn ang="0">
                  <a:pos x="245" y="300"/>
                </a:cxn>
                <a:cxn ang="0">
                  <a:pos x="186" y="251"/>
                </a:cxn>
                <a:cxn ang="0">
                  <a:pos x="139" y="201"/>
                </a:cxn>
                <a:cxn ang="0">
                  <a:pos x="86" y="131"/>
                </a:cxn>
                <a:cxn ang="0">
                  <a:pos x="52" y="71"/>
                </a:cxn>
                <a:cxn ang="0">
                  <a:pos x="24" y="0"/>
                </a:cxn>
              </a:cxnLst>
              <a:rect l="0" t="0" r="r" b="b"/>
              <a:pathLst>
                <a:path w="1495" h="477">
                  <a:moveTo>
                    <a:pt x="24" y="0"/>
                  </a:moveTo>
                  <a:lnTo>
                    <a:pt x="0" y="5"/>
                  </a:lnTo>
                  <a:lnTo>
                    <a:pt x="27" y="75"/>
                  </a:lnTo>
                  <a:lnTo>
                    <a:pt x="67" y="147"/>
                  </a:lnTo>
                  <a:lnTo>
                    <a:pt x="106" y="199"/>
                  </a:lnTo>
                  <a:lnTo>
                    <a:pt x="167" y="262"/>
                  </a:lnTo>
                  <a:lnTo>
                    <a:pt x="231" y="316"/>
                  </a:lnTo>
                  <a:lnTo>
                    <a:pt x="299" y="360"/>
                  </a:lnTo>
                  <a:lnTo>
                    <a:pt x="376" y="400"/>
                  </a:lnTo>
                  <a:lnTo>
                    <a:pt x="449" y="429"/>
                  </a:lnTo>
                  <a:lnTo>
                    <a:pt x="542" y="456"/>
                  </a:lnTo>
                  <a:lnTo>
                    <a:pt x="626" y="470"/>
                  </a:lnTo>
                  <a:lnTo>
                    <a:pt x="717" y="477"/>
                  </a:lnTo>
                  <a:lnTo>
                    <a:pt x="811" y="476"/>
                  </a:lnTo>
                  <a:lnTo>
                    <a:pt x="896" y="467"/>
                  </a:lnTo>
                  <a:lnTo>
                    <a:pt x="974" y="452"/>
                  </a:lnTo>
                  <a:lnTo>
                    <a:pt x="1044" y="433"/>
                  </a:lnTo>
                  <a:lnTo>
                    <a:pt x="1129" y="404"/>
                  </a:lnTo>
                  <a:lnTo>
                    <a:pt x="1187" y="376"/>
                  </a:lnTo>
                  <a:lnTo>
                    <a:pt x="1259" y="335"/>
                  </a:lnTo>
                  <a:lnTo>
                    <a:pt x="1305" y="302"/>
                  </a:lnTo>
                  <a:lnTo>
                    <a:pt x="1363" y="250"/>
                  </a:lnTo>
                  <a:lnTo>
                    <a:pt x="1408" y="197"/>
                  </a:lnTo>
                  <a:lnTo>
                    <a:pt x="1442" y="147"/>
                  </a:lnTo>
                  <a:lnTo>
                    <a:pt x="1475" y="76"/>
                  </a:lnTo>
                  <a:lnTo>
                    <a:pt x="1495" y="19"/>
                  </a:lnTo>
                  <a:lnTo>
                    <a:pt x="1483" y="17"/>
                  </a:lnTo>
                  <a:lnTo>
                    <a:pt x="1471" y="15"/>
                  </a:lnTo>
                  <a:lnTo>
                    <a:pt x="1447" y="83"/>
                  </a:lnTo>
                  <a:lnTo>
                    <a:pt x="1423" y="133"/>
                  </a:lnTo>
                  <a:lnTo>
                    <a:pt x="1383" y="192"/>
                  </a:lnTo>
                  <a:lnTo>
                    <a:pt x="1343" y="239"/>
                  </a:lnTo>
                  <a:lnTo>
                    <a:pt x="1300" y="277"/>
                  </a:lnTo>
                  <a:lnTo>
                    <a:pt x="1234" y="326"/>
                  </a:lnTo>
                  <a:lnTo>
                    <a:pt x="1182" y="356"/>
                  </a:lnTo>
                  <a:lnTo>
                    <a:pt x="1109" y="389"/>
                  </a:lnTo>
                  <a:lnTo>
                    <a:pt x="1052" y="410"/>
                  </a:lnTo>
                  <a:lnTo>
                    <a:pt x="968" y="432"/>
                  </a:lnTo>
                  <a:lnTo>
                    <a:pt x="888" y="446"/>
                  </a:lnTo>
                  <a:lnTo>
                    <a:pt x="808" y="456"/>
                  </a:lnTo>
                  <a:lnTo>
                    <a:pt x="717" y="457"/>
                  </a:lnTo>
                  <a:lnTo>
                    <a:pt x="629" y="450"/>
                  </a:lnTo>
                  <a:lnTo>
                    <a:pt x="539" y="435"/>
                  </a:lnTo>
                  <a:lnTo>
                    <a:pt x="468" y="414"/>
                  </a:lnTo>
                  <a:lnTo>
                    <a:pt x="381" y="382"/>
                  </a:lnTo>
                  <a:lnTo>
                    <a:pt x="313" y="344"/>
                  </a:lnTo>
                  <a:lnTo>
                    <a:pt x="245" y="300"/>
                  </a:lnTo>
                  <a:lnTo>
                    <a:pt x="186" y="251"/>
                  </a:lnTo>
                  <a:lnTo>
                    <a:pt x="139" y="201"/>
                  </a:lnTo>
                  <a:lnTo>
                    <a:pt x="86" y="131"/>
                  </a:lnTo>
                  <a:lnTo>
                    <a:pt x="52" y="71"/>
                  </a:lnTo>
                  <a:lnTo>
                    <a:pt x="24"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74" name="Freeform 22"/>
            <p:cNvSpPr>
              <a:spLocks/>
            </p:cNvSpPr>
            <p:nvPr/>
          </p:nvSpPr>
          <p:spPr bwMode="auto">
            <a:xfrm>
              <a:off x="3331" y="2436"/>
              <a:ext cx="13" cy="3"/>
            </a:xfrm>
            <a:custGeom>
              <a:avLst/>
              <a:gdLst/>
              <a:ahLst/>
              <a:cxnLst>
                <a:cxn ang="0">
                  <a:pos x="24" y="5"/>
                </a:cxn>
                <a:cxn ang="0">
                  <a:pos x="24" y="5"/>
                </a:cxn>
                <a:cxn ang="0">
                  <a:pos x="0" y="0"/>
                </a:cxn>
                <a:cxn ang="0">
                  <a:pos x="24" y="7"/>
                </a:cxn>
                <a:cxn ang="0">
                  <a:pos x="12" y="3"/>
                </a:cxn>
                <a:cxn ang="0">
                  <a:pos x="24" y="5"/>
                </a:cxn>
              </a:cxnLst>
              <a:rect l="0" t="0" r="r" b="b"/>
              <a:pathLst>
                <a:path w="24" h="7">
                  <a:moveTo>
                    <a:pt x="24" y="5"/>
                  </a:moveTo>
                  <a:lnTo>
                    <a:pt x="24" y="5"/>
                  </a:lnTo>
                  <a:lnTo>
                    <a:pt x="0" y="0"/>
                  </a:lnTo>
                  <a:lnTo>
                    <a:pt x="24" y="7"/>
                  </a:lnTo>
                  <a:lnTo>
                    <a:pt x="12" y="3"/>
                  </a:lnTo>
                  <a:lnTo>
                    <a:pt x="24" y="5"/>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75" name="Freeform 23"/>
            <p:cNvSpPr>
              <a:spLocks/>
            </p:cNvSpPr>
            <p:nvPr/>
          </p:nvSpPr>
          <p:spPr bwMode="auto">
            <a:xfrm>
              <a:off x="3327" y="2436"/>
              <a:ext cx="17" cy="12"/>
            </a:xfrm>
            <a:custGeom>
              <a:avLst/>
              <a:gdLst/>
              <a:ahLst/>
              <a:cxnLst>
                <a:cxn ang="0">
                  <a:pos x="9" y="0"/>
                </a:cxn>
                <a:cxn ang="0">
                  <a:pos x="6" y="4"/>
                </a:cxn>
                <a:cxn ang="0">
                  <a:pos x="3" y="20"/>
                </a:cxn>
                <a:cxn ang="0">
                  <a:pos x="0" y="28"/>
                </a:cxn>
                <a:cxn ang="0">
                  <a:pos x="25" y="35"/>
                </a:cxn>
                <a:cxn ang="0">
                  <a:pos x="28" y="27"/>
                </a:cxn>
                <a:cxn ang="0">
                  <a:pos x="31" y="16"/>
                </a:cxn>
                <a:cxn ang="0">
                  <a:pos x="33" y="7"/>
                </a:cxn>
                <a:cxn ang="0">
                  <a:pos x="9" y="0"/>
                </a:cxn>
              </a:cxnLst>
              <a:rect l="0" t="0" r="r" b="b"/>
              <a:pathLst>
                <a:path w="33" h="35">
                  <a:moveTo>
                    <a:pt x="9" y="0"/>
                  </a:moveTo>
                  <a:lnTo>
                    <a:pt x="6" y="4"/>
                  </a:lnTo>
                  <a:lnTo>
                    <a:pt x="3" y="20"/>
                  </a:lnTo>
                  <a:lnTo>
                    <a:pt x="0" y="28"/>
                  </a:lnTo>
                  <a:lnTo>
                    <a:pt x="25" y="35"/>
                  </a:lnTo>
                  <a:lnTo>
                    <a:pt x="28" y="27"/>
                  </a:lnTo>
                  <a:lnTo>
                    <a:pt x="31" y="16"/>
                  </a:lnTo>
                  <a:lnTo>
                    <a:pt x="33" y="7"/>
                  </a:lnTo>
                  <a:lnTo>
                    <a:pt x="9"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76" name="Freeform 24"/>
            <p:cNvSpPr>
              <a:spLocks/>
            </p:cNvSpPr>
            <p:nvPr/>
          </p:nvSpPr>
          <p:spPr bwMode="auto">
            <a:xfrm>
              <a:off x="3322" y="2446"/>
              <a:ext cx="18" cy="14"/>
            </a:xfrm>
            <a:custGeom>
              <a:avLst/>
              <a:gdLst/>
              <a:ahLst/>
              <a:cxnLst>
                <a:cxn ang="0">
                  <a:pos x="10" y="0"/>
                </a:cxn>
                <a:cxn ang="0">
                  <a:pos x="9" y="5"/>
                </a:cxn>
                <a:cxn ang="0">
                  <a:pos x="6" y="13"/>
                </a:cxn>
                <a:cxn ang="0">
                  <a:pos x="5" y="21"/>
                </a:cxn>
                <a:cxn ang="0">
                  <a:pos x="0" y="35"/>
                </a:cxn>
                <a:cxn ang="0">
                  <a:pos x="12" y="39"/>
                </a:cxn>
                <a:cxn ang="0">
                  <a:pos x="24" y="42"/>
                </a:cxn>
                <a:cxn ang="0">
                  <a:pos x="30" y="30"/>
                </a:cxn>
                <a:cxn ang="0">
                  <a:pos x="31" y="22"/>
                </a:cxn>
                <a:cxn ang="0">
                  <a:pos x="34" y="16"/>
                </a:cxn>
                <a:cxn ang="0">
                  <a:pos x="35" y="7"/>
                </a:cxn>
                <a:cxn ang="0">
                  <a:pos x="10" y="0"/>
                </a:cxn>
              </a:cxnLst>
              <a:rect l="0" t="0" r="r" b="b"/>
              <a:pathLst>
                <a:path w="35" h="42">
                  <a:moveTo>
                    <a:pt x="10" y="0"/>
                  </a:moveTo>
                  <a:lnTo>
                    <a:pt x="9" y="5"/>
                  </a:lnTo>
                  <a:lnTo>
                    <a:pt x="6" y="13"/>
                  </a:lnTo>
                  <a:lnTo>
                    <a:pt x="5" y="21"/>
                  </a:lnTo>
                  <a:lnTo>
                    <a:pt x="0" y="35"/>
                  </a:lnTo>
                  <a:lnTo>
                    <a:pt x="12" y="39"/>
                  </a:lnTo>
                  <a:lnTo>
                    <a:pt x="24" y="42"/>
                  </a:lnTo>
                  <a:lnTo>
                    <a:pt x="30" y="30"/>
                  </a:lnTo>
                  <a:lnTo>
                    <a:pt x="31" y="22"/>
                  </a:lnTo>
                  <a:lnTo>
                    <a:pt x="34" y="16"/>
                  </a:lnTo>
                  <a:lnTo>
                    <a:pt x="35" y="7"/>
                  </a:lnTo>
                  <a:lnTo>
                    <a:pt x="10"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77" name="Freeform 25"/>
            <p:cNvSpPr>
              <a:spLocks/>
            </p:cNvSpPr>
            <p:nvPr/>
          </p:nvSpPr>
          <p:spPr bwMode="auto">
            <a:xfrm>
              <a:off x="3320" y="2454"/>
              <a:ext cx="14" cy="8"/>
            </a:xfrm>
            <a:custGeom>
              <a:avLst/>
              <a:gdLst/>
              <a:ahLst/>
              <a:cxnLst>
                <a:cxn ang="0">
                  <a:pos x="3" y="6"/>
                </a:cxn>
                <a:cxn ang="0">
                  <a:pos x="5" y="0"/>
                </a:cxn>
                <a:cxn ang="0">
                  <a:pos x="0" y="15"/>
                </a:cxn>
                <a:cxn ang="0">
                  <a:pos x="12" y="18"/>
                </a:cxn>
                <a:cxn ang="0">
                  <a:pos x="24" y="20"/>
                </a:cxn>
                <a:cxn ang="0">
                  <a:pos x="27" y="12"/>
                </a:cxn>
                <a:cxn ang="0">
                  <a:pos x="15" y="10"/>
                </a:cxn>
                <a:cxn ang="0">
                  <a:pos x="3" y="6"/>
                </a:cxn>
              </a:cxnLst>
              <a:rect l="0" t="0" r="r" b="b"/>
              <a:pathLst>
                <a:path w="27" h="20">
                  <a:moveTo>
                    <a:pt x="3" y="6"/>
                  </a:moveTo>
                  <a:lnTo>
                    <a:pt x="5" y="0"/>
                  </a:lnTo>
                  <a:lnTo>
                    <a:pt x="0" y="15"/>
                  </a:lnTo>
                  <a:lnTo>
                    <a:pt x="12" y="18"/>
                  </a:lnTo>
                  <a:lnTo>
                    <a:pt x="24" y="20"/>
                  </a:lnTo>
                  <a:lnTo>
                    <a:pt x="27" y="12"/>
                  </a:lnTo>
                  <a:lnTo>
                    <a:pt x="15" y="10"/>
                  </a:lnTo>
                  <a:lnTo>
                    <a:pt x="3" y="6"/>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78" name="Freeform 26"/>
            <p:cNvSpPr>
              <a:spLocks/>
            </p:cNvSpPr>
            <p:nvPr/>
          </p:nvSpPr>
          <p:spPr bwMode="auto">
            <a:xfrm>
              <a:off x="3318" y="2460"/>
              <a:ext cx="16" cy="6"/>
            </a:xfrm>
            <a:custGeom>
              <a:avLst/>
              <a:gdLst/>
              <a:ahLst/>
              <a:cxnLst>
                <a:cxn ang="0">
                  <a:pos x="16" y="4"/>
                </a:cxn>
                <a:cxn ang="0">
                  <a:pos x="4" y="0"/>
                </a:cxn>
                <a:cxn ang="0">
                  <a:pos x="1" y="5"/>
                </a:cxn>
                <a:cxn ang="0">
                  <a:pos x="0" y="16"/>
                </a:cxn>
                <a:cxn ang="0">
                  <a:pos x="12" y="17"/>
                </a:cxn>
                <a:cxn ang="0">
                  <a:pos x="24" y="19"/>
                </a:cxn>
                <a:cxn ang="0">
                  <a:pos x="26" y="16"/>
                </a:cxn>
                <a:cxn ang="0">
                  <a:pos x="26" y="14"/>
                </a:cxn>
                <a:cxn ang="0">
                  <a:pos x="28" y="6"/>
                </a:cxn>
                <a:cxn ang="0">
                  <a:pos x="16" y="4"/>
                </a:cxn>
              </a:cxnLst>
              <a:rect l="0" t="0" r="r" b="b"/>
              <a:pathLst>
                <a:path w="28" h="19">
                  <a:moveTo>
                    <a:pt x="16" y="4"/>
                  </a:moveTo>
                  <a:lnTo>
                    <a:pt x="4" y="0"/>
                  </a:lnTo>
                  <a:lnTo>
                    <a:pt x="1" y="5"/>
                  </a:lnTo>
                  <a:lnTo>
                    <a:pt x="0" y="16"/>
                  </a:lnTo>
                  <a:lnTo>
                    <a:pt x="12" y="17"/>
                  </a:lnTo>
                  <a:lnTo>
                    <a:pt x="24" y="19"/>
                  </a:lnTo>
                  <a:lnTo>
                    <a:pt x="26" y="16"/>
                  </a:lnTo>
                  <a:lnTo>
                    <a:pt x="26" y="14"/>
                  </a:lnTo>
                  <a:lnTo>
                    <a:pt x="28" y="6"/>
                  </a:lnTo>
                  <a:lnTo>
                    <a:pt x="16" y="4"/>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79" name="Freeform 27"/>
            <p:cNvSpPr>
              <a:spLocks/>
            </p:cNvSpPr>
            <p:nvPr/>
          </p:nvSpPr>
          <p:spPr bwMode="auto">
            <a:xfrm>
              <a:off x="3318" y="2462"/>
              <a:ext cx="16" cy="8"/>
            </a:xfrm>
            <a:custGeom>
              <a:avLst/>
              <a:gdLst/>
              <a:ahLst/>
              <a:cxnLst>
                <a:cxn ang="0">
                  <a:pos x="2" y="9"/>
                </a:cxn>
                <a:cxn ang="0">
                  <a:pos x="0" y="17"/>
                </a:cxn>
                <a:cxn ang="0">
                  <a:pos x="25" y="24"/>
                </a:cxn>
                <a:cxn ang="0">
                  <a:pos x="28" y="14"/>
                </a:cxn>
                <a:cxn ang="0">
                  <a:pos x="30" y="4"/>
                </a:cxn>
                <a:cxn ang="0">
                  <a:pos x="17" y="0"/>
                </a:cxn>
                <a:cxn ang="0">
                  <a:pos x="14" y="10"/>
                </a:cxn>
                <a:cxn ang="0">
                  <a:pos x="2" y="9"/>
                </a:cxn>
              </a:cxnLst>
              <a:rect l="0" t="0" r="r" b="b"/>
              <a:pathLst>
                <a:path w="30" h="24">
                  <a:moveTo>
                    <a:pt x="2" y="9"/>
                  </a:moveTo>
                  <a:lnTo>
                    <a:pt x="0" y="17"/>
                  </a:lnTo>
                  <a:lnTo>
                    <a:pt x="25" y="24"/>
                  </a:lnTo>
                  <a:lnTo>
                    <a:pt x="28" y="14"/>
                  </a:lnTo>
                  <a:lnTo>
                    <a:pt x="30" y="4"/>
                  </a:lnTo>
                  <a:lnTo>
                    <a:pt x="17" y="0"/>
                  </a:lnTo>
                  <a:lnTo>
                    <a:pt x="14" y="10"/>
                  </a:lnTo>
                  <a:lnTo>
                    <a:pt x="2" y="9"/>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80" name="Freeform 28"/>
            <p:cNvSpPr>
              <a:spLocks/>
            </p:cNvSpPr>
            <p:nvPr/>
          </p:nvSpPr>
          <p:spPr bwMode="auto">
            <a:xfrm>
              <a:off x="3326" y="2376"/>
              <a:ext cx="332" cy="103"/>
            </a:xfrm>
            <a:custGeom>
              <a:avLst/>
              <a:gdLst/>
              <a:ahLst/>
              <a:cxnLst>
                <a:cxn ang="0">
                  <a:pos x="11" y="269"/>
                </a:cxn>
                <a:cxn ang="0">
                  <a:pos x="7" y="278"/>
                </a:cxn>
                <a:cxn ang="0">
                  <a:pos x="30" y="285"/>
                </a:cxn>
                <a:cxn ang="0">
                  <a:pos x="39" y="287"/>
                </a:cxn>
                <a:cxn ang="0">
                  <a:pos x="54" y="290"/>
                </a:cxn>
                <a:cxn ang="0">
                  <a:pos x="68" y="294"/>
                </a:cxn>
                <a:cxn ang="0">
                  <a:pos x="122" y="301"/>
                </a:cxn>
                <a:cxn ang="0">
                  <a:pos x="141" y="302"/>
                </a:cxn>
                <a:cxn ang="0">
                  <a:pos x="157" y="303"/>
                </a:cxn>
                <a:cxn ang="0">
                  <a:pos x="174" y="303"/>
                </a:cxn>
                <a:cxn ang="0">
                  <a:pos x="190" y="304"/>
                </a:cxn>
                <a:cxn ang="0">
                  <a:pos x="261" y="298"/>
                </a:cxn>
                <a:cxn ang="0">
                  <a:pos x="320" y="286"/>
                </a:cxn>
                <a:cxn ang="0">
                  <a:pos x="395" y="261"/>
                </a:cxn>
                <a:cxn ang="0">
                  <a:pos x="439" y="238"/>
                </a:cxn>
                <a:cxn ang="0">
                  <a:pos x="501" y="198"/>
                </a:cxn>
                <a:cxn ang="0">
                  <a:pos x="551" y="155"/>
                </a:cxn>
                <a:cxn ang="0">
                  <a:pos x="595" y="108"/>
                </a:cxn>
                <a:cxn ang="0">
                  <a:pos x="629" y="62"/>
                </a:cxn>
                <a:cxn ang="0">
                  <a:pos x="662" y="0"/>
                </a:cxn>
                <a:cxn ang="0">
                  <a:pos x="635" y="4"/>
                </a:cxn>
                <a:cxn ang="0">
                  <a:pos x="610" y="48"/>
                </a:cxn>
                <a:cxn ang="0">
                  <a:pos x="573" y="101"/>
                </a:cxn>
                <a:cxn ang="0">
                  <a:pos x="532" y="144"/>
                </a:cxn>
                <a:cxn ang="0">
                  <a:pos x="487" y="182"/>
                </a:cxn>
                <a:cxn ang="0">
                  <a:pos x="442" y="211"/>
                </a:cxn>
                <a:cxn ang="0">
                  <a:pos x="371" y="247"/>
                </a:cxn>
                <a:cxn ang="0">
                  <a:pos x="323" y="265"/>
                </a:cxn>
                <a:cxn ang="0">
                  <a:pos x="253" y="278"/>
                </a:cxn>
                <a:cxn ang="0">
                  <a:pos x="190" y="284"/>
                </a:cxn>
                <a:cxn ang="0">
                  <a:pos x="174" y="282"/>
                </a:cxn>
                <a:cxn ang="0">
                  <a:pos x="157" y="282"/>
                </a:cxn>
                <a:cxn ang="0">
                  <a:pos x="141" y="281"/>
                </a:cxn>
                <a:cxn ang="0">
                  <a:pos x="124" y="280"/>
                </a:cxn>
                <a:cxn ang="0">
                  <a:pos x="79" y="273"/>
                </a:cxn>
                <a:cxn ang="0">
                  <a:pos x="60" y="270"/>
                </a:cxn>
                <a:cxn ang="0">
                  <a:pos x="45" y="267"/>
                </a:cxn>
                <a:cxn ang="0">
                  <a:pos x="22" y="262"/>
                </a:cxn>
                <a:cxn ang="0">
                  <a:pos x="0" y="255"/>
                </a:cxn>
                <a:cxn ang="0">
                  <a:pos x="13" y="259"/>
                </a:cxn>
                <a:cxn ang="0">
                  <a:pos x="11" y="269"/>
                </a:cxn>
              </a:cxnLst>
              <a:rect l="0" t="0" r="r" b="b"/>
              <a:pathLst>
                <a:path w="662" h="304">
                  <a:moveTo>
                    <a:pt x="11" y="269"/>
                  </a:moveTo>
                  <a:lnTo>
                    <a:pt x="7" y="278"/>
                  </a:lnTo>
                  <a:lnTo>
                    <a:pt x="30" y="285"/>
                  </a:lnTo>
                  <a:lnTo>
                    <a:pt x="39" y="287"/>
                  </a:lnTo>
                  <a:lnTo>
                    <a:pt x="54" y="290"/>
                  </a:lnTo>
                  <a:lnTo>
                    <a:pt x="68" y="294"/>
                  </a:lnTo>
                  <a:lnTo>
                    <a:pt x="122" y="301"/>
                  </a:lnTo>
                  <a:lnTo>
                    <a:pt x="141" y="302"/>
                  </a:lnTo>
                  <a:lnTo>
                    <a:pt x="157" y="303"/>
                  </a:lnTo>
                  <a:lnTo>
                    <a:pt x="174" y="303"/>
                  </a:lnTo>
                  <a:lnTo>
                    <a:pt x="190" y="304"/>
                  </a:lnTo>
                  <a:lnTo>
                    <a:pt x="261" y="298"/>
                  </a:lnTo>
                  <a:lnTo>
                    <a:pt x="320" y="286"/>
                  </a:lnTo>
                  <a:lnTo>
                    <a:pt x="395" y="261"/>
                  </a:lnTo>
                  <a:lnTo>
                    <a:pt x="439" y="238"/>
                  </a:lnTo>
                  <a:lnTo>
                    <a:pt x="501" y="198"/>
                  </a:lnTo>
                  <a:lnTo>
                    <a:pt x="551" y="155"/>
                  </a:lnTo>
                  <a:lnTo>
                    <a:pt x="595" y="108"/>
                  </a:lnTo>
                  <a:lnTo>
                    <a:pt x="629" y="62"/>
                  </a:lnTo>
                  <a:lnTo>
                    <a:pt x="662" y="0"/>
                  </a:lnTo>
                  <a:lnTo>
                    <a:pt x="635" y="4"/>
                  </a:lnTo>
                  <a:lnTo>
                    <a:pt x="610" y="48"/>
                  </a:lnTo>
                  <a:lnTo>
                    <a:pt x="573" y="101"/>
                  </a:lnTo>
                  <a:lnTo>
                    <a:pt x="532" y="144"/>
                  </a:lnTo>
                  <a:lnTo>
                    <a:pt x="487" y="182"/>
                  </a:lnTo>
                  <a:lnTo>
                    <a:pt x="442" y="211"/>
                  </a:lnTo>
                  <a:lnTo>
                    <a:pt x="371" y="247"/>
                  </a:lnTo>
                  <a:lnTo>
                    <a:pt x="323" y="265"/>
                  </a:lnTo>
                  <a:lnTo>
                    <a:pt x="253" y="278"/>
                  </a:lnTo>
                  <a:lnTo>
                    <a:pt x="190" y="284"/>
                  </a:lnTo>
                  <a:lnTo>
                    <a:pt x="174" y="282"/>
                  </a:lnTo>
                  <a:lnTo>
                    <a:pt x="157" y="282"/>
                  </a:lnTo>
                  <a:lnTo>
                    <a:pt x="141" y="281"/>
                  </a:lnTo>
                  <a:lnTo>
                    <a:pt x="124" y="280"/>
                  </a:lnTo>
                  <a:lnTo>
                    <a:pt x="79" y="273"/>
                  </a:lnTo>
                  <a:lnTo>
                    <a:pt x="60" y="270"/>
                  </a:lnTo>
                  <a:lnTo>
                    <a:pt x="45" y="267"/>
                  </a:lnTo>
                  <a:lnTo>
                    <a:pt x="22" y="262"/>
                  </a:lnTo>
                  <a:lnTo>
                    <a:pt x="0" y="255"/>
                  </a:lnTo>
                  <a:lnTo>
                    <a:pt x="13" y="259"/>
                  </a:lnTo>
                  <a:lnTo>
                    <a:pt x="11" y="269"/>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81" name="Freeform 29"/>
            <p:cNvSpPr>
              <a:spLocks/>
            </p:cNvSpPr>
            <p:nvPr/>
          </p:nvSpPr>
          <p:spPr bwMode="auto">
            <a:xfrm>
              <a:off x="2957" y="1805"/>
              <a:ext cx="769" cy="575"/>
            </a:xfrm>
            <a:custGeom>
              <a:avLst/>
              <a:gdLst/>
              <a:ahLst/>
              <a:cxnLst>
                <a:cxn ang="0">
                  <a:pos x="1417" y="1667"/>
                </a:cxn>
                <a:cxn ang="0">
                  <a:pos x="1436" y="1551"/>
                </a:cxn>
                <a:cxn ang="0">
                  <a:pos x="1432" y="1466"/>
                </a:cxn>
                <a:cxn ang="0">
                  <a:pos x="1424" y="1410"/>
                </a:cxn>
                <a:cxn ang="0">
                  <a:pos x="1408" y="1355"/>
                </a:cxn>
                <a:cxn ang="0">
                  <a:pos x="1384" y="1311"/>
                </a:cxn>
                <a:cxn ang="0">
                  <a:pos x="1346" y="1263"/>
                </a:cxn>
                <a:cxn ang="0">
                  <a:pos x="1361" y="1233"/>
                </a:cxn>
                <a:cxn ang="0">
                  <a:pos x="1427" y="1157"/>
                </a:cxn>
                <a:cxn ang="0">
                  <a:pos x="1475" y="1068"/>
                </a:cxn>
                <a:cxn ang="0">
                  <a:pos x="1507" y="984"/>
                </a:cxn>
                <a:cxn ang="0">
                  <a:pos x="1527" y="889"/>
                </a:cxn>
                <a:cxn ang="0">
                  <a:pos x="1535" y="789"/>
                </a:cxn>
                <a:cxn ang="0">
                  <a:pos x="1528" y="639"/>
                </a:cxn>
                <a:cxn ang="0">
                  <a:pos x="1464" y="448"/>
                </a:cxn>
                <a:cxn ang="0">
                  <a:pos x="1347" y="284"/>
                </a:cxn>
                <a:cxn ang="0">
                  <a:pos x="1193" y="155"/>
                </a:cxn>
                <a:cxn ang="0">
                  <a:pos x="994" y="59"/>
                </a:cxn>
                <a:cxn ang="0">
                  <a:pos x="764" y="6"/>
                </a:cxn>
                <a:cxn ang="0">
                  <a:pos x="577" y="1"/>
                </a:cxn>
                <a:cxn ang="0">
                  <a:pos x="446" y="11"/>
                </a:cxn>
                <a:cxn ang="0">
                  <a:pos x="316" y="35"/>
                </a:cxn>
                <a:cxn ang="0">
                  <a:pos x="201" y="71"/>
                </a:cxn>
                <a:cxn ang="0">
                  <a:pos x="109" y="116"/>
                </a:cxn>
                <a:cxn ang="0">
                  <a:pos x="0" y="193"/>
                </a:cxn>
                <a:cxn ang="0">
                  <a:pos x="67" y="168"/>
                </a:cxn>
                <a:cxn ang="0">
                  <a:pos x="176" y="108"/>
                </a:cxn>
                <a:cxn ang="0">
                  <a:pos x="254" y="75"/>
                </a:cxn>
                <a:cxn ang="0">
                  <a:pos x="391" y="42"/>
                </a:cxn>
                <a:cxn ang="0">
                  <a:pos x="513" y="25"/>
                </a:cxn>
                <a:cxn ang="0">
                  <a:pos x="645" y="20"/>
                </a:cxn>
                <a:cxn ang="0">
                  <a:pos x="878" y="45"/>
                </a:cxn>
                <a:cxn ang="0">
                  <a:pos x="1085" y="119"/>
                </a:cxn>
                <a:cxn ang="0">
                  <a:pos x="1256" y="230"/>
                </a:cxn>
                <a:cxn ang="0">
                  <a:pos x="1391" y="373"/>
                </a:cxn>
                <a:cxn ang="0">
                  <a:pos x="1480" y="545"/>
                </a:cxn>
                <a:cxn ang="0">
                  <a:pos x="1512" y="739"/>
                </a:cxn>
                <a:cxn ang="0">
                  <a:pos x="1507" y="838"/>
                </a:cxn>
                <a:cxn ang="0">
                  <a:pos x="1494" y="932"/>
                </a:cxn>
                <a:cxn ang="0">
                  <a:pos x="1468" y="1028"/>
                </a:cxn>
                <a:cxn ang="0">
                  <a:pos x="1434" y="1099"/>
                </a:cxn>
                <a:cxn ang="0">
                  <a:pos x="1372" y="1188"/>
                </a:cxn>
                <a:cxn ang="0">
                  <a:pos x="1304" y="1255"/>
                </a:cxn>
                <a:cxn ang="0">
                  <a:pos x="1346" y="1298"/>
                </a:cxn>
                <a:cxn ang="0">
                  <a:pos x="1373" y="1339"/>
                </a:cxn>
                <a:cxn ang="0">
                  <a:pos x="1393" y="1390"/>
                </a:cxn>
                <a:cxn ang="0">
                  <a:pos x="1403" y="1441"/>
                </a:cxn>
                <a:cxn ang="0">
                  <a:pos x="1409" y="1494"/>
                </a:cxn>
                <a:cxn ang="0">
                  <a:pos x="1406" y="1607"/>
                </a:cxn>
                <a:cxn ang="0">
                  <a:pos x="1371" y="1720"/>
                </a:cxn>
              </a:cxnLst>
              <a:rect l="0" t="0" r="r" b="b"/>
              <a:pathLst>
                <a:path w="1536" h="1720">
                  <a:moveTo>
                    <a:pt x="1398" y="1716"/>
                  </a:moveTo>
                  <a:lnTo>
                    <a:pt x="1417" y="1667"/>
                  </a:lnTo>
                  <a:lnTo>
                    <a:pt x="1431" y="1609"/>
                  </a:lnTo>
                  <a:lnTo>
                    <a:pt x="1436" y="1551"/>
                  </a:lnTo>
                  <a:lnTo>
                    <a:pt x="1434" y="1494"/>
                  </a:lnTo>
                  <a:lnTo>
                    <a:pt x="1432" y="1466"/>
                  </a:lnTo>
                  <a:lnTo>
                    <a:pt x="1428" y="1439"/>
                  </a:lnTo>
                  <a:lnTo>
                    <a:pt x="1424" y="1410"/>
                  </a:lnTo>
                  <a:lnTo>
                    <a:pt x="1417" y="1385"/>
                  </a:lnTo>
                  <a:lnTo>
                    <a:pt x="1408" y="1355"/>
                  </a:lnTo>
                  <a:lnTo>
                    <a:pt x="1401" y="1339"/>
                  </a:lnTo>
                  <a:lnTo>
                    <a:pt x="1384" y="1311"/>
                  </a:lnTo>
                  <a:lnTo>
                    <a:pt x="1371" y="1291"/>
                  </a:lnTo>
                  <a:lnTo>
                    <a:pt x="1346" y="1263"/>
                  </a:lnTo>
                  <a:lnTo>
                    <a:pt x="1336" y="1255"/>
                  </a:lnTo>
                  <a:lnTo>
                    <a:pt x="1361" y="1233"/>
                  </a:lnTo>
                  <a:lnTo>
                    <a:pt x="1408" y="1181"/>
                  </a:lnTo>
                  <a:lnTo>
                    <a:pt x="1427" y="1157"/>
                  </a:lnTo>
                  <a:lnTo>
                    <a:pt x="1453" y="1115"/>
                  </a:lnTo>
                  <a:lnTo>
                    <a:pt x="1475" y="1068"/>
                  </a:lnTo>
                  <a:lnTo>
                    <a:pt x="1495" y="1018"/>
                  </a:lnTo>
                  <a:lnTo>
                    <a:pt x="1507" y="984"/>
                  </a:lnTo>
                  <a:lnTo>
                    <a:pt x="1518" y="934"/>
                  </a:lnTo>
                  <a:lnTo>
                    <a:pt x="1527" y="889"/>
                  </a:lnTo>
                  <a:lnTo>
                    <a:pt x="1532" y="838"/>
                  </a:lnTo>
                  <a:lnTo>
                    <a:pt x="1535" y="789"/>
                  </a:lnTo>
                  <a:lnTo>
                    <a:pt x="1536" y="739"/>
                  </a:lnTo>
                  <a:lnTo>
                    <a:pt x="1528" y="639"/>
                  </a:lnTo>
                  <a:lnTo>
                    <a:pt x="1505" y="545"/>
                  </a:lnTo>
                  <a:lnTo>
                    <a:pt x="1464" y="448"/>
                  </a:lnTo>
                  <a:lnTo>
                    <a:pt x="1416" y="369"/>
                  </a:lnTo>
                  <a:lnTo>
                    <a:pt x="1347" y="284"/>
                  </a:lnTo>
                  <a:lnTo>
                    <a:pt x="1275" y="217"/>
                  </a:lnTo>
                  <a:lnTo>
                    <a:pt x="1193" y="155"/>
                  </a:lnTo>
                  <a:lnTo>
                    <a:pt x="1090" y="99"/>
                  </a:lnTo>
                  <a:lnTo>
                    <a:pt x="994" y="59"/>
                  </a:lnTo>
                  <a:lnTo>
                    <a:pt x="878" y="25"/>
                  </a:lnTo>
                  <a:lnTo>
                    <a:pt x="764" y="6"/>
                  </a:lnTo>
                  <a:lnTo>
                    <a:pt x="645" y="0"/>
                  </a:lnTo>
                  <a:lnTo>
                    <a:pt x="577" y="1"/>
                  </a:lnTo>
                  <a:lnTo>
                    <a:pt x="510" y="4"/>
                  </a:lnTo>
                  <a:lnTo>
                    <a:pt x="446" y="11"/>
                  </a:lnTo>
                  <a:lnTo>
                    <a:pt x="377" y="21"/>
                  </a:lnTo>
                  <a:lnTo>
                    <a:pt x="316" y="35"/>
                  </a:lnTo>
                  <a:lnTo>
                    <a:pt x="279" y="45"/>
                  </a:lnTo>
                  <a:lnTo>
                    <a:pt x="201" y="71"/>
                  </a:lnTo>
                  <a:lnTo>
                    <a:pt x="141" y="99"/>
                  </a:lnTo>
                  <a:lnTo>
                    <a:pt x="109" y="116"/>
                  </a:lnTo>
                  <a:lnTo>
                    <a:pt x="53" y="152"/>
                  </a:lnTo>
                  <a:lnTo>
                    <a:pt x="0" y="193"/>
                  </a:lnTo>
                  <a:lnTo>
                    <a:pt x="30" y="197"/>
                  </a:lnTo>
                  <a:lnTo>
                    <a:pt x="67" y="168"/>
                  </a:lnTo>
                  <a:lnTo>
                    <a:pt x="106" y="143"/>
                  </a:lnTo>
                  <a:lnTo>
                    <a:pt x="176" y="108"/>
                  </a:lnTo>
                  <a:lnTo>
                    <a:pt x="220" y="87"/>
                  </a:lnTo>
                  <a:lnTo>
                    <a:pt x="254" y="75"/>
                  </a:lnTo>
                  <a:lnTo>
                    <a:pt x="332" y="53"/>
                  </a:lnTo>
                  <a:lnTo>
                    <a:pt x="391" y="42"/>
                  </a:lnTo>
                  <a:lnTo>
                    <a:pt x="448" y="32"/>
                  </a:lnTo>
                  <a:lnTo>
                    <a:pt x="513" y="25"/>
                  </a:lnTo>
                  <a:lnTo>
                    <a:pt x="577" y="21"/>
                  </a:lnTo>
                  <a:lnTo>
                    <a:pt x="645" y="20"/>
                  </a:lnTo>
                  <a:lnTo>
                    <a:pt x="762" y="26"/>
                  </a:lnTo>
                  <a:lnTo>
                    <a:pt x="878" y="45"/>
                  </a:lnTo>
                  <a:lnTo>
                    <a:pt x="978" y="75"/>
                  </a:lnTo>
                  <a:lnTo>
                    <a:pt x="1085" y="119"/>
                  </a:lnTo>
                  <a:lnTo>
                    <a:pt x="1171" y="167"/>
                  </a:lnTo>
                  <a:lnTo>
                    <a:pt x="1256" y="230"/>
                  </a:lnTo>
                  <a:lnTo>
                    <a:pt x="1334" y="302"/>
                  </a:lnTo>
                  <a:lnTo>
                    <a:pt x="1391" y="373"/>
                  </a:lnTo>
                  <a:lnTo>
                    <a:pt x="1445" y="462"/>
                  </a:lnTo>
                  <a:lnTo>
                    <a:pt x="1480" y="545"/>
                  </a:lnTo>
                  <a:lnTo>
                    <a:pt x="1503" y="641"/>
                  </a:lnTo>
                  <a:lnTo>
                    <a:pt x="1512" y="739"/>
                  </a:lnTo>
                  <a:lnTo>
                    <a:pt x="1510" y="789"/>
                  </a:lnTo>
                  <a:lnTo>
                    <a:pt x="1507" y="838"/>
                  </a:lnTo>
                  <a:lnTo>
                    <a:pt x="1502" y="882"/>
                  </a:lnTo>
                  <a:lnTo>
                    <a:pt x="1494" y="932"/>
                  </a:lnTo>
                  <a:lnTo>
                    <a:pt x="1483" y="973"/>
                  </a:lnTo>
                  <a:lnTo>
                    <a:pt x="1468" y="1028"/>
                  </a:lnTo>
                  <a:lnTo>
                    <a:pt x="1453" y="1062"/>
                  </a:lnTo>
                  <a:lnTo>
                    <a:pt x="1434" y="1099"/>
                  </a:lnTo>
                  <a:lnTo>
                    <a:pt x="1410" y="1137"/>
                  </a:lnTo>
                  <a:lnTo>
                    <a:pt x="1372" y="1188"/>
                  </a:lnTo>
                  <a:lnTo>
                    <a:pt x="1353" y="1208"/>
                  </a:lnTo>
                  <a:lnTo>
                    <a:pt x="1304" y="1255"/>
                  </a:lnTo>
                  <a:lnTo>
                    <a:pt x="1335" y="1285"/>
                  </a:lnTo>
                  <a:lnTo>
                    <a:pt x="1346" y="1298"/>
                  </a:lnTo>
                  <a:lnTo>
                    <a:pt x="1362" y="1321"/>
                  </a:lnTo>
                  <a:lnTo>
                    <a:pt x="1373" y="1339"/>
                  </a:lnTo>
                  <a:lnTo>
                    <a:pt x="1386" y="1370"/>
                  </a:lnTo>
                  <a:lnTo>
                    <a:pt x="1393" y="1390"/>
                  </a:lnTo>
                  <a:lnTo>
                    <a:pt x="1399" y="1417"/>
                  </a:lnTo>
                  <a:lnTo>
                    <a:pt x="1403" y="1441"/>
                  </a:lnTo>
                  <a:lnTo>
                    <a:pt x="1408" y="1468"/>
                  </a:lnTo>
                  <a:lnTo>
                    <a:pt x="1409" y="1494"/>
                  </a:lnTo>
                  <a:lnTo>
                    <a:pt x="1412" y="1551"/>
                  </a:lnTo>
                  <a:lnTo>
                    <a:pt x="1406" y="1607"/>
                  </a:lnTo>
                  <a:lnTo>
                    <a:pt x="1393" y="1660"/>
                  </a:lnTo>
                  <a:lnTo>
                    <a:pt x="1371" y="1720"/>
                  </a:lnTo>
                  <a:lnTo>
                    <a:pt x="1398" y="1716"/>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82" name="Freeform 30"/>
            <p:cNvSpPr>
              <a:spLocks/>
            </p:cNvSpPr>
            <p:nvPr/>
          </p:nvSpPr>
          <p:spPr bwMode="auto">
            <a:xfrm>
              <a:off x="2938" y="1870"/>
              <a:ext cx="35" cy="19"/>
            </a:xfrm>
            <a:custGeom>
              <a:avLst/>
              <a:gdLst/>
              <a:ahLst/>
              <a:cxnLst>
                <a:cxn ang="0">
                  <a:pos x="40" y="0"/>
                </a:cxn>
                <a:cxn ang="0">
                  <a:pos x="0" y="39"/>
                </a:cxn>
                <a:cxn ang="0">
                  <a:pos x="8" y="58"/>
                </a:cxn>
                <a:cxn ang="0">
                  <a:pos x="19" y="54"/>
                </a:cxn>
                <a:cxn ang="0">
                  <a:pos x="30" y="51"/>
                </a:cxn>
                <a:cxn ang="0">
                  <a:pos x="27" y="45"/>
                </a:cxn>
                <a:cxn ang="0">
                  <a:pos x="70" y="4"/>
                </a:cxn>
                <a:cxn ang="0">
                  <a:pos x="40" y="0"/>
                </a:cxn>
              </a:cxnLst>
              <a:rect l="0" t="0" r="r" b="b"/>
              <a:pathLst>
                <a:path w="70" h="58">
                  <a:moveTo>
                    <a:pt x="40" y="0"/>
                  </a:moveTo>
                  <a:lnTo>
                    <a:pt x="0" y="39"/>
                  </a:lnTo>
                  <a:lnTo>
                    <a:pt x="8" y="58"/>
                  </a:lnTo>
                  <a:lnTo>
                    <a:pt x="19" y="54"/>
                  </a:lnTo>
                  <a:lnTo>
                    <a:pt x="30" y="51"/>
                  </a:lnTo>
                  <a:lnTo>
                    <a:pt x="27" y="45"/>
                  </a:lnTo>
                  <a:lnTo>
                    <a:pt x="70" y="4"/>
                  </a:lnTo>
                  <a:lnTo>
                    <a:pt x="40"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83" name="Freeform 31"/>
            <p:cNvSpPr>
              <a:spLocks/>
            </p:cNvSpPr>
            <p:nvPr/>
          </p:nvSpPr>
          <p:spPr bwMode="auto">
            <a:xfrm>
              <a:off x="2941" y="1887"/>
              <a:ext cx="28" cy="53"/>
            </a:xfrm>
            <a:custGeom>
              <a:avLst/>
              <a:gdLst/>
              <a:ahLst/>
              <a:cxnLst>
                <a:cxn ang="0">
                  <a:pos x="12" y="3"/>
                </a:cxn>
                <a:cxn ang="0">
                  <a:pos x="0" y="7"/>
                </a:cxn>
                <a:cxn ang="0">
                  <a:pos x="12" y="38"/>
                </a:cxn>
                <a:cxn ang="0">
                  <a:pos x="19" y="60"/>
                </a:cxn>
                <a:cxn ang="0">
                  <a:pos x="23" y="76"/>
                </a:cxn>
                <a:cxn ang="0">
                  <a:pos x="24" y="89"/>
                </a:cxn>
                <a:cxn ang="0">
                  <a:pos x="27" y="103"/>
                </a:cxn>
                <a:cxn ang="0">
                  <a:pos x="30" y="131"/>
                </a:cxn>
                <a:cxn ang="0">
                  <a:pos x="30" y="145"/>
                </a:cxn>
                <a:cxn ang="0">
                  <a:pos x="31" y="161"/>
                </a:cxn>
                <a:cxn ang="0">
                  <a:pos x="44" y="161"/>
                </a:cxn>
                <a:cxn ang="0">
                  <a:pos x="56" y="161"/>
                </a:cxn>
                <a:cxn ang="0">
                  <a:pos x="54" y="145"/>
                </a:cxn>
                <a:cxn ang="0">
                  <a:pos x="54" y="131"/>
                </a:cxn>
                <a:cxn ang="0">
                  <a:pos x="52" y="99"/>
                </a:cxn>
                <a:cxn ang="0">
                  <a:pos x="49" y="84"/>
                </a:cxn>
                <a:cxn ang="0">
                  <a:pos x="48" y="69"/>
                </a:cxn>
                <a:cxn ang="0">
                  <a:pos x="44" y="56"/>
                </a:cxn>
                <a:cxn ang="0">
                  <a:pos x="34" y="24"/>
                </a:cxn>
                <a:cxn ang="0">
                  <a:pos x="39" y="38"/>
                </a:cxn>
                <a:cxn ang="0">
                  <a:pos x="23" y="0"/>
                </a:cxn>
                <a:cxn ang="0">
                  <a:pos x="12" y="3"/>
                </a:cxn>
              </a:cxnLst>
              <a:rect l="0" t="0" r="r" b="b"/>
              <a:pathLst>
                <a:path w="56" h="161">
                  <a:moveTo>
                    <a:pt x="12" y="3"/>
                  </a:moveTo>
                  <a:lnTo>
                    <a:pt x="0" y="7"/>
                  </a:lnTo>
                  <a:lnTo>
                    <a:pt x="12" y="38"/>
                  </a:lnTo>
                  <a:lnTo>
                    <a:pt x="19" y="60"/>
                  </a:lnTo>
                  <a:lnTo>
                    <a:pt x="23" y="76"/>
                  </a:lnTo>
                  <a:lnTo>
                    <a:pt x="24" y="89"/>
                  </a:lnTo>
                  <a:lnTo>
                    <a:pt x="27" y="103"/>
                  </a:lnTo>
                  <a:lnTo>
                    <a:pt x="30" y="131"/>
                  </a:lnTo>
                  <a:lnTo>
                    <a:pt x="30" y="145"/>
                  </a:lnTo>
                  <a:lnTo>
                    <a:pt x="31" y="161"/>
                  </a:lnTo>
                  <a:lnTo>
                    <a:pt x="44" y="161"/>
                  </a:lnTo>
                  <a:lnTo>
                    <a:pt x="56" y="161"/>
                  </a:lnTo>
                  <a:lnTo>
                    <a:pt x="54" y="145"/>
                  </a:lnTo>
                  <a:lnTo>
                    <a:pt x="54" y="131"/>
                  </a:lnTo>
                  <a:lnTo>
                    <a:pt x="52" y="99"/>
                  </a:lnTo>
                  <a:lnTo>
                    <a:pt x="49" y="84"/>
                  </a:lnTo>
                  <a:lnTo>
                    <a:pt x="48" y="69"/>
                  </a:lnTo>
                  <a:lnTo>
                    <a:pt x="44" y="56"/>
                  </a:lnTo>
                  <a:lnTo>
                    <a:pt x="34" y="24"/>
                  </a:lnTo>
                  <a:lnTo>
                    <a:pt x="39" y="38"/>
                  </a:lnTo>
                  <a:lnTo>
                    <a:pt x="23" y="0"/>
                  </a:lnTo>
                  <a:lnTo>
                    <a:pt x="12" y="3"/>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84" name="Freeform 32"/>
            <p:cNvSpPr>
              <a:spLocks/>
            </p:cNvSpPr>
            <p:nvPr/>
          </p:nvSpPr>
          <p:spPr bwMode="auto">
            <a:xfrm>
              <a:off x="2957" y="1940"/>
              <a:ext cx="12" cy="2"/>
            </a:xfrm>
            <a:custGeom>
              <a:avLst/>
              <a:gdLst/>
              <a:ahLst/>
              <a:cxnLst>
                <a:cxn ang="0">
                  <a:pos x="13" y="0"/>
                </a:cxn>
                <a:cxn ang="0">
                  <a:pos x="25" y="0"/>
                </a:cxn>
                <a:cxn ang="0">
                  <a:pos x="0" y="0"/>
                </a:cxn>
                <a:cxn ang="0">
                  <a:pos x="25" y="0"/>
                </a:cxn>
                <a:cxn ang="0">
                  <a:pos x="25" y="0"/>
                </a:cxn>
                <a:cxn ang="0">
                  <a:pos x="13" y="0"/>
                </a:cxn>
              </a:cxnLst>
              <a:rect l="0" t="0" r="r" b="b"/>
              <a:pathLst>
                <a:path w="25">
                  <a:moveTo>
                    <a:pt x="13" y="0"/>
                  </a:moveTo>
                  <a:lnTo>
                    <a:pt x="25" y="0"/>
                  </a:lnTo>
                  <a:lnTo>
                    <a:pt x="0" y="0"/>
                  </a:lnTo>
                  <a:lnTo>
                    <a:pt x="25" y="0"/>
                  </a:lnTo>
                  <a:lnTo>
                    <a:pt x="25" y="0"/>
                  </a:lnTo>
                  <a:lnTo>
                    <a:pt x="13"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85" name="Freeform 33"/>
            <p:cNvSpPr>
              <a:spLocks/>
            </p:cNvSpPr>
            <p:nvPr/>
          </p:nvSpPr>
          <p:spPr bwMode="auto">
            <a:xfrm>
              <a:off x="2428" y="1805"/>
              <a:ext cx="541" cy="136"/>
            </a:xfrm>
            <a:custGeom>
              <a:avLst/>
              <a:gdLst/>
              <a:ahLst/>
              <a:cxnLst>
                <a:cxn ang="0">
                  <a:pos x="1084" y="405"/>
                </a:cxn>
                <a:cxn ang="0">
                  <a:pos x="1078" y="345"/>
                </a:cxn>
                <a:cxn ang="0">
                  <a:pos x="1065" y="291"/>
                </a:cxn>
                <a:cxn ang="0">
                  <a:pos x="1039" y="234"/>
                </a:cxn>
                <a:cxn ang="0">
                  <a:pos x="1010" y="190"/>
                </a:cxn>
                <a:cxn ang="0">
                  <a:pos x="970" y="148"/>
                </a:cxn>
                <a:cxn ang="0">
                  <a:pos x="922" y="108"/>
                </a:cxn>
                <a:cxn ang="0">
                  <a:pos x="869" y="75"/>
                </a:cxn>
                <a:cxn ang="0">
                  <a:pos x="817" y="50"/>
                </a:cxn>
                <a:cxn ang="0">
                  <a:pos x="743" y="26"/>
                </a:cxn>
                <a:cxn ang="0">
                  <a:pos x="686" y="11"/>
                </a:cxn>
                <a:cxn ang="0">
                  <a:pos x="614" y="2"/>
                </a:cxn>
                <a:cxn ang="0">
                  <a:pos x="542" y="0"/>
                </a:cxn>
                <a:cxn ang="0">
                  <a:pos x="468" y="2"/>
                </a:cxn>
                <a:cxn ang="0">
                  <a:pos x="397" y="11"/>
                </a:cxn>
                <a:cxn ang="0">
                  <a:pos x="339" y="26"/>
                </a:cxn>
                <a:cxn ang="0">
                  <a:pos x="266" y="50"/>
                </a:cxn>
                <a:cxn ang="0">
                  <a:pos x="214" y="75"/>
                </a:cxn>
                <a:cxn ang="0">
                  <a:pos x="160" y="108"/>
                </a:cxn>
                <a:cxn ang="0">
                  <a:pos x="112" y="148"/>
                </a:cxn>
                <a:cxn ang="0">
                  <a:pos x="73" y="190"/>
                </a:cxn>
                <a:cxn ang="0">
                  <a:pos x="44" y="234"/>
                </a:cxn>
                <a:cxn ang="0">
                  <a:pos x="18" y="291"/>
                </a:cxn>
                <a:cxn ang="0">
                  <a:pos x="4" y="345"/>
                </a:cxn>
                <a:cxn ang="0">
                  <a:pos x="0" y="405"/>
                </a:cxn>
                <a:cxn ang="0">
                  <a:pos x="12" y="405"/>
                </a:cxn>
                <a:cxn ang="0">
                  <a:pos x="25" y="405"/>
                </a:cxn>
                <a:cxn ang="0">
                  <a:pos x="29" y="347"/>
                </a:cxn>
                <a:cxn ang="0">
                  <a:pos x="43" y="291"/>
                </a:cxn>
                <a:cxn ang="0">
                  <a:pos x="63" y="247"/>
                </a:cxn>
                <a:cxn ang="0">
                  <a:pos x="95" y="199"/>
                </a:cxn>
                <a:cxn ang="0">
                  <a:pos x="131" y="159"/>
                </a:cxn>
                <a:cxn ang="0">
                  <a:pos x="174" y="124"/>
                </a:cxn>
                <a:cxn ang="0">
                  <a:pos x="222" y="93"/>
                </a:cxn>
                <a:cxn ang="0">
                  <a:pos x="282" y="66"/>
                </a:cxn>
                <a:cxn ang="0">
                  <a:pos x="331" y="49"/>
                </a:cxn>
                <a:cxn ang="0">
                  <a:pos x="405" y="32"/>
                </a:cxn>
                <a:cxn ang="0">
                  <a:pos x="471" y="23"/>
                </a:cxn>
                <a:cxn ang="0">
                  <a:pos x="542" y="20"/>
                </a:cxn>
                <a:cxn ang="0">
                  <a:pos x="612" y="23"/>
                </a:cxn>
                <a:cxn ang="0">
                  <a:pos x="677" y="32"/>
                </a:cxn>
                <a:cxn ang="0">
                  <a:pos x="751" y="49"/>
                </a:cxn>
                <a:cxn ang="0">
                  <a:pos x="801" y="66"/>
                </a:cxn>
                <a:cxn ang="0">
                  <a:pos x="861" y="93"/>
                </a:cxn>
                <a:cxn ang="0">
                  <a:pos x="909" y="124"/>
                </a:cxn>
                <a:cxn ang="0">
                  <a:pos x="951" y="159"/>
                </a:cxn>
                <a:cxn ang="0">
                  <a:pos x="988" y="199"/>
                </a:cxn>
                <a:cxn ang="0">
                  <a:pos x="1020" y="247"/>
                </a:cxn>
                <a:cxn ang="0">
                  <a:pos x="1040" y="291"/>
                </a:cxn>
                <a:cxn ang="0">
                  <a:pos x="1054" y="347"/>
                </a:cxn>
                <a:cxn ang="0">
                  <a:pos x="1059" y="405"/>
                </a:cxn>
                <a:cxn ang="0">
                  <a:pos x="1084" y="405"/>
                </a:cxn>
              </a:cxnLst>
              <a:rect l="0" t="0" r="r" b="b"/>
              <a:pathLst>
                <a:path w="1084" h="405">
                  <a:moveTo>
                    <a:pt x="1084" y="405"/>
                  </a:moveTo>
                  <a:lnTo>
                    <a:pt x="1078" y="345"/>
                  </a:lnTo>
                  <a:lnTo>
                    <a:pt x="1065" y="291"/>
                  </a:lnTo>
                  <a:lnTo>
                    <a:pt x="1039" y="234"/>
                  </a:lnTo>
                  <a:lnTo>
                    <a:pt x="1010" y="190"/>
                  </a:lnTo>
                  <a:lnTo>
                    <a:pt x="970" y="148"/>
                  </a:lnTo>
                  <a:lnTo>
                    <a:pt x="922" y="108"/>
                  </a:lnTo>
                  <a:lnTo>
                    <a:pt x="869" y="75"/>
                  </a:lnTo>
                  <a:lnTo>
                    <a:pt x="817" y="50"/>
                  </a:lnTo>
                  <a:lnTo>
                    <a:pt x="743" y="26"/>
                  </a:lnTo>
                  <a:lnTo>
                    <a:pt x="686" y="11"/>
                  </a:lnTo>
                  <a:lnTo>
                    <a:pt x="614" y="2"/>
                  </a:lnTo>
                  <a:lnTo>
                    <a:pt x="542" y="0"/>
                  </a:lnTo>
                  <a:lnTo>
                    <a:pt x="468" y="2"/>
                  </a:lnTo>
                  <a:lnTo>
                    <a:pt x="397" y="11"/>
                  </a:lnTo>
                  <a:lnTo>
                    <a:pt x="339" y="26"/>
                  </a:lnTo>
                  <a:lnTo>
                    <a:pt x="266" y="50"/>
                  </a:lnTo>
                  <a:lnTo>
                    <a:pt x="214" y="75"/>
                  </a:lnTo>
                  <a:lnTo>
                    <a:pt x="160" y="108"/>
                  </a:lnTo>
                  <a:lnTo>
                    <a:pt x="112" y="148"/>
                  </a:lnTo>
                  <a:lnTo>
                    <a:pt x="73" y="190"/>
                  </a:lnTo>
                  <a:lnTo>
                    <a:pt x="44" y="234"/>
                  </a:lnTo>
                  <a:lnTo>
                    <a:pt x="18" y="291"/>
                  </a:lnTo>
                  <a:lnTo>
                    <a:pt x="4" y="345"/>
                  </a:lnTo>
                  <a:lnTo>
                    <a:pt x="0" y="405"/>
                  </a:lnTo>
                  <a:lnTo>
                    <a:pt x="12" y="405"/>
                  </a:lnTo>
                  <a:lnTo>
                    <a:pt x="25" y="405"/>
                  </a:lnTo>
                  <a:lnTo>
                    <a:pt x="29" y="347"/>
                  </a:lnTo>
                  <a:lnTo>
                    <a:pt x="43" y="291"/>
                  </a:lnTo>
                  <a:lnTo>
                    <a:pt x="63" y="247"/>
                  </a:lnTo>
                  <a:lnTo>
                    <a:pt x="95" y="199"/>
                  </a:lnTo>
                  <a:lnTo>
                    <a:pt x="131" y="159"/>
                  </a:lnTo>
                  <a:lnTo>
                    <a:pt x="174" y="124"/>
                  </a:lnTo>
                  <a:lnTo>
                    <a:pt x="222" y="93"/>
                  </a:lnTo>
                  <a:lnTo>
                    <a:pt x="282" y="66"/>
                  </a:lnTo>
                  <a:lnTo>
                    <a:pt x="331" y="49"/>
                  </a:lnTo>
                  <a:lnTo>
                    <a:pt x="405" y="32"/>
                  </a:lnTo>
                  <a:lnTo>
                    <a:pt x="471" y="23"/>
                  </a:lnTo>
                  <a:lnTo>
                    <a:pt x="542" y="20"/>
                  </a:lnTo>
                  <a:lnTo>
                    <a:pt x="612" y="23"/>
                  </a:lnTo>
                  <a:lnTo>
                    <a:pt x="677" y="32"/>
                  </a:lnTo>
                  <a:lnTo>
                    <a:pt x="751" y="49"/>
                  </a:lnTo>
                  <a:lnTo>
                    <a:pt x="801" y="66"/>
                  </a:lnTo>
                  <a:lnTo>
                    <a:pt x="861" y="93"/>
                  </a:lnTo>
                  <a:lnTo>
                    <a:pt x="909" y="124"/>
                  </a:lnTo>
                  <a:lnTo>
                    <a:pt x="951" y="159"/>
                  </a:lnTo>
                  <a:lnTo>
                    <a:pt x="988" y="199"/>
                  </a:lnTo>
                  <a:lnTo>
                    <a:pt x="1020" y="247"/>
                  </a:lnTo>
                  <a:lnTo>
                    <a:pt x="1040" y="291"/>
                  </a:lnTo>
                  <a:lnTo>
                    <a:pt x="1054" y="347"/>
                  </a:lnTo>
                  <a:lnTo>
                    <a:pt x="1059" y="405"/>
                  </a:lnTo>
                  <a:lnTo>
                    <a:pt x="1084" y="405"/>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86" name="Freeform 34"/>
            <p:cNvSpPr>
              <a:spLocks/>
            </p:cNvSpPr>
            <p:nvPr/>
          </p:nvSpPr>
          <p:spPr bwMode="auto">
            <a:xfrm>
              <a:off x="2428" y="1932"/>
              <a:ext cx="13" cy="8"/>
            </a:xfrm>
            <a:custGeom>
              <a:avLst/>
              <a:gdLst/>
              <a:ahLst/>
              <a:cxnLst>
                <a:cxn ang="0">
                  <a:pos x="12" y="24"/>
                </a:cxn>
                <a:cxn ang="0">
                  <a:pos x="25" y="24"/>
                </a:cxn>
                <a:cxn ang="0">
                  <a:pos x="25" y="3"/>
                </a:cxn>
                <a:cxn ang="0">
                  <a:pos x="0" y="0"/>
                </a:cxn>
                <a:cxn ang="0">
                  <a:pos x="0" y="24"/>
                </a:cxn>
                <a:cxn ang="0">
                  <a:pos x="25" y="24"/>
                </a:cxn>
                <a:cxn ang="0">
                  <a:pos x="25" y="24"/>
                </a:cxn>
                <a:cxn ang="0">
                  <a:pos x="12" y="24"/>
                </a:cxn>
              </a:cxnLst>
              <a:rect l="0" t="0" r="r" b="b"/>
              <a:pathLst>
                <a:path w="25" h="24">
                  <a:moveTo>
                    <a:pt x="12" y="24"/>
                  </a:moveTo>
                  <a:lnTo>
                    <a:pt x="25" y="24"/>
                  </a:lnTo>
                  <a:lnTo>
                    <a:pt x="25" y="3"/>
                  </a:lnTo>
                  <a:lnTo>
                    <a:pt x="0" y="0"/>
                  </a:lnTo>
                  <a:lnTo>
                    <a:pt x="0" y="24"/>
                  </a:lnTo>
                  <a:lnTo>
                    <a:pt x="25" y="24"/>
                  </a:lnTo>
                  <a:lnTo>
                    <a:pt x="25" y="24"/>
                  </a:lnTo>
                  <a:lnTo>
                    <a:pt x="12" y="24"/>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87" name="Freeform 35"/>
            <p:cNvSpPr>
              <a:spLocks/>
            </p:cNvSpPr>
            <p:nvPr/>
          </p:nvSpPr>
          <p:spPr bwMode="auto">
            <a:xfrm>
              <a:off x="2428" y="1901"/>
              <a:ext cx="22" cy="31"/>
            </a:xfrm>
            <a:custGeom>
              <a:avLst/>
              <a:gdLst/>
              <a:ahLst/>
              <a:cxnLst>
                <a:cxn ang="0">
                  <a:pos x="25" y="96"/>
                </a:cxn>
                <a:cxn ang="0">
                  <a:pos x="30" y="56"/>
                </a:cxn>
                <a:cxn ang="0">
                  <a:pos x="33" y="47"/>
                </a:cxn>
                <a:cxn ang="0">
                  <a:pos x="41" y="20"/>
                </a:cxn>
                <a:cxn ang="0">
                  <a:pos x="45" y="7"/>
                </a:cxn>
                <a:cxn ang="0">
                  <a:pos x="33" y="4"/>
                </a:cxn>
                <a:cxn ang="0">
                  <a:pos x="21" y="0"/>
                </a:cxn>
                <a:cxn ang="0">
                  <a:pos x="17" y="8"/>
                </a:cxn>
                <a:cxn ang="0">
                  <a:pos x="8" y="42"/>
                </a:cxn>
                <a:cxn ang="0">
                  <a:pos x="6" y="51"/>
                </a:cxn>
                <a:cxn ang="0">
                  <a:pos x="0" y="93"/>
                </a:cxn>
                <a:cxn ang="0">
                  <a:pos x="25" y="96"/>
                </a:cxn>
              </a:cxnLst>
              <a:rect l="0" t="0" r="r" b="b"/>
              <a:pathLst>
                <a:path w="45" h="96">
                  <a:moveTo>
                    <a:pt x="25" y="96"/>
                  </a:moveTo>
                  <a:lnTo>
                    <a:pt x="30" y="56"/>
                  </a:lnTo>
                  <a:lnTo>
                    <a:pt x="33" y="47"/>
                  </a:lnTo>
                  <a:lnTo>
                    <a:pt x="41" y="20"/>
                  </a:lnTo>
                  <a:lnTo>
                    <a:pt x="45" y="7"/>
                  </a:lnTo>
                  <a:lnTo>
                    <a:pt x="33" y="4"/>
                  </a:lnTo>
                  <a:lnTo>
                    <a:pt x="21" y="0"/>
                  </a:lnTo>
                  <a:lnTo>
                    <a:pt x="17" y="8"/>
                  </a:lnTo>
                  <a:lnTo>
                    <a:pt x="8" y="42"/>
                  </a:lnTo>
                  <a:lnTo>
                    <a:pt x="6" y="51"/>
                  </a:lnTo>
                  <a:lnTo>
                    <a:pt x="0" y="93"/>
                  </a:lnTo>
                  <a:lnTo>
                    <a:pt x="25" y="96"/>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88" name="Freeform 36"/>
            <p:cNvSpPr>
              <a:spLocks/>
            </p:cNvSpPr>
            <p:nvPr/>
          </p:nvSpPr>
          <p:spPr bwMode="auto">
            <a:xfrm>
              <a:off x="1946" y="1869"/>
              <a:ext cx="508" cy="112"/>
            </a:xfrm>
            <a:custGeom>
              <a:avLst/>
              <a:gdLst/>
              <a:ahLst/>
              <a:cxnLst>
                <a:cxn ang="0">
                  <a:pos x="996" y="104"/>
                </a:cxn>
                <a:cxn ang="0">
                  <a:pos x="1007" y="107"/>
                </a:cxn>
                <a:cxn ang="0">
                  <a:pos x="1014" y="92"/>
                </a:cxn>
                <a:cxn ang="0">
                  <a:pos x="978" y="67"/>
                </a:cxn>
                <a:cxn ang="0">
                  <a:pos x="947" y="50"/>
                </a:cxn>
                <a:cxn ang="0">
                  <a:pos x="923" y="40"/>
                </a:cxn>
                <a:cxn ang="0">
                  <a:pos x="867" y="22"/>
                </a:cxn>
                <a:cxn ang="0">
                  <a:pos x="856" y="19"/>
                </a:cxn>
                <a:cxn ang="0">
                  <a:pos x="817" y="12"/>
                </a:cxn>
                <a:cxn ang="0">
                  <a:pos x="782" y="7"/>
                </a:cxn>
                <a:cxn ang="0">
                  <a:pos x="748" y="4"/>
                </a:cxn>
                <a:cxn ang="0">
                  <a:pos x="709" y="2"/>
                </a:cxn>
                <a:cxn ang="0">
                  <a:pos x="672" y="0"/>
                </a:cxn>
                <a:cxn ang="0">
                  <a:pos x="595" y="0"/>
                </a:cxn>
                <a:cxn ang="0">
                  <a:pos x="507" y="5"/>
                </a:cxn>
                <a:cxn ang="0">
                  <a:pos x="425" y="19"/>
                </a:cxn>
                <a:cxn ang="0">
                  <a:pos x="339" y="44"/>
                </a:cxn>
                <a:cxn ang="0">
                  <a:pos x="269" y="73"/>
                </a:cxn>
                <a:cxn ang="0">
                  <a:pos x="194" y="115"/>
                </a:cxn>
                <a:cxn ang="0">
                  <a:pos x="137" y="156"/>
                </a:cxn>
                <a:cxn ang="0">
                  <a:pos x="85" y="205"/>
                </a:cxn>
                <a:cxn ang="0">
                  <a:pos x="34" y="268"/>
                </a:cxn>
                <a:cxn ang="0">
                  <a:pos x="0" y="324"/>
                </a:cxn>
                <a:cxn ang="0">
                  <a:pos x="19" y="338"/>
                </a:cxn>
                <a:cxn ang="0">
                  <a:pos x="59" y="273"/>
                </a:cxn>
                <a:cxn ang="0">
                  <a:pos x="98" y="223"/>
                </a:cxn>
                <a:cxn ang="0">
                  <a:pos x="153" y="172"/>
                </a:cxn>
                <a:cxn ang="0">
                  <a:pos x="219" y="124"/>
                </a:cxn>
                <a:cxn ang="0">
                  <a:pos x="278" y="91"/>
                </a:cxn>
                <a:cxn ang="0">
                  <a:pos x="356" y="59"/>
                </a:cxn>
                <a:cxn ang="0">
                  <a:pos x="425" y="39"/>
                </a:cxn>
                <a:cxn ang="0">
                  <a:pos x="510" y="25"/>
                </a:cxn>
                <a:cxn ang="0">
                  <a:pos x="595" y="21"/>
                </a:cxn>
                <a:cxn ang="0">
                  <a:pos x="672" y="21"/>
                </a:cxn>
                <a:cxn ang="0">
                  <a:pos x="709" y="22"/>
                </a:cxn>
                <a:cxn ang="0">
                  <a:pos x="743" y="24"/>
                </a:cxn>
                <a:cxn ang="0">
                  <a:pos x="780" y="28"/>
                </a:cxn>
                <a:cxn ang="0">
                  <a:pos x="814" y="32"/>
                </a:cxn>
                <a:cxn ang="0">
                  <a:pos x="840" y="37"/>
                </a:cxn>
                <a:cxn ang="0">
                  <a:pos x="895" y="52"/>
                </a:cxn>
                <a:cxn ang="0">
                  <a:pos x="899" y="54"/>
                </a:cxn>
                <a:cxn ang="0">
                  <a:pos x="938" y="69"/>
                </a:cxn>
                <a:cxn ang="0">
                  <a:pos x="964" y="83"/>
                </a:cxn>
                <a:cxn ang="0">
                  <a:pos x="986" y="97"/>
                </a:cxn>
                <a:cxn ang="0">
                  <a:pos x="973" y="128"/>
                </a:cxn>
                <a:cxn ang="0">
                  <a:pos x="984" y="100"/>
                </a:cxn>
                <a:cxn ang="0">
                  <a:pos x="996" y="104"/>
                </a:cxn>
              </a:cxnLst>
              <a:rect l="0" t="0" r="r" b="b"/>
              <a:pathLst>
                <a:path w="1014" h="338">
                  <a:moveTo>
                    <a:pt x="996" y="104"/>
                  </a:moveTo>
                  <a:lnTo>
                    <a:pt x="1007" y="107"/>
                  </a:lnTo>
                  <a:lnTo>
                    <a:pt x="1014" y="92"/>
                  </a:lnTo>
                  <a:lnTo>
                    <a:pt x="978" y="67"/>
                  </a:lnTo>
                  <a:lnTo>
                    <a:pt x="947" y="50"/>
                  </a:lnTo>
                  <a:lnTo>
                    <a:pt x="923" y="40"/>
                  </a:lnTo>
                  <a:lnTo>
                    <a:pt x="867" y="22"/>
                  </a:lnTo>
                  <a:lnTo>
                    <a:pt x="856" y="19"/>
                  </a:lnTo>
                  <a:lnTo>
                    <a:pt x="817" y="12"/>
                  </a:lnTo>
                  <a:lnTo>
                    <a:pt x="782" y="7"/>
                  </a:lnTo>
                  <a:lnTo>
                    <a:pt x="748" y="4"/>
                  </a:lnTo>
                  <a:lnTo>
                    <a:pt x="709" y="2"/>
                  </a:lnTo>
                  <a:lnTo>
                    <a:pt x="672" y="0"/>
                  </a:lnTo>
                  <a:lnTo>
                    <a:pt x="595" y="0"/>
                  </a:lnTo>
                  <a:lnTo>
                    <a:pt x="507" y="5"/>
                  </a:lnTo>
                  <a:lnTo>
                    <a:pt x="425" y="19"/>
                  </a:lnTo>
                  <a:lnTo>
                    <a:pt x="339" y="44"/>
                  </a:lnTo>
                  <a:lnTo>
                    <a:pt x="269" y="73"/>
                  </a:lnTo>
                  <a:lnTo>
                    <a:pt x="194" y="115"/>
                  </a:lnTo>
                  <a:lnTo>
                    <a:pt x="137" y="156"/>
                  </a:lnTo>
                  <a:lnTo>
                    <a:pt x="85" y="205"/>
                  </a:lnTo>
                  <a:lnTo>
                    <a:pt x="34" y="268"/>
                  </a:lnTo>
                  <a:lnTo>
                    <a:pt x="0" y="324"/>
                  </a:lnTo>
                  <a:lnTo>
                    <a:pt x="19" y="338"/>
                  </a:lnTo>
                  <a:lnTo>
                    <a:pt x="59" y="273"/>
                  </a:lnTo>
                  <a:lnTo>
                    <a:pt x="98" y="223"/>
                  </a:lnTo>
                  <a:lnTo>
                    <a:pt x="153" y="172"/>
                  </a:lnTo>
                  <a:lnTo>
                    <a:pt x="219" y="124"/>
                  </a:lnTo>
                  <a:lnTo>
                    <a:pt x="278" y="91"/>
                  </a:lnTo>
                  <a:lnTo>
                    <a:pt x="356" y="59"/>
                  </a:lnTo>
                  <a:lnTo>
                    <a:pt x="425" y="39"/>
                  </a:lnTo>
                  <a:lnTo>
                    <a:pt x="510" y="25"/>
                  </a:lnTo>
                  <a:lnTo>
                    <a:pt x="595" y="21"/>
                  </a:lnTo>
                  <a:lnTo>
                    <a:pt x="672" y="21"/>
                  </a:lnTo>
                  <a:lnTo>
                    <a:pt x="709" y="22"/>
                  </a:lnTo>
                  <a:lnTo>
                    <a:pt x="743" y="24"/>
                  </a:lnTo>
                  <a:lnTo>
                    <a:pt x="780" y="28"/>
                  </a:lnTo>
                  <a:lnTo>
                    <a:pt x="814" y="32"/>
                  </a:lnTo>
                  <a:lnTo>
                    <a:pt x="840" y="37"/>
                  </a:lnTo>
                  <a:lnTo>
                    <a:pt x="895" y="52"/>
                  </a:lnTo>
                  <a:lnTo>
                    <a:pt x="899" y="54"/>
                  </a:lnTo>
                  <a:lnTo>
                    <a:pt x="938" y="69"/>
                  </a:lnTo>
                  <a:lnTo>
                    <a:pt x="964" y="83"/>
                  </a:lnTo>
                  <a:lnTo>
                    <a:pt x="986" y="97"/>
                  </a:lnTo>
                  <a:lnTo>
                    <a:pt x="973" y="128"/>
                  </a:lnTo>
                  <a:lnTo>
                    <a:pt x="984" y="100"/>
                  </a:lnTo>
                  <a:lnTo>
                    <a:pt x="996" y="104"/>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89" name="Freeform 37"/>
            <p:cNvSpPr>
              <a:spLocks/>
            </p:cNvSpPr>
            <p:nvPr/>
          </p:nvSpPr>
          <p:spPr bwMode="auto">
            <a:xfrm>
              <a:off x="1920" y="1976"/>
              <a:ext cx="152" cy="229"/>
            </a:xfrm>
            <a:custGeom>
              <a:avLst/>
              <a:gdLst/>
              <a:ahLst/>
              <a:cxnLst>
                <a:cxn ang="0">
                  <a:pos x="52" y="0"/>
                </a:cxn>
                <a:cxn ang="0">
                  <a:pos x="22" y="72"/>
                </a:cxn>
                <a:cxn ang="0">
                  <a:pos x="5" y="140"/>
                </a:cxn>
                <a:cxn ang="0">
                  <a:pos x="0" y="212"/>
                </a:cxn>
                <a:cxn ang="0">
                  <a:pos x="1" y="261"/>
                </a:cxn>
                <a:cxn ang="0">
                  <a:pos x="7" y="312"/>
                </a:cxn>
                <a:cxn ang="0">
                  <a:pos x="15" y="361"/>
                </a:cxn>
                <a:cxn ang="0">
                  <a:pos x="29" y="405"/>
                </a:cxn>
                <a:cxn ang="0">
                  <a:pos x="44" y="444"/>
                </a:cxn>
                <a:cxn ang="0">
                  <a:pos x="72" y="499"/>
                </a:cxn>
                <a:cxn ang="0">
                  <a:pos x="93" y="530"/>
                </a:cxn>
                <a:cxn ang="0">
                  <a:pos x="130" y="575"/>
                </a:cxn>
                <a:cxn ang="0">
                  <a:pos x="153" y="598"/>
                </a:cxn>
                <a:cxn ang="0">
                  <a:pos x="200" y="635"/>
                </a:cxn>
                <a:cxn ang="0">
                  <a:pos x="245" y="663"/>
                </a:cxn>
                <a:cxn ang="0">
                  <a:pos x="293" y="687"/>
                </a:cxn>
                <a:cxn ang="0">
                  <a:pos x="298" y="678"/>
                </a:cxn>
                <a:cxn ang="0">
                  <a:pos x="304" y="669"/>
                </a:cxn>
                <a:cxn ang="0">
                  <a:pos x="253" y="645"/>
                </a:cxn>
                <a:cxn ang="0">
                  <a:pos x="213" y="619"/>
                </a:cxn>
                <a:cxn ang="0">
                  <a:pos x="180" y="594"/>
                </a:cxn>
                <a:cxn ang="0">
                  <a:pos x="138" y="552"/>
                </a:cxn>
                <a:cxn ang="0">
                  <a:pos x="115" y="523"/>
                </a:cxn>
                <a:cxn ang="0">
                  <a:pos x="86" y="476"/>
                </a:cxn>
                <a:cxn ang="0">
                  <a:pos x="71" y="449"/>
                </a:cxn>
                <a:cxn ang="0">
                  <a:pos x="53" y="401"/>
                </a:cxn>
                <a:cxn ang="0">
                  <a:pos x="39" y="354"/>
                </a:cxn>
                <a:cxn ang="0">
                  <a:pos x="31" y="308"/>
                </a:cxn>
                <a:cxn ang="0">
                  <a:pos x="26" y="261"/>
                </a:cxn>
                <a:cxn ang="0">
                  <a:pos x="24" y="212"/>
                </a:cxn>
                <a:cxn ang="0">
                  <a:pos x="30" y="142"/>
                </a:cxn>
                <a:cxn ang="0">
                  <a:pos x="46" y="72"/>
                </a:cxn>
                <a:cxn ang="0">
                  <a:pos x="71" y="14"/>
                </a:cxn>
                <a:cxn ang="0">
                  <a:pos x="52" y="0"/>
                </a:cxn>
              </a:cxnLst>
              <a:rect l="0" t="0" r="r" b="b"/>
              <a:pathLst>
                <a:path w="304" h="687">
                  <a:moveTo>
                    <a:pt x="52" y="0"/>
                  </a:moveTo>
                  <a:lnTo>
                    <a:pt x="22" y="72"/>
                  </a:lnTo>
                  <a:lnTo>
                    <a:pt x="5" y="140"/>
                  </a:lnTo>
                  <a:lnTo>
                    <a:pt x="0" y="212"/>
                  </a:lnTo>
                  <a:lnTo>
                    <a:pt x="1" y="261"/>
                  </a:lnTo>
                  <a:lnTo>
                    <a:pt x="7" y="312"/>
                  </a:lnTo>
                  <a:lnTo>
                    <a:pt x="15" y="361"/>
                  </a:lnTo>
                  <a:lnTo>
                    <a:pt x="29" y="405"/>
                  </a:lnTo>
                  <a:lnTo>
                    <a:pt x="44" y="444"/>
                  </a:lnTo>
                  <a:lnTo>
                    <a:pt x="72" y="499"/>
                  </a:lnTo>
                  <a:lnTo>
                    <a:pt x="93" y="530"/>
                  </a:lnTo>
                  <a:lnTo>
                    <a:pt x="130" y="575"/>
                  </a:lnTo>
                  <a:lnTo>
                    <a:pt x="153" y="598"/>
                  </a:lnTo>
                  <a:lnTo>
                    <a:pt x="200" y="635"/>
                  </a:lnTo>
                  <a:lnTo>
                    <a:pt x="245" y="663"/>
                  </a:lnTo>
                  <a:lnTo>
                    <a:pt x="293" y="687"/>
                  </a:lnTo>
                  <a:lnTo>
                    <a:pt x="298" y="678"/>
                  </a:lnTo>
                  <a:lnTo>
                    <a:pt x="304" y="669"/>
                  </a:lnTo>
                  <a:lnTo>
                    <a:pt x="253" y="645"/>
                  </a:lnTo>
                  <a:lnTo>
                    <a:pt x="213" y="619"/>
                  </a:lnTo>
                  <a:lnTo>
                    <a:pt x="180" y="594"/>
                  </a:lnTo>
                  <a:lnTo>
                    <a:pt x="138" y="552"/>
                  </a:lnTo>
                  <a:lnTo>
                    <a:pt x="115" y="523"/>
                  </a:lnTo>
                  <a:lnTo>
                    <a:pt x="86" y="476"/>
                  </a:lnTo>
                  <a:lnTo>
                    <a:pt x="71" y="449"/>
                  </a:lnTo>
                  <a:lnTo>
                    <a:pt x="53" y="401"/>
                  </a:lnTo>
                  <a:lnTo>
                    <a:pt x="39" y="354"/>
                  </a:lnTo>
                  <a:lnTo>
                    <a:pt x="31" y="308"/>
                  </a:lnTo>
                  <a:lnTo>
                    <a:pt x="26" y="261"/>
                  </a:lnTo>
                  <a:lnTo>
                    <a:pt x="24" y="212"/>
                  </a:lnTo>
                  <a:lnTo>
                    <a:pt x="30" y="142"/>
                  </a:lnTo>
                  <a:lnTo>
                    <a:pt x="46" y="72"/>
                  </a:lnTo>
                  <a:lnTo>
                    <a:pt x="71" y="14"/>
                  </a:lnTo>
                  <a:lnTo>
                    <a:pt x="52"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90" name="Freeform 38"/>
            <p:cNvSpPr>
              <a:spLocks/>
            </p:cNvSpPr>
            <p:nvPr/>
          </p:nvSpPr>
          <p:spPr bwMode="auto">
            <a:xfrm>
              <a:off x="2059" y="2196"/>
              <a:ext cx="13" cy="9"/>
            </a:xfrm>
            <a:custGeom>
              <a:avLst/>
              <a:gdLst/>
              <a:ahLst/>
              <a:cxnLst>
                <a:cxn ang="0">
                  <a:pos x="20" y="18"/>
                </a:cxn>
                <a:cxn ang="0">
                  <a:pos x="26" y="9"/>
                </a:cxn>
                <a:cxn ang="0">
                  <a:pos x="16" y="4"/>
                </a:cxn>
                <a:cxn ang="0">
                  <a:pos x="5" y="0"/>
                </a:cxn>
                <a:cxn ang="0">
                  <a:pos x="0" y="20"/>
                </a:cxn>
                <a:cxn ang="0">
                  <a:pos x="5" y="22"/>
                </a:cxn>
                <a:cxn ang="0">
                  <a:pos x="15" y="27"/>
                </a:cxn>
                <a:cxn ang="0">
                  <a:pos x="26" y="9"/>
                </a:cxn>
                <a:cxn ang="0">
                  <a:pos x="26" y="9"/>
                </a:cxn>
                <a:cxn ang="0">
                  <a:pos x="20" y="18"/>
                </a:cxn>
              </a:cxnLst>
              <a:rect l="0" t="0" r="r" b="b"/>
              <a:pathLst>
                <a:path w="26" h="27">
                  <a:moveTo>
                    <a:pt x="20" y="18"/>
                  </a:moveTo>
                  <a:lnTo>
                    <a:pt x="26" y="9"/>
                  </a:lnTo>
                  <a:lnTo>
                    <a:pt x="16" y="4"/>
                  </a:lnTo>
                  <a:lnTo>
                    <a:pt x="5" y="0"/>
                  </a:lnTo>
                  <a:lnTo>
                    <a:pt x="0" y="20"/>
                  </a:lnTo>
                  <a:lnTo>
                    <a:pt x="5" y="22"/>
                  </a:lnTo>
                  <a:lnTo>
                    <a:pt x="15" y="27"/>
                  </a:lnTo>
                  <a:lnTo>
                    <a:pt x="26" y="9"/>
                  </a:lnTo>
                  <a:lnTo>
                    <a:pt x="26" y="9"/>
                  </a:lnTo>
                  <a:lnTo>
                    <a:pt x="20" y="18"/>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91" name="Freeform 39"/>
            <p:cNvSpPr>
              <a:spLocks/>
            </p:cNvSpPr>
            <p:nvPr/>
          </p:nvSpPr>
          <p:spPr bwMode="auto">
            <a:xfrm>
              <a:off x="2018" y="2182"/>
              <a:ext cx="44" cy="22"/>
            </a:xfrm>
            <a:custGeom>
              <a:avLst/>
              <a:gdLst/>
              <a:ahLst/>
              <a:cxnLst>
                <a:cxn ang="0">
                  <a:pos x="88" y="42"/>
                </a:cxn>
                <a:cxn ang="0">
                  <a:pos x="80" y="37"/>
                </a:cxn>
                <a:cxn ang="0">
                  <a:pos x="72" y="34"/>
                </a:cxn>
                <a:cxn ang="0">
                  <a:pos x="59" y="27"/>
                </a:cxn>
                <a:cxn ang="0">
                  <a:pos x="52" y="22"/>
                </a:cxn>
                <a:cxn ang="0">
                  <a:pos x="36" y="13"/>
                </a:cxn>
                <a:cxn ang="0">
                  <a:pos x="29" y="9"/>
                </a:cxn>
                <a:cxn ang="0">
                  <a:pos x="21" y="4"/>
                </a:cxn>
                <a:cxn ang="0">
                  <a:pos x="14" y="0"/>
                </a:cxn>
                <a:cxn ang="0">
                  <a:pos x="7" y="8"/>
                </a:cxn>
                <a:cxn ang="0">
                  <a:pos x="0" y="16"/>
                </a:cxn>
                <a:cxn ang="0">
                  <a:pos x="7" y="20"/>
                </a:cxn>
                <a:cxn ang="0">
                  <a:pos x="16" y="25"/>
                </a:cxn>
                <a:cxn ang="0">
                  <a:pos x="22" y="29"/>
                </a:cxn>
                <a:cxn ang="0">
                  <a:pos x="39" y="38"/>
                </a:cxn>
                <a:cxn ang="0">
                  <a:pos x="46" y="43"/>
                </a:cxn>
                <a:cxn ang="0">
                  <a:pos x="66" y="54"/>
                </a:cxn>
                <a:cxn ang="0">
                  <a:pos x="74" y="58"/>
                </a:cxn>
                <a:cxn ang="0">
                  <a:pos x="83" y="62"/>
                </a:cxn>
                <a:cxn ang="0">
                  <a:pos x="88" y="42"/>
                </a:cxn>
              </a:cxnLst>
              <a:rect l="0" t="0" r="r" b="b"/>
              <a:pathLst>
                <a:path w="88" h="62">
                  <a:moveTo>
                    <a:pt x="88" y="42"/>
                  </a:moveTo>
                  <a:lnTo>
                    <a:pt x="80" y="37"/>
                  </a:lnTo>
                  <a:lnTo>
                    <a:pt x="72" y="34"/>
                  </a:lnTo>
                  <a:lnTo>
                    <a:pt x="59" y="27"/>
                  </a:lnTo>
                  <a:lnTo>
                    <a:pt x="52" y="22"/>
                  </a:lnTo>
                  <a:lnTo>
                    <a:pt x="36" y="13"/>
                  </a:lnTo>
                  <a:lnTo>
                    <a:pt x="29" y="9"/>
                  </a:lnTo>
                  <a:lnTo>
                    <a:pt x="21" y="4"/>
                  </a:lnTo>
                  <a:lnTo>
                    <a:pt x="14" y="0"/>
                  </a:lnTo>
                  <a:lnTo>
                    <a:pt x="7" y="8"/>
                  </a:lnTo>
                  <a:lnTo>
                    <a:pt x="0" y="16"/>
                  </a:lnTo>
                  <a:lnTo>
                    <a:pt x="7" y="20"/>
                  </a:lnTo>
                  <a:lnTo>
                    <a:pt x="16" y="25"/>
                  </a:lnTo>
                  <a:lnTo>
                    <a:pt x="22" y="29"/>
                  </a:lnTo>
                  <a:lnTo>
                    <a:pt x="39" y="38"/>
                  </a:lnTo>
                  <a:lnTo>
                    <a:pt x="46" y="43"/>
                  </a:lnTo>
                  <a:lnTo>
                    <a:pt x="66" y="54"/>
                  </a:lnTo>
                  <a:lnTo>
                    <a:pt x="74" y="58"/>
                  </a:lnTo>
                  <a:lnTo>
                    <a:pt x="83" y="62"/>
                  </a:lnTo>
                  <a:lnTo>
                    <a:pt x="88" y="42"/>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92" name="Freeform 40"/>
            <p:cNvSpPr>
              <a:spLocks/>
            </p:cNvSpPr>
            <p:nvPr/>
          </p:nvSpPr>
          <p:spPr bwMode="auto">
            <a:xfrm>
              <a:off x="1942" y="2180"/>
              <a:ext cx="154" cy="302"/>
            </a:xfrm>
            <a:custGeom>
              <a:avLst/>
              <a:gdLst/>
              <a:ahLst/>
              <a:cxnLst>
                <a:cxn ang="0">
                  <a:pos x="164" y="6"/>
                </a:cxn>
                <a:cxn ang="0">
                  <a:pos x="156" y="0"/>
                </a:cxn>
                <a:cxn ang="0">
                  <a:pos x="124" y="28"/>
                </a:cxn>
                <a:cxn ang="0">
                  <a:pos x="92" y="67"/>
                </a:cxn>
                <a:cxn ang="0">
                  <a:pos x="71" y="97"/>
                </a:cxn>
                <a:cxn ang="0">
                  <a:pos x="56" y="124"/>
                </a:cxn>
                <a:cxn ang="0">
                  <a:pos x="36" y="169"/>
                </a:cxn>
                <a:cxn ang="0">
                  <a:pos x="26" y="198"/>
                </a:cxn>
                <a:cxn ang="0">
                  <a:pos x="16" y="231"/>
                </a:cxn>
                <a:cxn ang="0">
                  <a:pos x="10" y="271"/>
                </a:cxn>
                <a:cxn ang="0">
                  <a:pos x="4" y="308"/>
                </a:cxn>
                <a:cxn ang="0">
                  <a:pos x="1" y="348"/>
                </a:cxn>
                <a:cxn ang="0">
                  <a:pos x="0" y="387"/>
                </a:cxn>
                <a:cxn ang="0">
                  <a:pos x="0" y="427"/>
                </a:cxn>
                <a:cxn ang="0">
                  <a:pos x="5" y="509"/>
                </a:cxn>
                <a:cxn ang="0">
                  <a:pos x="25" y="585"/>
                </a:cxn>
                <a:cxn ang="0">
                  <a:pos x="59" y="668"/>
                </a:cxn>
                <a:cxn ang="0">
                  <a:pos x="100" y="734"/>
                </a:cxn>
                <a:cxn ang="0">
                  <a:pos x="156" y="804"/>
                </a:cxn>
                <a:cxn ang="0">
                  <a:pos x="215" y="859"/>
                </a:cxn>
                <a:cxn ang="0">
                  <a:pos x="282" y="908"/>
                </a:cxn>
                <a:cxn ang="0">
                  <a:pos x="306" y="897"/>
                </a:cxn>
                <a:cxn ang="0">
                  <a:pos x="234" y="845"/>
                </a:cxn>
                <a:cxn ang="0">
                  <a:pos x="170" y="784"/>
                </a:cxn>
                <a:cxn ang="0">
                  <a:pos x="122" y="727"/>
                </a:cxn>
                <a:cxn ang="0">
                  <a:pos x="78" y="654"/>
                </a:cxn>
                <a:cxn ang="0">
                  <a:pos x="49" y="587"/>
                </a:cxn>
                <a:cxn ang="0">
                  <a:pos x="30" y="506"/>
                </a:cxn>
                <a:cxn ang="0">
                  <a:pos x="25" y="427"/>
                </a:cxn>
                <a:cxn ang="0">
                  <a:pos x="25" y="387"/>
                </a:cxn>
                <a:cxn ang="0">
                  <a:pos x="26" y="348"/>
                </a:cxn>
                <a:cxn ang="0">
                  <a:pos x="29" y="310"/>
                </a:cxn>
                <a:cxn ang="0">
                  <a:pos x="34" y="274"/>
                </a:cxn>
                <a:cxn ang="0">
                  <a:pos x="41" y="240"/>
                </a:cxn>
                <a:cxn ang="0">
                  <a:pos x="51" y="202"/>
                </a:cxn>
                <a:cxn ang="0">
                  <a:pos x="63" y="162"/>
                </a:cxn>
                <a:cxn ang="0">
                  <a:pos x="72" y="142"/>
                </a:cxn>
                <a:cxn ang="0">
                  <a:pos x="93" y="106"/>
                </a:cxn>
                <a:cxn ang="0">
                  <a:pos x="114" y="74"/>
                </a:cxn>
                <a:cxn ang="0">
                  <a:pos x="133" y="53"/>
                </a:cxn>
                <a:cxn ang="0">
                  <a:pos x="167" y="21"/>
                </a:cxn>
                <a:cxn ang="0">
                  <a:pos x="157" y="14"/>
                </a:cxn>
                <a:cxn ang="0">
                  <a:pos x="164" y="6"/>
                </a:cxn>
              </a:cxnLst>
              <a:rect l="0" t="0" r="r" b="b"/>
              <a:pathLst>
                <a:path w="306" h="908">
                  <a:moveTo>
                    <a:pt x="164" y="6"/>
                  </a:moveTo>
                  <a:lnTo>
                    <a:pt x="156" y="0"/>
                  </a:lnTo>
                  <a:lnTo>
                    <a:pt x="124" y="28"/>
                  </a:lnTo>
                  <a:lnTo>
                    <a:pt x="92" y="67"/>
                  </a:lnTo>
                  <a:lnTo>
                    <a:pt x="71" y="97"/>
                  </a:lnTo>
                  <a:lnTo>
                    <a:pt x="56" y="124"/>
                  </a:lnTo>
                  <a:lnTo>
                    <a:pt x="36" y="169"/>
                  </a:lnTo>
                  <a:lnTo>
                    <a:pt x="26" y="198"/>
                  </a:lnTo>
                  <a:lnTo>
                    <a:pt x="16" y="231"/>
                  </a:lnTo>
                  <a:lnTo>
                    <a:pt x="10" y="271"/>
                  </a:lnTo>
                  <a:lnTo>
                    <a:pt x="4" y="308"/>
                  </a:lnTo>
                  <a:lnTo>
                    <a:pt x="1" y="348"/>
                  </a:lnTo>
                  <a:lnTo>
                    <a:pt x="0" y="387"/>
                  </a:lnTo>
                  <a:lnTo>
                    <a:pt x="0" y="427"/>
                  </a:lnTo>
                  <a:lnTo>
                    <a:pt x="5" y="509"/>
                  </a:lnTo>
                  <a:lnTo>
                    <a:pt x="25" y="585"/>
                  </a:lnTo>
                  <a:lnTo>
                    <a:pt x="59" y="668"/>
                  </a:lnTo>
                  <a:lnTo>
                    <a:pt x="100" y="734"/>
                  </a:lnTo>
                  <a:lnTo>
                    <a:pt x="156" y="804"/>
                  </a:lnTo>
                  <a:lnTo>
                    <a:pt x="215" y="859"/>
                  </a:lnTo>
                  <a:lnTo>
                    <a:pt x="282" y="908"/>
                  </a:lnTo>
                  <a:lnTo>
                    <a:pt x="306" y="897"/>
                  </a:lnTo>
                  <a:lnTo>
                    <a:pt x="234" y="845"/>
                  </a:lnTo>
                  <a:lnTo>
                    <a:pt x="170" y="784"/>
                  </a:lnTo>
                  <a:lnTo>
                    <a:pt x="122" y="727"/>
                  </a:lnTo>
                  <a:lnTo>
                    <a:pt x="78" y="654"/>
                  </a:lnTo>
                  <a:lnTo>
                    <a:pt x="49" y="587"/>
                  </a:lnTo>
                  <a:lnTo>
                    <a:pt x="30" y="506"/>
                  </a:lnTo>
                  <a:lnTo>
                    <a:pt x="25" y="427"/>
                  </a:lnTo>
                  <a:lnTo>
                    <a:pt x="25" y="387"/>
                  </a:lnTo>
                  <a:lnTo>
                    <a:pt x="26" y="348"/>
                  </a:lnTo>
                  <a:lnTo>
                    <a:pt x="29" y="310"/>
                  </a:lnTo>
                  <a:lnTo>
                    <a:pt x="34" y="274"/>
                  </a:lnTo>
                  <a:lnTo>
                    <a:pt x="41" y="240"/>
                  </a:lnTo>
                  <a:lnTo>
                    <a:pt x="51" y="202"/>
                  </a:lnTo>
                  <a:lnTo>
                    <a:pt x="63" y="162"/>
                  </a:lnTo>
                  <a:lnTo>
                    <a:pt x="72" y="142"/>
                  </a:lnTo>
                  <a:lnTo>
                    <a:pt x="93" y="106"/>
                  </a:lnTo>
                  <a:lnTo>
                    <a:pt x="114" y="74"/>
                  </a:lnTo>
                  <a:lnTo>
                    <a:pt x="133" y="53"/>
                  </a:lnTo>
                  <a:lnTo>
                    <a:pt x="167" y="21"/>
                  </a:lnTo>
                  <a:lnTo>
                    <a:pt x="157" y="14"/>
                  </a:lnTo>
                  <a:lnTo>
                    <a:pt x="164" y="6"/>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93" name="Freeform 41"/>
            <p:cNvSpPr>
              <a:spLocks/>
            </p:cNvSpPr>
            <p:nvPr/>
          </p:nvSpPr>
          <p:spPr bwMode="auto">
            <a:xfrm>
              <a:off x="2083" y="2429"/>
              <a:ext cx="525" cy="97"/>
            </a:xfrm>
            <a:custGeom>
              <a:avLst/>
              <a:gdLst/>
              <a:ahLst/>
              <a:cxnLst>
                <a:cxn ang="0">
                  <a:pos x="0" y="157"/>
                </a:cxn>
                <a:cxn ang="0">
                  <a:pos x="85" y="204"/>
                </a:cxn>
                <a:cxn ang="0">
                  <a:pos x="165" y="238"/>
                </a:cxn>
                <a:cxn ang="0">
                  <a:pos x="263" y="266"/>
                </a:cxn>
                <a:cxn ang="0">
                  <a:pos x="356" y="282"/>
                </a:cxn>
                <a:cxn ang="0">
                  <a:pos x="455" y="288"/>
                </a:cxn>
                <a:cxn ang="0">
                  <a:pos x="520" y="282"/>
                </a:cxn>
                <a:cxn ang="0">
                  <a:pos x="580" y="269"/>
                </a:cxn>
                <a:cxn ang="0">
                  <a:pos x="658" y="244"/>
                </a:cxn>
                <a:cxn ang="0">
                  <a:pos x="720" y="218"/>
                </a:cxn>
                <a:cxn ang="0">
                  <a:pos x="777" y="189"/>
                </a:cxn>
                <a:cxn ang="0">
                  <a:pos x="844" y="153"/>
                </a:cxn>
                <a:cxn ang="0">
                  <a:pos x="899" y="120"/>
                </a:cxn>
                <a:cxn ang="0">
                  <a:pos x="962" y="80"/>
                </a:cxn>
                <a:cxn ang="0">
                  <a:pos x="989" y="60"/>
                </a:cxn>
                <a:cxn ang="0">
                  <a:pos x="1004" y="48"/>
                </a:cxn>
                <a:cxn ang="0">
                  <a:pos x="1047" y="13"/>
                </a:cxn>
                <a:cxn ang="0">
                  <a:pos x="1047" y="13"/>
                </a:cxn>
                <a:cxn ang="0">
                  <a:pos x="1037" y="6"/>
                </a:cxn>
                <a:cxn ang="0">
                  <a:pos x="1027" y="0"/>
                </a:cxn>
                <a:cxn ang="0">
                  <a:pos x="1014" y="13"/>
                </a:cxn>
                <a:cxn ang="0">
                  <a:pos x="1018" y="10"/>
                </a:cxn>
                <a:cxn ang="0">
                  <a:pos x="973" y="44"/>
                </a:cxn>
                <a:cxn ang="0">
                  <a:pos x="921" y="80"/>
                </a:cxn>
                <a:cxn ang="0">
                  <a:pos x="885" y="104"/>
                </a:cxn>
                <a:cxn ang="0">
                  <a:pos x="830" y="137"/>
                </a:cxn>
                <a:cxn ang="0">
                  <a:pos x="777" y="167"/>
                </a:cxn>
                <a:cxn ang="0">
                  <a:pos x="709" y="199"/>
                </a:cxn>
                <a:cxn ang="0">
                  <a:pos x="639" y="228"/>
                </a:cxn>
                <a:cxn ang="0">
                  <a:pos x="585" y="246"/>
                </a:cxn>
                <a:cxn ang="0">
                  <a:pos x="514" y="262"/>
                </a:cxn>
                <a:cxn ang="0">
                  <a:pos x="455" y="268"/>
                </a:cxn>
                <a:cxn ang="0">
                  <a:pos x="358" y="262"/>
                </a:cxn>
                <a:cxn ang="0">
                  <a:pos x="263" y="246"/>
                </a:cxn>
                <a:cxn ang="0">
                  <a:pos x="182" y="222"/>
                </a:cxn>
                <a:cxn ang="0">
                  <a:pos x="93" y="186"/>
                </a:cxn>
                <a:cxn ang="0">
                  <a:pos x="24" y="146"/>
                </a:cxn>
                <a:cxn ang="0">
                  <a:pos x="0" y="157"/>
                </a:cxn>
              </a:cxnLst>
              <a:rect l="0" t="0" r="r" b="b"/>
              <a:pathLst>
                <a:path w="1047" h="288">
                  <a:moveTo>
                    <a:pt x="0" y="157"/>
                  </a:moveTo>
                  <a:lnTo>
                    <a:pt x="85" y="204"/>
                  </a:lnTo>
                  <a:lnTo>
                    <a:pt x="165" y="238"/>
                  </a:lnTo>
                  <a:lnTo>
                    <a:pt x="263" y="266"/>
                  </a:lnTo>
                  <a:lnTo>
                    <a:pt x="356" y="282"/>
                  </a:lnTo>
                  <a:lnTo>
                    <a:pt x="455" y="288"/>
                  </a:lnTo>
                  <a:lnTo>
                    <a:pt x="520" y="282"/>
                  </a:lnTo>
                  <a:lnTo>
                    <a:pt x="580" y="269"/>
                  </a:lnTo>
                  <a:lnTo>
                    <a:pt x="658" y="244"/>
                  </a:lnTo>
                  <a:lnTo>
                    <a:pt x="720" y="218"/>
                  </a:lnTo>
                  <a:lnTo>
                    <a:pt x="777" y="189"/>
                  </a:lnTo>
                  <a:lnTo>
                    <a:pt x="844" y="153"/>
                  </a:lnTo>
                  <a:lnTo>
                    <a:pt x="899" y="120"/>
                  </a:lnTo>
                  <a:lnTo>
                    <a:pt x="962" y="80"/>
                  </a:lnTo>
                  <a:lnTo>
                    <a:pt x="989" y="60"/>
                  </a:lnTo>
                  <a:lnTo>
                    <a:pt x="1004" y="48"/>
                  </a:lnTo>
                  <a:lnTo>
                    <a:pt x="1047" y="13"/>
                  </a:lnTo>
                  <a:lnTo>
                    <a:pt x="1047" y="13"/>
                  </a:lnTo>
                  <a:lnTo>
                    <a:pt x="1037" y="6"/>
                  </a:lnTo>
                  <a:lnTo>
                    <a:pt x="1027" y="0"/>
                  </a:lnTo>
                  <a:lnTo>
                    <a:pt x="1014" y="13"/>
                  </a:lnTo>
                  <a:lnTo>
                    <a:pt x="1018" y="10"/>
                  </a:lnTo>
                  <a:lnTo>
                    <a:pt x="973" y="44"/>
                  </a:lnTo>
                  <a:lnTo>
                    <a:pt x="921" y="80"/>
                  </a:lnTo>
                  <a:lnTo>
                    <a:pt x="885" y="104"/>
                  </a:lnTo>
                  <a:lnTo>
                    <a:pt x="830" y="137"/>
                  </a:lnTo>
                  <a:lnTo>
                    <a:pt x="777" y="167"/>
                  </a:lnTo>
                  <a:lnTo>
                    <a:pt x="709" y="199"/>
                  </a:lnTo>
                  <a:lnTo>
                    <a:pt x="639" y="228"/>
                  </a:lnTo>
                  <a:lnTo>
                    <a:pt x="585" y="246"/>
                  </a:lnTo>
                  <a:lnTo>
                    <a:pt x="514" y="262"/>
                  </a:lnTo>
                  <a:lnTo>
                    <a:pt x="455" y="268"/>
                  </a:lnTo>
                  <a:lnTo>
                    <a:pt x="358" y="262"/>
                  </a:lnTo>
                  <a:lnTo>
                    <a:pt x="263" y="246"/>
                  </a:lnTo>
                  <a:lnTo>
                    <a:pt x="182" y="222"/>
                  </a:lnTo>
                  <a:lnTo>
                    <a:pt x="93" y="186"/>
                  </a:lnTo>
                  <a:lnTo>
                    <a:pt x="24" y="146"/>
                  </a:lnTo>
                  <a:lnTo>
                    <a:pt x="0" y="157"/>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594" name="Freeform 42"/>
            <p:cNvSpPr>
              <a:spLocks/>
            </p:cNvSpPr>
            <p:nvPr/>
          </p:nvSpPr>
          <p:spPr bwMode="auto">
            <a:xfrm>
              <a:off x="2597" y="2429"/>
              <a:ext cx="12" cy="3"/>
            </a:xfrm>
            <a:custGeom>
              <a:avLst/>
              <a:gdLst/>
              <a:ahLst/>
              <a:cxnLst>
                <a:cxn ang="0">
                  <a:pos x="10" y="6"/>
                </a:cxn>
                <a:cxn ang="0">
                  <a:pos x="22" y="4"/>
                </a:cxn>
                <a:cxn ang="0">
                  <a:pos x="0" y="0"/>
                </a:cxn>
                <a:cxn ang="0">
                  <a:pos x="0" y="0"/>
                </a:cxn>
                <a:cxn ang="0">
                  <a:pos x="10" y="6"/>
                </a:cxn>
              </a:cxnLst>
              <a:rect l="0" t="0" r="r" b="b"/>
              <a:pathLst>
                <a:path w="22" h="6">
                  <a:moveTo>
                    <a:pt x="10" y="6"/>
                  </a:moveTo>
                  <a:lnTo>
                    <a:pt x="22" y="4"/>
                  </a:lnTo>
                  <a:lnTo>
                    <a:pt x="0" y="0"/>
                  </a:lnTo>
                  <a:lnTo>
                    <a:pt x="0" y="0"/>
                  </a:lnTo>
                  <a:lnTo>
                    <a:pt x="10" y="6"/>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grpSp>
      <p:sp>
        <p:nvSpPr>
          <p:cNvPr id="791595" name="Text Box 43"/>
          <p:cNvSpPr txBox="1">
            <a:spLocks noChangeArrowheads="1"/>
          </p:cNvSpPr>
          <p:nvPr/>
        </p:nvSpPr>
        <p:spPr bwMode="auto">
          <a:xfrm>
            <a:off x="3427536" y="1806576"/>
            <a:ext cx="1777511"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lgn="ctr">
              <a:spcBef>
                <a:spcPct val="50000"/>
              </a:spcBef>
              <a:buClrTx/>
              <a:buFontTx/>
              <a:buNone/>
            </a:pPr>
            <a:r>
              <a:rPr lang="en-US" sz="2000">
                <a:solidFill>
                  <a:srgbClr val="006600"/>
                </a:solidFill>
              </a:rPr>
              <a:t>Liquidity Manager</a:t>
            </a:r>
          </a:p>
        </p:txBody>
      </p:sp>
      <p:grpSp>
        <p:nvGrpSpPr>
          <p:cNvPr id="7" name="Group 46"/>
          <p:cNvGrpSpPr>
            <a:grpSpLocks noChangeAspect="1"/>
          </p:cNvGrpSpPr>
          <p:nvPr/>
        </p:nvGrpSpPr>
        <p:grpSpPr bwMode="auto">
          <a:xfrm>
            <a:off x="3615104" y="3074988"/>
            <a:ext cx="1330569" cy="754062"/>
            <a:chOff x="1885" y="1786"/>
            <a:chExt cx="1876" cy="824"/>
          </a:xfrm>
        </p:grpSpPr>
        <p:sp>
          <p:nvSpPr>
            <p:cNvPr id="791599" name="AutoShape 47"/>
            <p:cNvSpPr>
              <a:spLocks noChangeAspect="1" noChangeArrowheads="1" noTextEdit="1"/>
            </p:cNvSpPr>
            <p:nvPr/>
          </p:nvSpPr>
          <p:spPr bwMode="auto">
            <a:xfrm>
              <a:off x="1885" y="1786"/>
              <a:ext cx="1876" cy="824"/>
            </a:xfrm>
            <a:prstGeom prst="rect">
              <a:avLst/>
            </a:prstGeom>
            <a:noFill/>
            <a:ln w="9525">
              <a:noFill/>
              <a:miter lim="800000"/>
              <a:headEnd/>
              <a:tailEnd/>
            </a:ln>
          </p:spPr>
          <p:txBody>
            <a:bodyPr/>
            <a:lstStyle/>
            <a:p>
              <a:pPr>
                <a:defRPr/>
              </a:pPr>
              <a:endParaRPr lang="en-US">
                <a:effectLst>
                  <a:outerShdw blurRad="38100" dist="38100" dir="2700000" algn="tl">
                    <a:srgbClr val="000000">
                      <a:alpha val="43137"/>
                    </a:srgbClr>
                  </a:outerShdw>
                </a:effectLst>
              </a:endParaRPr>
            </a:p>
          </p:txBody>
        </p:sp>
        <p:sp>
          <p:nvSpPr>
            <p:cNvPr id="791600" name="Freeform 48"/>
            <p:cNvSpPr>
              <a:spLocks/>
            </p:cNvSpPr>
            <p:nvPr/>
          </p:nvSpPr>
          <p:spPr bwMode="auto">
            <a:xfrm>
              <a:off x="1926" y="1809"/>
              <a:ext cx="1793" cy="779"/>
            </a:xfrm>
            <a:custGeom>
              <a:avLst/>
              <a:gdLst/>
              <a:ahLst/>
              <a:cxnLst>
                <a:cxn ang="0">
                  <a:pos x="1463" y="2069"/>
                </a:cxn>
                <a:cxn ang="0">
                  <a:pos x="1719" y="2260"/>
                </a:cxn>
                <a:cxn ang="0">
                  <a:pos x="2057" y="2336"/>
                </a:cxn>
                <a:cxn ang="0">
                  <a:pos x="2388" y="2290"/>
                </a:cxn>
                <a:cxn ang="0">
                  <a:pos x="2642" y="2159"/>
                </a:cxn>
                <a:cxn ang="0">
                  <a:pos x="2801" y="1949"/>
                </a:cxn>
                <a:cxn ang="0">
                  <a:pos x="2818" y="1907"/>
                </a:cxn>
                <a:cxn ang="0">
                  <a:pos x="2809" y="1936"/>
                </a:cxn>
                <a:cxn ang="0">
                  <a:pos x="2798" y="1965"/>
                </a:cxn>
                <a:cxn ang="0">
                  <a:pos x="2842" y="1983"/>
                </a:cxn>
                <a:cxn ang="0">
                  <a:pos x="2906" y="1994"/>
                </a:cxn>
                <a:cxn ang="0">
                  <a:pos x="2974" y="1999"/>
                </a:cxn>
                <a:cxn ang="0">
                  <a:pos x="3183" y="1960"/>
                </a:cxn>
                <a:cxn ang="0">
                  <a:pos x="3384" y="1810"/>
                </a:cxn>
                <a:cxn ang="0">
                  <a:pos x="3483" y="1598"/>
                </a:cxn>
                <a:cxn ang="0">
                  <a:pos x="3484" y="1457"/>
                </a:cxn>
                <a:cxn ang="0">
                  <a:pos x="3461" y="1353"/>
                </a:cxn>
                <a:cxn ang="0">
                  <a:pos x="3405" y="1264"/>
                </a:cxn>
                <a:cxn ang="0">
                  <a:pos x="3483" y="1137"/>
                </a:cxn>
                <a:cxn ang="0">
                  <a:pos x="3559" y="969"/>
                </a:cxn>
                <a:cxn ang="0">
                  <a:pos x="3587" y="779"/>
                </a:cxn>
                <a:cxn ang="0">
                  <a:pos x="3518" y="445"/>
                </a:cxn>
                <a:cxn ang="0">
                  <a:pos x="3246" y="151"/>
                </a:cxn>
                <a:cxn ang="0">
                  <a:pos x="2827" y="6"/>
                </a:cxn>
                <a:cxn ang="0">
                  <a:pos x="2511" y="11"/>
                </a:cxn>
                <a:cxn ang="0">
                  <a:pos x="2274" y="69"/>
                </a:cxn>
                <a:cxn ang="0">
                  <a:pos x="2079" y="185"/>
                </a:cxn>
                <a:cxn ang="0">
                  <a:pos x="2054" y="265"/>
                </a:cxn>
                <a:cxn ang="0">
                  <a:pos x="2068" y="320"/>
                </a:cxn>
                <a:cxn ang="0">
                  <a:pos x="2073" y="379"/>
                </a:cxn>
                <a:cxn ang="0">
                  <a:pos x="2032" y="231"/>
                </a:cxn>
                <a:cxn ang="0">
                  <a:pos x="1868" y="74"/>
                </a:cxn>
                <a:cxn ang="0">
                  <a:pos x="1616" y="2"/>
                </a:cxn>
                <a:cxn ang="0">
                  <a:pos x="1338" y="27"/>
                </a:cxn>
                <a:cxn ang="0">
                  <a:pos x="1125" y="143"/>
                </a:cxn>
                <a:cxn ang="0">
                  <a:pos x="1020" y="336"/>
                </a:cxn>
                <a:cxn ang="0">
                  <a:pos x="1017" y="362"/>
                </a:cxn>
                <a:cxn ang="0">
                  <a:pos x="1024" y="323"/>
                </a:cxn>
                <a:cxn ang="0">
                  <a:pos x="1036" y="282"/>
                </a:cxn>
                <a:cxn ang="0">
                  <a:pos x="951" y="225"/>
                </a:cxn>
                <a:cxn ang="0">
                  <a:pos x="821" y="195"/>
                </a:cxn>
                <a:cxn ang="0">
                  <a:pos x="673" y="189"/>
                </a:cxn>
                <a:cxn ang="0">
                  <a:pos x="387" y="230"/>
                </a:cxn>
                <a:cxn ang="0">
                  <a:pos x="131" y="392"/>
                </a:cxn>
                <a:cxn ang="0">
                  <a:pos x="6" y="643"/>
                </a:cxn>
                <a:cxn ang="0">
                  <a:pos x="15" y="860"/>
                </a:cxn>
                <a:cxn ang="0">
                  <a:pos x="92" y="1029"/>
                </a:cxn>
                <a:cxn ang="0">
                  <a:pos x="237" y="1156"/>
                </a:cxn>
                <a:cxn ang="0">
                  <a:pos x="260" y="1167"/>
                </a:cxn>
                <a:cxn ang="0">
                  <a:pos x="229" y="1150"/>
                </a:cxn>
                <a:cxn ang="0">
                  <a:pos x="197" y="1132"/>
                </a:cxn>
                <a:cxn ang="0">
                  <a:pos x="115" y="1215"/>
                </a:cxn>
                <a:cxn ang="0">
                  <a:pos x="62" y="1349"/>
                </a:cxn>
                <a:cxn ang="0">
                  <a:pos x="45" y="1501"/>
                </a:cxn>
                <a:cxn ang="0">
                  <a:pos x="101" y="1775"/>
                </a:cxn>
                <a:cxn ang="0">
                  <a:pos x="327" y="2017"/>
                </a:cxn>
                <a:cxn ang="0">
                  <a:pos x="672" y="2137"/>
                </a:cxn>
                <a:cxn ang="0">
                  <a:pos x="963" y="2101"/>
                </a:cxn>
                <a:cxn ang="0">
                  <a:pos x="1207" y="1977"/>
                </a:cxn>
                <a:cxn ang="0">
                  <a:pos x="1345" y="1878"/>
                </a:cxn>
              </a:cxnLst>
              <a:rect l="0" t="0" r="r" b="b"/>
              <a:pathLst>
                <a:path w="3588" h="2336">
                  <a:moveTo>
                    <a:pt x="1352" y="1871"/>
                  </a:moveTo>
                  <a:lnTo>
                    <a:pt x="1379" y="1942"/>
                  </a:lnTo>
                  <a:lnTo>
                    <a:pt x="1416" y="2008"/>
                  </a:lnTo>
                  <a:lnTo>
                    <a:pt x="1463" y="2069"/>
                  </a:lnTo>
                  <a:lnTo>
                    <a:pt x="1516" y="2126"/>
                  </a:lnTo>
                  <a:lnTo>
                    <a:pt x="1578" y="2177"/>
                  </a:lnTo>
                  <a:lnTo>
                    <a:pt x="1646" y="2221"/>
                  </a:lnTo>
                  <a:lnTo>
                    <a:pt x="1719" y="2260"/>
                  </a:lnTo>
                  <a:lnTo>
                    <a:pt x="1798" y="2290"/>
                  </a:lnTo>
                  <a:lnTo>
                    <a:pt x="1880" y="2314"/>
                  </a:lnTo>
                  <a:lnTo>
                    <a:pt x="1968" y="2329"/>
                  </a:lnTo>
                  <a:lnTo>
                    <a:pt x="2057" y="2336"/>
                  </a:lnTo>
                  <a:lnTo>
                    <a:pt x="2150" y="2335"/>
                  </a:lnTo>
                  <a:lnTo>
                    <a:pt x="2232" y="2326"/>
                  </a:lnTo>
                  <a:lnTo>
                    <a:pt x="2311" y="2311"/>
                  </a:lnTo>
                  <a:lnTo>
                    <a:pt x="2388" y="2290"/>
                  </a:lnTo>
                  <a:lnTo>
                    <a:pt x="2459" y="2265"/>
                  </a:lnTo>
                  <a:lnTo>
                    <a:pt x="2525" y="2235"/>
                  </a:lnTo>
                  <a:lnTo>
                    <a:pt x="2586" y="2200"/>
                  </a:lnTo>
                  <a:lnTo>
                    <a:pt x="2642" y="2159"/>
                  </a:lnTo>
                  <a:lnTo>
                    <a:pt x="2693" y="2113"/>
                  </a:lnTo>
                  <a:lnTo>
                    <a:pt x="2735" y="2063"/>
                  </a:lnTo>
                  <a:lnTo>
                    <a:pt x="2772" y="2009"/>
                  </a:lnTo>
                  <a:lnTo>
                    <a:pt x="2801" y="1949"/>
                  </a:lnTo>
                  <a:lnTo>
                    <a:pt x="2823" y="1886"/>
                  </a:lnTo>
                  <a:lnTo>
                    <a:pt x="2820" y="1893"/>
                  </a:lnTo>
                  <a:lnTo>
                    <a:pt x="2819" y="1900"/>
                  </a:lnTo>
                  <a:lnTo>
                    <a:pt x="2818" y="1907"/>
                  </a:lnTo>
                  <a:lnTo>
                    <a:pt x="2815" y="1915"/>
                  </a:lnTo>
                  <a:lnTo>
                    <a:pt x="2813" y="1921"/>
                  </a:lnTo>
                  <a:lnTo>
                    <a:pt x="2811" y="1928"/>
                  </a:lnTo>
                  <a:lnTo>
                    <a:pt x="2809" y="1936"/>
                  </a:lnTo>
                  <a:lnTo>
                    <a:pt x="2807" y="1943"/>
                  </a:lnTo>
                  <a:lnTo>
                    <a:pt x="2804" y="1950"/>
                  </a:lnTo>
                  <a:lnTo>
                    <a:pt x="2801" y="1958"/>
                  </a:lnTo>
                  <a:lnTo>
                    <a:pt x="2798" y="1965"/>
                  </a:lnTo>
                  <a:lnTo>
                    <a:pt x="2797" y="1971"/>
                  </a:lnTo>
                  <a:lnTo>
                    <a:pt x="2811" y="1975"/>
                  </a:lnTo>
                  <a:lnTo>
                    <a:pt x="2826" y="1979"/>
                  </a:lnTo>
                  <a:lnTo>
                    <a:pt x="2842" y="1983"/>
                  </a:lnTo>
                  <a:lnTo>
                    <a:pt x="2857" y="1986"/>
                  </a:lnTo>
                  <a:lnTo>
                    <a:pt x="2874" y="1990"/>
                  </a:lnTo>
                  <a:lnTo>
                    <a:pt x="2890" y="1992"/>
                  </a:lnTo>
                  <a:lnTo>
                    <a:pt x="2906" y="1994"/>
                  </a:lnTo>
                  <a:lnTo>
                    <a:pt x="2923" y="1996"/>
                  </a:lnTo>
                  <a:lnTo>
                    <a:pt x="2941" y="1997"/>
                  </a:lnTo>
                  <a:lnTo>
                    <a:pt x="2957" y="1999"/>
                  </a:lnTo>
                  <a:lnTo>
                    <a:pt x="2974" y="1999"/>
                  </a:lnTo>
                  <a:lnTo>
                    <a:pt x="2990" y="2000"/>
                  </a:lnTo>
                  <a:lnTo>
                    <a:pt x="3057" y="1994"/>
                  </a:lnTo>
                  <a:lnTo>
                    <a:pt x="3121" y="1982"/>
                  </a:lnTo>
                  <a:lnTo>
                    <a:pt x="3183" y="1960"/>
                  </a:lnTo>
                  <a:lnTo>
                    <a:pt x="3240" y="1930"/>
                  </a:lnTo>
                  <a:lnTo>
                    <a:pt x="3294" y="1896"/>
                  </a:lnTo>
                  <a:lnTo>
                    <a:pt x="3342" y="1856"/>
                  </a:lnTo>
                  <a:lnTo>
                    <a:pt x="3384" y="1810"/>
                  </a:lnTo>
                  <a:lnTo>
                    <a:pt x="3420" y="1761"/>
                  </a:lnTo>
                  <a:lnTo>
                    <a:pt x="3448" y="1708"/>
                  </a:lnTo>
                  <a:lnTo>
                    <a:pt x="3469" y="1653"/>
                  </a:lnTo>
                  <a:lnTo>
                    <a:pt x="3483" y="1598"/>
                  </a:lnTo>
                  <a:lnTo>
                    <a:pt x="3488" y="1541"/>
                  </a:lnTo>
                  <a:lnTo>
                    <a:pt x="3487" y="1513"/>
                  </a:lnTo>
                  <a:lnTo>
                    <a:pt x="3485" y="1484"/>
                  </a:lnTo>
                  <a:lnTo>
                    <a:pt x="3484" y="1457"/>
                  </a:lnTo>
                  <a:lnTo>
                    <a:pt x="3480" y="1430"/>
                  </a:lnTo>
                  <a:lnTo>
                    <a:pt x="3476" y="1404"/>
                  </a:lnTo>
                  <a:lnTo>
                    <a:pt x="3469" y="1378"/>
                  </a:lnTo>
                  <a:lnTo>
                    <a:pt x="3461" y="1353"/>
                  </a:lnTo>
                  <a:lnTo>
                    <a:pt x="3451" y="1329"/>
                  </a:lnTo>
                  <a:lnTo>
                    <a:pt x="3437" y="1306"/>
                  </a:lnTo>
                  <a:lnTo>
                    <a:pt x="3422" y="1284"/>
                  </a:lnTo>
                  <a:lnTo>
                    <a:pt x="3405" y="1264"/>
                  </a:lnTo>
                  <a:lnTo>
                    <a:pt x="3384" y="1245"/>
                  </a:lnTo>
                  <a:lnTo>
                    <a:pt x="3421" y="1211"/>
                  </a:lnTo>
                  <a:lnTo>
                    <a:pt x="3454" y="1174"/>
                  </a:lnTo>
                  <a:lnTo>
                    <a:pt x="3483" y="1137"/>
                  </a:lnTo>
                  <a:lnTo>
                    <a:pt x="3507" y="1097"/>
                  </a:lnTo>
                  <a:lnTo>
                    <a:pt x="3528" y="1055"/>
                  </a:lnTo>
                  <a:lnTo>
                    <a:pt x="3545" y="1013"/>
                  </a:lnTo>
                  <a:lnTo>
                    <a:pt x="3559" y="969"/>
                  </a:lnTo>
                  <a:lnTo>
                    <a:pt x="3570" y="923"/>
                  </a:lnTo>
                  <a:lnTo>
                    <a:pt x="3578" y="876"/>
                  </a:lnTo>
                  <a:lnTo>
                    <a:pt x="3584" y="828"/>
                  </a:lnTo>
                  <a:lnTo>
                    <a:pt x="3587" y="779"/>
                  </a:lnTo>
                  <a:lnTo>
                    <a:pt x="3588" y="729"/>
                  </a:lnTo>
                  <a:lnTo>
                    <a:pt x="3580" y="630"/>
                  </a:lnTo>
                  <a:lnTo>
                    <a:pt x="3556" y="535"/>
                  </a:lnTo>
                  <a:lnTo>
                    <a:pt x="3518" y="445"/>
                  </a:lnTo>
                  <a:lnTo>
                    <a:pt x="3467" y="361"/>
                  </a:lnTo>
                  <a:lnTo>
                    <a:pt x="3405" y="283"/>
                  </a:lnTo>
                  <a:lnTo>
                    <a:pt x="3329" y="214"/>
                  </a:lnTo>
                  <a:lnTo>
                    <a:pt x="3246" y="151"/>
                  </a:lnTo>
                  <a:lnTo>
                    <a:pt x="3151" y="99"/>
                  </a:lnTo>
                  <a:lnTo>
                    <a:pt x="3050" y="57"/>
                  </a:lnTo>
                  <a:lnTo>
                    <a:pt x="2942" y="25"/>
                  </a:lnTo>
                  <a:lnTo>
                    <a:pt x="2827" y="6"/>
                  </a:lnTo>
                  <a:lnTo>
                    <a:pt x="2709" y="0"/>
                  </a:lnTo>
                  <a:lnTo>
                    <a:pt x="2641" y="1"/>
                  </a:lnTo>
                  <a:lnTo>
                    <a:pt x="2575" y="5"/>
                  </a:lnTo>
                  <a:lnTo>
                    <a:pt x="2511" y="11"/>
                  </a:lnTo>
                  <a:lnTo>
                    <a:pt x="2448" y="22"/>
                  </a:lnTo>
                  <a:lnTo>
                    <a:pt x="2388" y="34"/>
                  </a:lnTo>
                  <a:lnTo>
                    <a:pt x="2330" y="50"/>
                  </a:lnTo>
                  <a:lnTo>
                    <a:pt x="2274" y="69"/>
                  </a:lnTo>
                  <a:lnTo>
                    <a:pt x="2222" y="93"/>
                  </a:lnTo>
                  <a:lnTo>
                    <a:pt x="2172" y="119"/>
                  </a:lnTo>
                  <a:lnTo>
                    <a:pt x="2124" y="150"/>
                  </a:lnTo>
                  <a:lnTo>
                    <a:pt x="2079" y="185"/>
                  </a:lnTo>
                  <a:lnTo>
                    <a:pt x="2038" y="225"/>
                  </a:lnTo>
                  <a:lnTo>
                    <a:pt x="2043" y="237"/>
                  </a:lnTo>
                  <a:lnTo>
                    <a:pt x="2049" y="251"/>
                  </a:lnTo>
                  <a:lnTo>
                    <a:pt x="2054" y="265"/>
                  </a:lnTo>
                  <a:lnTo>
                    <a:pt x="2058" y="278"/>
                  </a:lnTo>
                  <a:lnTo>
                    <a:pt x="2062" y="292"/>
                  </a:lnTo>
                  <a:lnTo>
                    <a:pt x="2066" y="307"/>
                  </a:lnTo>
                  <a:lnTo>
                    <a:pt x="2068" y="320"/>
                  </a:lnTo>
                  <a:lnTo>
                    <a:pt x="2070" y="335"/>
                  </a:lnTo>
                  <a:lnTo>
                    <a:pt x="2072" y="350"/>
                  </a:lnTo>
                  <a:lnTo>
                    <a:pt x="2073" y="365"/>
                  </a:lnTo>
                  <a:lnTo>
                    <a:pt x="2073" y="379"/>
                  </a:lnTo>
                  <a:lnTo>
                    <a:pt x="2075" y="395"/>
                  </a:lnTo>
                  <a:lnTo>
                    <a:pt x="2069" y="336"/>
                  </a:lnTo>
                  <a:lnTo>
                    <a:pt x="2055" y="281"/>
                  </a:lnTo>
                  <a:lnTo>
                    <a:pt x="2032" y="231"/>
                  </a:lnTo>
                  <a:lnTo>
                    <a:pt x="2002" y="184"/>
                  </a:lnTo>
                  <a:lnTo>
                    <a:pt x="1964" y="143"/>
                  </a:lnTo>
                  <a:lnTo>
                    <a:pt x="1919" y="106"/>
                  </a:lnTo>
                  <a:lnTo>
                    <a:pt x="1868" y="74"/>
                  </a:lnTo>
                  <a:lnTo>
                    <a:pt x="1812" y="48"/>
                  </a:lnTo>
                  <a:lnTo>
                    <a:pt x="1750" y="27"/>
                  </a:lnTo>
                  <a:lnTo>
                    <a:pt x="1685" y="11"/>
                  </a:lnTo>
                  <a:lnTo>
                    <a:pt x="1616" y="2"/>
                  </a:lnTo>
                  <a:lnTo>
                    <a:pt x="1545" y="0"/>
                  </a:lnTo>
                  <a:lnTo>
                    <a:pt x="1472" y="2"/>
                  </a:lnTo>
                  <a:lnTo>
                    <a:pt x="1404" y="11"/>
                  </a:lnTo>
                  <a:lnTo>
                    <a:pt x="1338" y="27"/>
                  </a:lnTo>
                  <a:lnTo>
                    <a:pt x="1277" y="48"/>
                  </a:lnTo>
                  <a:lnTo>
                    <a:pt x="1221" y="74"/>
                  </a:lnTo>
                  <a:lnTo>
                    <a:pt x="1170" y="106"/>
                  </a:lnTo>
                  <a:lnTo>
                    <a:pt x="1125" y="143"/>
                  </a:lnTo>
                  <a:lnTo>
                    <a:pt x="1087" y="184"/>
                  </a:lnTo>
                  <a:lnTo>
                    <a:pt x="1056" y="231"/>
                  </a:lnTo>
                  <a:lnTo>
                    <a:pt x="1033" y="281"/>
                  </a:lnTo>
                  <a:lnTo>
                    <a:pt x="1020" y="336"/>
                  </a:lnTo>
                  <a:lnTo>
                    <a:pt x="1015" y="395"/>
                  </a:lnTo>
                  <a:lnTo>
                    <a:pt x="1015" y="384"/>
                  </a:lnTo>
                  <a:lnTo>
                    <a:pt x="1015" y="373"/>
                  </a:lnTo>
                  <a:lnTo>
                    <a:pt x="1017" y="362"/>
                  </a:lnTo>
                  <a:lnTo>
                    <a:pt x="1018" y="352"/>
                  </a:lnTo>
                  <a:lnTo>
                    <a:pt x="1020" y="342"/>
                  </a:lnTo>
                  <a:lnTo>
                    <a:pt x="1021" y="332"/>
                  </a:lnTo>
                  <a:lnTo>
                    <a:pt x="1024" y="323"/>
                  </a:lnTo>
                  <a:lnTo>
                    <a:pt x="1026" y="312"/>
                  </a:lnTo>
                  <a:lnTo>
                    <a:pt x="1029" y="302"/>
                  </a:lnTo>
                  <a:lnTo>
                    <a:pt x="1032" y="292"/>
                  </a:lnTo>
                  <a:lnTo>
                    <a:pt x="1036" y="282"/>
                  </a:lnTo>
                  <a:lnTo>
                    <a:pt x="1040" y="273"/>
                  </a:lnTo>
                  <a:lnTo>
                    <a:pt x="1011" y="253"/>
                  </a:lnTo>
                  <a:lnTo>
                    <a:pt x="983" y="237"/>
                  </a:lnTo>
                  <a:lnTo>
                    <a:pt x="951" y="225"/>
                  </a:lnTo>
                  <a:lnTo>
                    <a:pt x="921" y="215"/>
                  </a:lnTo>
                  <a:lnTo>
                    <a:pt x="888" y="206"/>
                  </a:lnTo>
                  <a:lnTo>
                    <a:pt x="855" y="200"/>
                  </a:lnTo>
                  <a:lnTo>
                    <a:pt x="821" y="195"/>
                  </a:lnTo>
                  <a:lnTo>
                    <a:pt x="786" y="192"/>
                  </a:lnTo>
                  <a:lnTo>
                    <a:pt x="749" y="190"/>
                  </a:lnTo>
                  <a:lnTo>
                    <a:pt x="712" y="189"/>
                  </a:lnTo>
                  <a:lnTo>
                    <a:pt x="673" y="189"/>
                  </a:lnTo>
                  <a:lnTo>
                    <a:pt x="635" y="189"/>
                  </a:lnTo>
                  <a:lnTo>
                    <a:pt x="549" y="193"/>
                  </a:lnTo>
                  <a:lnTo>
                    <a:pt x="465" y="207"/>
                  </a:lnTo>
                  <a:lnTo>
                    <a:pt x="387" y="230"/>
                  </a:lnTo>
                  <a:lnTo>
                    <a:pt x="313" y="260"/>
                  </a:lnTo>
                  <a:lnTo>
                    <a:pt x="246" y="298"/>
                  </a:lnTo>
                  <a:lnTo>
                    <a:pt x="185" y="342"/>
                  </a:lnTo>
                  <a:lnTo>
                    <a:pt x="131" y="392"/>
                  </a:lnTo>
                  <a:lnTo>
                    <a:pt x="86" y="449"/>
                  </a:lnTo>
                  <a:lnTo>
                    <a:pt x="49" y="509"/>
                  </a:lnTo>
                  <a:lnTo>
                    <a:pt x="22" y="574"/>
                  </a:lnTo>
                  <a:lnTo>
                    <a:pt x="6" y="643"/>
                  </a:lnTo>
                  <a:lnTo>
                    <a:pt x="0" y="714"/>
                  </a:lnTo>
                  <a:lnTo>
                    <a:pt x="1" y="763"/>
                  </a:lnTo>
                  <a:lnTo>
                    <a:pt x="7" y="812"/>
                  </a:lnTo>
                  <a:lnTo>
                    <a:pt x="15" y="860"/>
                  </a:lnTo>
                  <a:lnTo>
                    <a:pt x="29" y="905"/>
                  </a:lnTo>
                  <a:lnTo>
                    <a:pt x="45" y="948"/>
                  </a:lnTo>
                  <a:lnTo>
                    <a:pt x="67" y="989"/>
                  </a:lnTo>
                  <a:lnTo>
                    <a:pt x="92" y="1029"/>
                  </a:lnTo>
                  <a:lnTo>
                    <a:pt x="122" y="1065"/>
                  </a:lnTo>
                  <a:lnTo>
                    <a:pt x="155" y="1098"/>
                  </a:lnTo>
                  <a:lnTo>
                    <a:pt x="194" y="1129"/>
                  </a:lnTo>
                  <a:lnTo>
                    <a:pt x="237" y="1156"/>
                  </a:lnTo>
                  <a:lnTo>
                    <a:pt x="286" y="1180"/>
                  </a:lnTo>
                  <a:lnTo>
                    <a:pt x="277" y="1175"/>
                  </a:lnTo>
                  <a:lnTo>
                    <a:pt x="268" y="1172"/>
                  </a:lnTo>
                  <a:lnTo>
                    <a:pt x="260" y="1167"/>
                  </a:lnTo>
                  <a:lnTo>
                    <a:pt x="252" y="1164"/>
                  </a:lnTo>
                  <a:lnTo>
                    <a:pt x="244" y="1159"/>
                  </a:lnTo>
                  <a:lnTo>
                    <a:pt x="235" y="1155"/>
                  </a:lnTo>
                  <a:lnTo>
                    <a:pt x="229" y="1150"/>
                  </a:lnTo>
                  <a:lnTo>
                    <a:pt x="220" y="1146"/>
                  </a:lnTo>
                  <a:lnTo>
                    <a:pt x="212" y="1141"/>
                  </a:lnTo>
                  <a:lnTo>
                    <a:pt x="205" y="1137"/>
                  </a:lnTo>
                  <a:lnTo>
                    <a:pt x="197" y="1132"/>
                  </a:lnTo>
                  <a:lnTo>
                    <a:pt x="190" y="1128"/>
                  </a:lnTo>
                  <a:lnTo>
                    <a:pt x="162" y="1155"/>
                  </a:lnTo>
                  <a:lnTo>
                    <a:pt x="136" y="1184"/>
                  </a:lnTo>
                  <a:lnTo>
                    <a:pt x="115" y="1215"/>
                  </a:lnTo>
                  <a:lnTo>
                    <a:pt x="97" y="1247"/>
                  </a:lnTo>
                  <a:lnTo>
                    <a:pt x="82" y="1280"/>
                  </a:lnTo>
                  <a:lnTo>
                    <a:pt x="71" y="1314"/>
                  </a:lnTo>
                  <a:lnTo>
                    <a:pt x="62" y="1349"/>
                  </a:lnTo>
                  <a:lnTo>
                    <a:pt x="55" y="1387"/>
                  </a:lnTo>
                  <a:lnTo>
                    <a:pt x="49" y="1423"/>
                  </a:lnTo>
                  <a:lnTo>
                    <a:pt x="47" y="1462"/>
                  </a:lnTo>
                  <a:lnTo>
                    <a:pt x="45" y="1501"/>
                  </a:lnTo>
                  <a:lnTo>
                    <a:pt x="45" y="1541"/>
                  </a:lnTo>
                  <a:lnTo>
                    <a:pt x="51" y="1622"/>
                  </a:lnTo>
                  <a:lnTo>
                    <a:pt x="70" y="1700"/>
                  </a:lnTo>
                  <a:lnTo>
                    <a:pt x="101" y="1775"/>
                  </a:lnTo>
                  <a:lnTo>
                    <a:pt x="144" y="1844"/>
                  </a:lnTo>
                  <a:lnTo>
                    <a:pt x="196" y="1908"/>
                  </a:lnTo>
                  <a:lnTo>
                    <a:pt x="257" y="1966"/>
                  </a:lnTo>
                  <a:lnTo>
                    <a:pt x="327" y="2017"/>
                  </a:lnTo>
                  <a:lnTo>
                    <a:pt x="404" y="2060"/>
                  </a:lnTo>
                  <a:lnTo>
                    <a:pt x="489" y="2095"/>
                  </a:lnTo>
                  <a:lnTo>
                    <a:pt x="578" y="2121"/>
                  </a:lnTo>
                  <a:lnTo>
                    <a:pt x="672" y="2137"/>
                  </a:lnTo>
                  <a:lnTo>
                    <a:pt x="770" y="2143"/>
                  </a:lnTo>
                  <a:lnTo>
                    <a:pt x="832" y="2137"/>
                  </a:lnTo>
                  <a:lnTo>
                    <a:pt x="898" y="2122"/>
                  </a:lnTo>
                  <a:lnTo>
                    <a:pt x="963" y="2101"/>
                  </a:lnTo>
                  <a:lnTo>
                    <a:pt x="1029" y="2074"/>
                  </a:lnTo>
                  <a:lnTo>
                    <a:pt x="1092" y="2043"/>
                  </a:lnTo>
                  <a:lnTo>
                    <a:pt x="1152" y="2010"/>
                  </a:lnTo>
                  <a:lnTo>
                    <a:pt x="1207" y="1977"/>
                  </a:lnTo>
                  <a:lnTo>
                    <a:pt x="1256" y="1945"/>
                  </a:lnTo>
                  <a:lnTo>
                    <a:pt x="1296" y="1917"/>
                  </a:lnTo>
                  <a:lnTo>
                    <a:pt x="1326" y="1894"/>
                  </a:lnTo>
                  <a:lnTo>
                    <a:pt x="1345" y="1878"/>
                  </a:lnTo>
                  <a:lnTo>
                    <a:pt x="1352" y="1871"/>
                  </a:lnTo>
                  <a:lnTo>
                    <a:pt x="1352" y="1871"/>
                  </a:lnTo>
                  <a:close/>
                </a:path>
              </a:pathLst>
            </a:custGeom>
            <a:solidFill>
              <a:srgbClr val="FF0000"/>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01" name="Freeform 49"/>
            <p:cNvSpPr>
              <a:spLocks/>
            </p:cNvSpPr>
            <p:nvPr/>
          </p:nvSpPr>
          <p:spPr bwMode="auto">
            <a:xfrm>
              <a:off x="1926" y="1809"/>
              <a:ext cx="1793" cy="779"/>
            </a:xfrm>
            <a:custGeom>
              <a:avLst/>
              <a:gdLst/>
              <a:ahLst/>
              <a:cxnLst>
                <a:cxn ang="0">
                  <a:pos x="1463" y="2069"/>
                </a:cxn>
                <a:cxn ang="0">
                  <a:pos x="1719" y="2260"/>
                </a:cxn>
                <a:cxn ang="0">
                  <a:pos x="2057" y="2336"/>
                </a:cxn>
                <a:cxn ang="0">
                  <a:pos x="2388" y="2290"/>
                </a:cxn>
                <a:cxn ang="0">
                  <a:pos x="2642" y="2159"/>
                </a:cxn>
                <a:cxn ang="0">
                  <a:pos x="2801" y="1949"/>
                </a:cxn>
                <a:cxn ang="0">
                  <a:pos x="2818" y="1907"/>
                </a:cxn>
                <a:cxn ang="0">
                  <a:pos x="2809" y="1936"/>
                </a:cxn>
                <a:cxn ang="0">
                  <a:pos x="2798" y="1965"/>
                </a:cxn>
                <a:cxn ang="0">
                  <a:pos x="2842" y="1983"/>
                </a:cxn>
                <a:cxn ang="0">
                  <a:pos x="2906" y="1994"/>
                </a:cxn>
                <a:cxn ang="0">
                  <a:pos x="2974" y="1999"/>
                </a:cxn>
                <a:cxn ang="0">
                  <a:pos x="3183" y="1960"/>
                </a:cxn>
                <a:cxn ang="0">
                  <a:pos x="3384" y="1810"/>
                </a:cxn>
                <a:cxn ang="0">
                  <a:pos x="3483" y="1598"/>
                </a:cxn>
                <a:cxn ang="0">
                  <a:pos x="3484" y="1457"/>
                </a:cxn>
                <a:cxn ang="0">
                  <a:pos x="3461" y="1353"/>
                </a:cxn>
                <a:cxn ang="0">
                  <a:pos x="3405" y="1264"/>
                </a:cxn>
                <a:cxn ang="0">
                  <a:pos x="3483" y="1137"/>
                </a:cxn>
                <a:cxn ang="0">
                  <a:pos x="3559" y="969"/>
                </a:cxn>
                <a:cxn ang="0">
                  <a:pos x="3587" y="779"/>
                </a:cxn>
                <a:cxn ang="0">
                  <a:pos x="3518" y="445"/>
                </a:cxn>
                <a:cxn ang="0">
                  <a:pos x="3246" y="151"/>
                </a:cxn>
                <a:cxn ang="0">
                  <a:pos x="2827" y="6"/>
                </a:cxn>
                <a:cxn ang="0">
                  <a:pos x="2511" y="11"/>
                </a:cxn>
                <a:cxn ang="0">
                  <a:pos x="2274" y="69"/>
                </a:cxn>
                <a:cxn ang="0">
                  <a:pos x="2079" y="185"/>
                </a:cxn>
                <a:cxn ang="0">
                  <a:pos x="2054" y="265"/>
                </a:cxn>
                <a:cxn ang="0">
                  <a:pos x="2068" y="320"/>
                </a:cxn>
                <a:cxn ang="0">
                  <a:pos x="2073" y="379"/>
                </a:cxn>
                <a:cxn ang="0">
                  <a:pos x="2032" y="231"/>
                </a:cxn>
                <a:cxn ang="0">
                  <a:pos x="1868" y="74"/>
                </a:cxn>
                <a:cxn ang="0">
                  <a:pos x="1616" y="2"/>
                </a:cxn>
                <a:cxn ang="0">
                  <a:pos x="1338" y="27"/>
                </a:cxn>
                <a:cxn ang="0">
                  <a:pos x="1125" y="143"/>
                </a:cxn>
                <a:cxn ang="0">
                  <a:pos x="1020" y="336"/>
                </a:cxn>
                <a:cxn ang="0">
                  <a:pos x="1017" y="362"/>
                </a:cxn>
                <a:cxn ang="0">
                  <a:pos x="1024" y="323"/>
                </a:cxn>
                <a:cxn ang="0">
                  <a:pos x="1036" y="282"/>
                </a:cxn>
                <a:cxn ang="0">
                  <a:pos x="951" y="225"/>
                </a:cxn>
                <a:cxn ang="0">
                  <a:pos x="821" y="195"/>
                </a:cxn>
                <a:cxn ang="0">
                  <a:pos x="673" y="189"/>
                </a:cxn>
                <a:cxn ang="0">
                  <a:pos x="387" y="230"/>
                </a:cxn>
                <a:cxn ang="0">
                  <a:pos x="131" y="392"/>
                </a:cxn>
                <a:cxn ang="0">
                  <a:pos x="6" y="643"/>
                </a:cxn>
                <a:cxn ang="0">
                  <a:pos x="15" y="860"/>
                </a:cxn>
                <a:cxn ang="0">
                  <a:pos x="92" y="1029"/>
                </a:cxn>
                <a:cxn ang="0">
                  <a:pos x="237" y="1156"/>
                </a:cxn>
                <a:cxn ang="0">
                  <a:pos x="260" y="1167"/>
                </a:cxn>
                <a:cxn ang="0">
                  <a:pos x="229" y="1150"/>
                </a:cxn>
                <a:cxn ang="0">
                  <a:pos x="197" y="1132"/>
                </a:cxn>
                <a:cxn ang="0">
                  <a:pos x="115" y="1215"/>
                </a:cxn>
                <a:cxn ang="0">
                  <a:pos x="62" y="1349"/>
                </a:cxn>
                <a:cxn ang="0">
                  <a:pos x="45" y="1501"/>
                </a:cxn>
                <a:cxn ang="0">
                  <a:pos x="101" y="1775"/>
                </a:cxn>
                <a:cxn ang="0">
                  <a:pos x="327" y="2017"/>
                </a:cxn>
                <a:cxn ang="0">
                  <a:pos x="672" y="2137"/>
                </a:cxn>
                <a:cxn ang="0">
                  <a:pos x="963" y="2101"/>
                </a:cxn>
                <a:cxn ang="0">
                  <a:pos x="1207" y="1977"/>
                </a:cxn>
                <a:cxn ang="0">
                  <a:pos x="1345" y="1878"/>
                </a:cxn>
              </a:cxnLst>
              <a:rect l="0" t="0" r="r" b="b"/>
              <a:pathLst>
                <a:path w="3588" h="2336">
                  <a:moveTo>
                    <a:pt x="1352" y="1871"/>
                  </a:moveTo>
                  <a:lnTo>
                    <a:pt x="1379" y="1942"/>
                  </a:lnTo>
                  <a:lnTo>
                    <a:pt x="1416" y="2008"/>
                  </a:lnTo>
                  <a:lnTo>
                    <a:pt x="1463" y="2069"/>
                  </a:lnTo>
                  <a:lnTo>
                    <a:pt x="1516" y="2126"/>
                  </a:lnTo>
                  <a:lnTo>
                    <a:pt x="1578" y="2177"/>
                  </a:lnTo>
                  <a:lnTo>
                    <a:pt x="1646" y="2221"/>
                  </a:lnTo>
                  <a:lnTo>
                    <a:pt x="1719" y="2260"/>
                  </a:lnTo>
                  <a:lnTo>
                    <a:pt x="1798" y="2290"/>
                  </a:lnTo>
                  <a:lnTo>
                    <a:pt x="1880" y="2314"/>
                  </a:lnTo>
                  <a:lnTo>
                    <a:pt x="1968" y="2329"/>
                  </a:lnTo>
                  <a:lnTo>
                    <a:pt x="2057" y="2336"/>
                  </a:lnTo>
                  <a:lnTo>
                    <a:pt x="2150" y="2335"/>
                  </a:lnTo>
                  <a:lnTo>
                    <a:pt x="2232" y="2326"/>
                  </a:lnTo>
                  <a:lnTo>
                    <a:pt x="2311" y="2311"/>
                  </a:lnTo>
                  <a:lnTo>
                    <a:pt x="2388" y="2290"/>
                  </a:lnTo>
                  <a:lnTo>
                    <a:pt x="2459" y="2265"/>
                  </a:lnTo>
                  <a:lnTo>
                    <a:pt x="2525" y="2235"/>
                  </a:lnTo>
                  <a:lnTo>
                    <a:pt x="2586" y="2200"/>
                  </a:lnTo>
                  <a:lnTo>
                    <a:pt x="2642" y="2159"/>
                  </a:lnTo>
                  <a:lnTo>
                    <a:pt x="2693" y="2113"/>
                  </a:lnTo>
                  <a:lnTo>
                    <a:pt x="2735" y="2063"/>
                  </a:lnTo>
                  <a:lnTo>
                    <a:pt x="2772" y="2009"/>
                  </a:lnTo>
                  <a:lnTo>
                    <a:pt x="2801" y="1949"/>
                  </a:lnTo>
                  <a:lnTo>
                    <a:pt x="2823" y="1886"/>
                  </a:lnTo>
                  <a:lnTo>
                    <a:pt x="2820" y="1893"/>
                  </a:lnTo>
                  <a:lnTo>
                    <a:pt x="2819" y="1900"/>
                  </a:lnTo>
                  <a:lnTo>
                    <a:pt x="2818" y="1907"/>
                  </a:lnTo>
                  <a:lnTo>
                    <a:pt x="2815" y="1915"/>
                  </a:lnTo>
                  <a:lnTo>
                    <a:pt x="2813" y="1921"/>
                  </a:lnTo>
                  <a:lnTo>
                    <a:pt x="2811" y="1928"/>
                  </a:lnTo>
                  <a:lnTo>
                    <a:pt x="2809" y="1936"/>
                  </a:lnTo>
                  <a:lnTo>
                    <a:pt x="2807" y="1943"/>
                  </a:lnTo>
                  <a:lnTo>
                    <a:pt x="2804" y="1950"/>
                  </a:lnTo>
                  <a:lnTo>
                    <a:pt x="2801" y="1958"/>
                  </a:lnTo>
                  <a:lnTo>
                    <a:pt x="2798" y="1965"/>
                  </a:lnTo>
                  <a:lnTo>
                    <a:pt x="2797" y="1971"/>
                  </a:lnTo>
                  <a:lnTo>
                    <a:pt x="2811" y="1975"/>
                  </a:lnTo>
                  <a:lnTo>
                    <a:pt x="2826" y="1979"/>
                  </a:lnTo>
                  <a:lnTo>
                    <a:pt x="2842" y="1983"/>
                  </a:lnTo>
                  <a:lnTo>
                    <a:pt x="2857" y="1986"/>
                  </a:lnTo>
                  <a:lnTo>
                    <a:pt x="2874" y="1990"/>
                  </a:lnTo>
                  <a:lnTo>
                    <a:pt x="2890" y="1992"/>
                  </a:lnTo>
                  <a:lnTo>
                    <a:pt x="2906" y="1994"/>
                  </a:lnTo>
                  <a:lnTo>
                    <a:pt x="2923" y="1996"/>
                  </a:lnTo>
                  <a:lnTo>
                    <a:pt x="2941" y="1997"/>
                  </a:lnTo>
                  <a:lnTo>
                    <a:pt x="2957" y="1999"/>
                  </a:lnTo>
                  <a:lnTo>
                    <a:pt x="2974" y="1999"/>
                  </a:lnTo>
                  <a:lnTo>
                    <a:pt x="2990" y="2000"/>
                  </a:lnTo>
                  <a:lnTo>
                    <a:pt x="3057" y="1994"/>
                  </a:lnTo>
                  <a:lnTo>
                    <a:pt x="3121" y="1982"/>
                  </a:lnTo>
                  <a:lnTo>
                    <a:pt x="3183" y="1960"/>
                  </a:lnTo>
                  <a:lnTo>
                    <a:pt x="3240" y="1930"/>
                  </a:lnTo>
                  <a:lnTo>
                    <a:pt x="3294" y="1896"/>
                  </a:lnTo>
                  <a:lnTo>
                    <a:pt x="3342" y="1856"/>
                  </a:lnTo>
                  <a:lnTo>
                    <a:pt x="3384" y="1810"/>
                  </a:lnTo>
                  <a:lnTo>
                    <a:pt x="3420" y="1761"/>
                  </a:lnTo>
                  <a:lnTo>
                    <a:pt x="3448" y="1708"/>
                  </a:lnTo>
                  <a:lnTo>
                    <a:pt x="3469" y="1653"/>
                  </a:lnTo>
                  <a:lnTo>
                    <a:pt x="3483" y="1598"/>
                  </a:lnTo>
                  <a:lnTo>
                    <a:pt x="3488" y="1541"/>
                  </a:lnTo>
                  <a:lnTo>
                    <a:pt x="3487" y="1513"/>
                  </a:lnTo>
                  <a:lnTo>
                    <a:pt x="3485" y="1484"/>
                  </a:lnTo>
                  <a:lnTo>
                    <a:pt x="3484" y="1457"/>
                  </a:lnTo>
                  <a:lnTo>
                    <a:pt x="3480" y="1430"/>
                  </a:lnTo>
                  <a:lnTo>
                    <a:pt x="3476" y="1404"/>
                  </a:lnTo>
                  <a:lnTo>
                    <a:pt x="3469" y="1378"/>
                  </a:lnTo>
                  <a:lnTo>
                    <a:pt x="3461" y="1353"/>
                  </a:lnTo>
                  <a:lnTo>
                    <a:pt x="3451" y="1329"/>
                  </a:lnTo>
                  <a:lnTo>
                    <a:pt x="3437" y="1306"/>
                  </a:lnTo>
                  <a:lnTo>
                    <a:pt x="3422" y="1284"/>
                  </a:lnTo>
                  <a:lnTo>
                    <a:pt x="3405" y="1264"/>
                  </a:lnTo>
                  <a:lnTo>
                    <a:pt x="3384" y="1245"/>
                  </a:lnTo>
                  <a:lnTo>
                    <a:pt x="3421" y="1211"/>
                  </a:lnTo>
                  <a:lnTo>
                    <a:pt x="3454" y="1174"/>
                  </a:lnTo>
                  <a:lnTo>
                    <a:pt x="3483" y="1137"/>
                  </a:lnTo>
                  <a:lnTo>
                    <a:pt x="3507" y="1097"/>
                  </a:lnTo>
                  <a:lnTo>
                    <a:pt x="3528" y="1055"/>
                  </a:lnTo>
                  <a:lnTo>
                    <a:pt x="3545" y="1013"/>
                  </a:lnTo>
                  <a:lnTo>
                    <a:pt x="3559" y="969"/>
                  </a:lnTo>
                  <a:lnTo>
                    <a:pt x="3570" y="923"/>
                  </a:lnTo>
                  <a:lnTo>
                    <a:pt x="3578" y="876"/>
                  </a:lnTo>
                  <a:lnTo>
                    <a:pt x="3584" y="828"/>
                  </a:lnTo>
                  <a:lnTo>
                    <a:pt x="3587" y="779"/>
                  </a:lnTo>
                  <a:lnTo>
                    <a:pt x="3588" y="729"/>
                  </a:lnTo>
                  <a:lnTo>
                    <a:pt x="3580" y="630"/>
                  </a:lnTo>
                  <a:lnTo>
                    <a:pt x="3556" y="535"/>
                  </a:lnTo>
                  <a:lnTo>
                    <a:pt x="3518" y="445"/>
                  </a:lnTo>
                  <a:lnTo>
                    <a:pt x="3467" y="361"/>
                  </a:lnTo>
                  <a:lnTo>
                    <a:pt x="3405" y="283"/>
                  </a:lnTo>
                  <a:lnTo>
                    <a:pt x="3329" y="214"/>
                  </a:lnTo>
                  <a:lnTo>
                    <a:pt x="3246" y="151"/>
                  </a:lnTo>
                  <a:lnTo>
                    <a:pt x="3151" y="99"/>
                  </a:lnTo>
                  <a:lnTo>
                    <a:pt x="3050" y="57"/>
                  </a:lnTo>
                  <a:lnTo>
                    <a:pt x="2942" y="25"/>
                  </a:lnTo>
                  <a:lnTo>
                    <a:pt x="2827" y="6"/>
                  </a:lnTo>
                  <a:lnTo>
                    <a:pt x="2709" y="0"/>
                  </a:lnTo>
                  <a:lnTo>
                    <a:pt x="2641" y="1"/>
                  </a:lnTo>
                  <a:lnTo>
                    <a:pt x="2575" y="5"/>
                  </a:lnTo>
                  <a:lnTo>
                    <a:pt x="2511" y="11"/>
                  </a:lnTo>
                  <a:lnTo>
                    <a:pt x="2448" y="22"/>
                  </a:lnTo>
                  <a:lnTo>
                    <a:pt x="2388" y="34"/>
                  </a:lnTo>
                  <a:lnTo>
                    <a:pt x="2330" y="50"/>
                  </a:lnTo>
                  <a:lnTo>
                    <a:pt x="2274" y="69"/>
                  </a:lnTo>
                  <a:lnTo>
                    <a:pt x="2222" y="93"/>
                  </a:lnTo>
                  <a:lnTo>
                    <a:pt x="2172" y="119"/>
                  </a:lnTo>
                  <a:lnTo>
                    <a:pt x="2124" y="150"/>
                  </a:lnTo>
                  <a:lnTo>
                    <a:pt x="2079" y="185"/>
                  </a:lnTo>
                  <a:lnTo>
                    <a:pt x="2038" y="225"/>
                  </a:lnTo>
                  <a:lnTo>
                    <a:pt x="2043" y="237"/>
                  </a:lnTo>
                  <a:lnTo>
                    <a:pt x="2049" y="251"/>
                  </a:lnTo>
                  <a:lnTo>
                    <a:pt x="2054" y="265"/>
                  </a:lnTo>
                  <a:lnTo>
                    <a:pt x="2058" y="278"/>
                  </a:lnTo>
                  <a:lnTo>
                    <a:pt x="2062" y="292"/>
                  </a:lnTo>
                  <a:lnTo>
                    <a:pt x="2066" y="307"/>
                  </a:lnTo>
                  <a:lnTo>
                    <a:pt x="2068" y="320"/>
                  </a:lnTo>
                  <a:lnTo>
                    <a:pt x="2070" y="335"/>
                  </a:lnTo>
                  <a:lnTo>
                    <a:pt x="2072" y="350"/>
                  </a:lnTo>
                  <a:lnTo>
                    <a:pt x="2073" y="365"/>
                  </a:lnTo>
                  <a:lnTo>
                    <a:pt x="2073" y="379"/>
                  </a:lnTo>
                  <a:lnTo>
                    <a:pt x="2075" y="395"/>
                  </a:lnTo>
                  <a:lnTo>
                    <a:pt x="2069" y="336"/>
                  </a:lnTo>
                  <a:lnTo>
                    <a:pt x="2055" y="281"/>
                  </a:lnTo>
                  <a:lnTo>
                    <a:pt x="2032" y="231"/>
                  </a:lnTo>
                  <a:lnTo>
                    <a:pt x="2002" y="184"/>
                  </a:lnTo>
                  <a:lnTo>
                    <a:pt x="1964" y="143"/>
                  </a:lnTo>
                  <a:lnTo>
                    <a:pt x="1919" y="106"/>
                  </a:lnTo>
                  <a:lnTo>
                    <a:pt x="1868" y="74"/>
                  </a:lnTo>
                  <a:lnTo>
                    <a:pt x="1812" y="48"/>
                  </a:lnTo>
                  <a:lnTo>
                    <a:pt x="1750" y="27"/>
                  </a:lnTo>
                  <a:lnTo>
                    <a:pt x="1685" y="11"/>
                  </a:lnTo>
                  <a:lnTo>
                    <a:pt x="1616" y="2"/>
                  </a:lnTo>
                  <a:lnTo>
                    <a:pt x="1545" y="0"/>
                  </a:lnTo>
                  <a:lnTo>
                    <a:pt x="1472" y="2"/>
                  </a:lnTo>
                  <a:lnTo>
                    <a:pt x="1404" y="11"/>
                  </a:lnTo>
                  <a:lnTo>
                    <a:pt x="1338" y="27"/>
                  </a:lnTo>
                  <a:lnTo>
                    <a:pt x="1277" y="48"/>
                  </a:lnTo>
                  <a:lnTo>
                    <a:pt x="1221" y="74"/>
                  </a:lnTo>
                  <a:lnTo>
                    <a:pt x="1170" y="106"/>
                  </a:lnTo>
                  <a:lnTo>
                    <a:pt x="1125" y="143"/>
                  </a:lnTo>
                  <a:lnTo>
                    <a:pt x="1087" y="184"/>
                  </a:lnTo>
                  <a:lnTo>
                    <a:pt x="1056" y="231"/>
                  </a:lnTo>
                  <a:lnTo>
                    <a:pt x="1033" y="281"/>
                  </a:lnTo>
                  <a:lnTo>
                    <a:pt x="1020" y="336"/>
                  </a:lnTo>
                  <a:lnTo>
                    <a:pt x="1015" y="395"/>
                  </a:lnTo>
                  <a:lnTo>
                    <a:pt x="1015" y="384"/>
                  </a:lnTo>
                  <a:lnTo>
                    <a:pt x="1015" y="373"/>
                  </a:lnTo>
                  <a:lnTo>
                    <a:pt x="1017" y="362"/>
                  </a:lnTo>
                  <a:lnTo>
                    <a:pt x="1018" y="352"/>
                  </a:lnTo>
                  <a:lnTo>
                    <a:pt x="1020" y="342"/>
                  </a:lnTo>
                  <a:lnTo>
                    <a:pt x="1021" y="332"/>
                  </a:lnTo>
                  <a:lnTo>
                    <a:pt x="1024" y="323"/>
                  </a:lnTo>
                  <a:lnTo>
                    <a:pt x="1026" y="312"/>
                  </a:lnTo>
                  <a:lnTo>
                    <a:pt x="1029" y="302"/>
                  </a:lnTo>
                  <a:lnTo>
                    <a:pt x="1032" y="292"/>
                  </a:lnTo>
                  <a:lnTo>
                    <a:pt x="1036" y="282"/>
                  </a:lnTo>
                  <a:lnTo>
                    <a:pt x="1040" y="273"/>
                  </a:lnTo>
                  <a:lnTo>
                    <a:pt x="1011" y="253"/>
                  </a:lnTo>
                  <a:lnTo>
                    <a:pt x="983" y="237"/>
                  </a:lnTo>
                  <a:lnTo>
                    <a:pt x="951" y="225"/>
                  </a:lnTo>
                  <a:lnTo>
                    <a:pt x="921" y="215"/>
                  </a:lnTo>
                  <a:lnTo>
                    <a:pt x="888" y="206"/>
                  </a:lnTo>
                  <a:lnTo>
                    <a:pt x="855" y="200"/>
                  </a:lnTo>
                  <a:lnTo>
                    <a:pt x="821" y="195"/>
                  </a:lnTo>
                  <a:lnTo>
                    <a:pt x="786" y="192"/>
                  </a:lnTo>
                  <a:lnTo>
                    <a:pt x="749" y="190"/>
                  </a:lnTo>
                  <a:lnTo>
                    <a:pt x="712" y="189"/>
                  </a:lnTo>
                  <a:lnTo>
                    <a:pt x="673" y="189"/>
                  </a:lnTo>
                  <a:lnTo>
                    <a:pt x="635" y="189"/>
                  </a:lnTo>
                  <a:lnTo>
                    <a:pt x="549" y="193"/>
                  </a:lnTo>
                  <a:lnTo>
                    <a:pt x="465" y="207"/>
                  </a:lnTo>
                  <a:lnTo>
                    <a:pt x="387" y="230"/>
                  </a:lnTo>
                  <a:lnTo>
                    <a:pt x="313" y="260"/>
                  </a:lnTo>
                  <a:lnTo>
                    <a:pt x="246" y="298"/>
                  </a:lnTo>
                  <a:lnTo>
                    <a:pt x="185" y="342"/>
                  </a:lnTo>
                  <a:lnTo>
                    <a:pt x="131" y="392"/>
                  </a:lnTo>
                  <a:lnTo>
                    <a:pt x="86" y="449"/>
                  </a:lnTo>
                  <a:lnTo>
                    <a:pt x="49" y="509"/>
                  </a:lnTo>
                  <a:lnTo>
                    <a:pt x="22" y="574"/>
                  </a:lnTo>
                  <a:lnTo>
                    <a:pt x="6" y="643"/>
                  </a:lnTo>
                  <a:lnTo>
                    <a:pt x="0" y="714"/>
                  </a:lnTo>
                  <a:lnTo>
                    <a:pt x="1" y="763"/>
                  </a:lnTo>
                  <a:lnTo>
                    <a:pt x="7" y="812"/>
                  </a:lnTo>
                  <a:lnTo>
                    <a:pt x="15" y="860"/>
                  </a:lnTo>
                  <a:lnTo>
                    <a:pt x="29" y="905"/>
                  </a:lnTo>
                  <a:lnTo>
                    <a:pt x="45" y="948"/>
                  </a:lnTo>
                  <a:lnTo>
                    <a:pt x="67" y="989"/>
                  </a:lnTo>
                  <a:lnTo>
                    <a:pt x="92" y="1029"/>
                  </a:lnTo>
                  <a:lnTo>
                    <a:pt x="122" y="1065"/>
                  </a:lnTo>
                  <a:lnTo>
                    <a:pt x="155" y="1098"/>
                  </a:lnTo>
                  <a:lnTo>
                    <a:pt x="194" y="1129"/>
                  </a:lnTo>
                  <a:lnTo>
                    <a:pt x="237" y="1156"/>
                  </a:lnTo>
                  <a:lnTo>
                    <a:pt x="286" y="1180"/>
                  </a:lnTo>
                  <a:lnTo>
                    <a:pt x="277" y="1175"/>
                  </a:lnTo>
                  <a:lnTo>
                    <a:pt x="268" y="1172"/>
                  </a:lnTo>
                  <a:lnTo>
                    <a:pt x="260" y="1167"/>
                  </a:lnTo>
                  <a:lnTo>
                    <a:pt x="252" y="1164"/>
                  </a:lnTo>
                  <a:lnTo>
                    <a:pt x="244" y="1159"/>
                  </a:lnTo>
                  <a:lnTo>
                    <a:pt x="235" y="1155"/>
                  </a:lnTo>
                  <a:lnTo>
                    <a:pt x="229" y="1150"/>
                  </a:lnTo>
                  <a:lnTo>
                    <a:pt x="220" y="1146"/>
                  </a:lnTo>
                  <a:lnTo>
                    <a:pt x="212" y="1141"/>
                  </a:lnTo>
                  <a:lnTo>
                    <a:pt x="205" y="1137"/>
                  </a:lnTo>
                  <a:lnTo>
                    <a:pt x="197" y="1132"/>
                  </a:lnTo>
                  <a:lnTo>
                    <a:pt x="190" y="1128"/>
                  </a:lnTo>
                  <a:lnTo>
                    <a:pt x="162" y="1155"/>
                  </a:lnTo>
                  <a:lnTo>
                    <a:pt x="136" y="1184"/>
                  </a:lnTo>
                  <a:lnTo>
                    <a:pt x="115" y="1215"/>
                  </a:lnTo>
                  <a:lnTo>
                    <a:pt x="97" y="1247"/>
                  </a:lnTo>
                  <a:lnTo>
                    <a:pt x="82" y="1280"/>
                  </a:lnTo>
                  <a:lnTo>
                    <a:pt x="71" y="1314"/>
                  </a:lnTo>
                  <a:lnTo>
                    <a:pt x="62" y="1349"/>
                  </a:lnTo>
                  <a:lnTo>
                    <a:pt x="55" y="1387"/>
                  </a:lnTo>
                  <a:lnTo>
                    <a:pt x="49" y="1423"/>
                  </a:lnTo>
                  <a:lnTo>
                    <a:pt x="47" y="1462"/>
                  </a:lnTo>
                  <a:lnTo>
                    <a:pt x="45" y="1501"/>
                  </a:lnTo>
                  <a:lnTo>
                    <a:pt x="45" y="1541"/>
                  </a:lnTo>
                  <a:lnTo>
                    <a:pt x="51" y="1622"/>
                  </a:lnTo>
                  <a:lnTo>
                    <a:pt x="70" y="1700"/>
                  </a:lnTo>
                  <a:lnTo>
                    <a:pt x="101" y="1775"/>
                  </a:lnTo>
                  <a:lnTo>
                    <a:pt x="144" y="1844"/>
                  </a:lnTo>
                  <a:lnTo>
                    <a:pt x="196" y="1908"/>
                  </a:lnTo>
                  <a:lnTo>
                    <a:pt x="257" y="1966"/>
                  </a:lnTo>
                  <a:lnTo>
                    <a:pt x="327" y="2017"/>
                  </a:lnTo>
                  <a:lnTo>
                    <a:pt x="404" y="2060"/>
                  </a:lnTo>
                  <a:lnTo>
                    <a:pt x="489" y="2095"/>
                  </a:lnTo>
                  <a:lnTo>
                    <a:pt x="578" y="2121"/>
                  </a:lnTo>
                  <a:lnTo>
                    <a:pt x="672" y="2137"/>
                  </a:lnTo>
                  <a:lnTo>
                    <a:pt x="770" y="2143"/>
                  </a:lnTo>
                  <a:lnTo>
                    <a:pt x="832" y="2137"/>
                  </a:lnTo>
                  <a:lnTo>
                    <a:pt x="898" y="2122"/>
                  </a:lnTo>
                  <a:lnTo>
                    <a:pt x="963" y="2101"/>
                  </a:lnTo>
                  <a:lnTo>
                    <a:pt x="1029" y="2074"/>
                  </a:lnTo>
                  <a:lnTo>
                    <a:pt x="1092" y="2043"/>
                  </a:lnTo>
                  <a:lnTo>
                    <a:pt x="1152" y="2010"/>
                  </a:lnTo>
                  <a:lnTo>
                    <a:pt x="1207" y="1977"/>
                  </a:lnTo>
                  <a:lnTo>
                    <a:pt x="1256" y="1945"/>
                  </a:lnTo>
                  <a:lnTo>
                    <a:pt x="1296" y="1917"/>
                  </a:lnTo>
                  <a:lnTo>
                    <a:pt x="1326" y="1894"/>
                  </a:lnTo>
                  <a:lnTo>
                    <a:pt x="1345" y="1878"/>
                  </a:lnTo>
                  <a:lnTo>
                    <a:pt x="1352" y="1871"/>
                  </a:lnTo>
                  <a:lnTo>
                    <a:pt x="1352" y="1871"/>
                  </a:lnTo>
                  <a:close/>
                </a:path>
              </a:pathLst>
            </a:custGeom>
            <a:solidFill>
              <a:schemeClr val="folHlink"/>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02" name="Freeform 50"/>
            <p:cNvSpPr>
              <a:spLocks/>
            </p:cNvSpPr>
            <p:nvPr/>
          </p:nvSpPr>
          <p:spPr bwMode="auto">
            <a:xfrm>
              <a:off x="2596" y="2431"/>
              <a:ext cx="748" cy="160"/>
            </a:xfrm>
            <a:custGeom>
              <a:avLst/>
              <a:gdLst/>
              <a:ahLst/>
              <a:cxnLst>
                <a:cxn ang="0">
                  <a:pos x="24" y="0"/>
                </a:cxn>
                <a:cxn ang="0">
                  <a:pos x="0" y="5"/>
                </a:cxn>
                <a:cxn ang="0">
                  <a:pos x="27" y="75"/>
                </a:cxn>
                <a:cxn ang="0">
                  <a:pos x="67" y="147"/>
                </a:cxn>
                <a:cxn ang="0">
                  <a:pos x="106" y="199"/>
                </a:cxn>
                <a:cxn ang="0">
                  <a:pos x="167" y="262"/>
                </a:cxn>
                <a:cxn ang="0">
                  <a:pos x="231" y="316"/>
                </a:cxn>
                <a:cxn ang="0">
                  <a:pos x="299" y="360"/>
                </a:cxn>
                <a:cxn ang="0">
                  <a:pos x="376" y="400"/>
                </a:cxn>
                <a:cxn ang="0">
                  <a:pos x="449" y="429"/>
                </a:cxn>
                <a:cxn ang="0">
                  <a:pos x="542" y="456"/>
                </a:cxn>
                <a:cxn ang="0">
                  <a:pos x="626" y="470"/>
                </a:cxn>
                <a:cxn ang="0">
                  <a:pos x="717" y="477"/>
                </a:cxn>
                <a:cxn ang="0">
                  <a:pos x="811" y="476"/>
                </a:cxn>
                <a:cxn ang="0">
                  <a:pos x="896" y="467"/>
                </a:cxn>
                <a:cxn ang="0">
                  <a:pos x="974" y="452"/>
                </a:cxn>
                <a:cxn ang="0">
                  <a:pos x="1044" y="433"/>
                </a:cxn>
                <a:cxn ang="0">
                  <a:pos x="1129" y="404"/>
                </a:cxn>
                <a:cxn ang="0">
                  <a:pos x="1187" y="376"/>
                </a:cxn>
                <a:cxn ang="0">
                  <a:pos x="1259" y="335"/>
                </a:cxn>
                <a:cxn ang="0">
                  <a:pos x="1305" y="302"/>
                </a:cxn>
                <a:cxn ang="0">
                  <a:pos x="1363" y="250"/>
                </a:cxn>
                <a:cxn ang="0">
                  <a:pos x="1408" y="197"/>
                </a:cxn>
                <a:cxn ang="0">
                  <a:pos x="1442" y="147"/>
                </a:cxn>
                <a:cxn ang="0">
                  <a:pos x="1475" y="76"/>
                </a:cxn>
                <a:cxn ang="0">
                  <a:pos x="1495" y="19"/>
                </a:cxn>
                <a:cxn ang="0">
                  <a:pos x="1483" y="17"/>
                </a:cxn>
                <a:cxn ang="0">
                  <a:pos x="1471" y="15"/>
                </a:cxn>
                <a:cxn ang="0">
                  <a:pos x="1447" y="83"/>
                </a:cxn>
                <a:cxn ang="0">
                  <a:pos x="1423" y="133"/>
                </a:cxn>
                <a:cxn ang="0">
                  <a:pos x="1383" y="192"/>
                </a:cxn>
                <a:cxn ang="0">
                  <a:pos x="1343" y="239"/>
                </a:cxn>
                <a:cxn ang="0">
                  <a:pos x="1300" y="277"/>
                </a:cxn>
                <a:cxn ang="0">
                  <a:pos x="1234" y="326"/>
                </a:cxn>
                <a:cxn ang="0">
                  <a:pos x="1182" y="356"/>
                </a:cxn>
                <a:cxn ang="0">
                  <a:pos x="1109" y="389"/>
                </a:cxn>
                <a:cxn ang="0">
                  <a:pos x="1052" y="410"/>
                </a:cxn>
                <a:cxn ang="0">
                  <a:pos x="968" y="432"/>
                </a:cxn>
                <a:cxn ang="0">
                  <a:pos x="888" y="446"/>
                </a:cxn>
                <a:cxn ang="0">
                  <a:pos x="808" y="456"/>
                </a:cxn>
                <a:cxn ang="0">
                  <a:pos x="717" y="457"/>
                </a:cxn>
                <a:cxn ang="0">
                  <a:pos x="629" y="450"/>
                </a:cxn>
                <a:cxn ang="0">
                  <a:pos x="539" y="435"/>
                </a:cxn>
                <a:cxn ang="0">
                  <a:pos x="468" y="414"/>
                </a:cxn>
                <a:cxn ang="0">
                  <a:pos x="381" y="382"/>
                </a:cxn>
                <a:cxn ang="0">
                  <a:pos x="313" y="344"/>
                </a:cxn>
                <a:cxn ang="0">
                  <a:pos x="245" y="300"/>
                </a:cxn>
                <a:cxn ang="0">
                  <a:pos x="186" y="251"/>
                </a:cxn>
                <a:cxn ang="0">
                  <a:pos x="139" y="201"/>
                </a:cxn>
                <a:cxn ang="0">
                  <a:pos x="86" y="131"/>
                </a:cxn>
                <a:cxn ang="0">
                  <a:pos x="52" y="71"/>
                </a:cxn>
                <a:cxn ang="0">
                  <a:pos x="24" y="0"/>
                </a:cxn>
              </a:cxnLst>
              <a:rect l="0" t="0" r="r" b="b"/>
              <a:pathLst>
                <a:path w="1495" h="477">
                  <a:moveTo>
                    <a:pt x="24" y="0"/>
                  </a:moveTo>
                  <a:lnTo>
                    <a:pt x="0" y="5"/>
                  </a:lnTo>
                  <a:lnTo>
                    <a:pt x="27" y="75"/>
                  </a:lnTo>
                  <a:lnTo>
                    <a:pt x="67" y="147"/>
                  </a:lnTo>
                  <a:lnTo>
                    <a:pt x="106" y="199"/>
                  </a:lnTo>
                  <a:lnTo>
                    <a:pt x="167" y="262"/>
                  </a:lnTo>
                  <a:lnTo>
                    <a:pt x="231" y="316"/>
                  </a:lnTo>
                  <a:lnTo>
                    <a:pt x="299" y="360"/>
                  </a:lnTo>
                  <a:lnTo>
                    <a:pt x="376" y="400"/>
                  </a:lnTo>
                  <a:lnTo>
                    <a:pt x="449" y="429"/>
                  </a:lnTo>
                  <a:lnTo>
                    <a:pt x="542" y="456"/>
                  </a:lnTo>
                  <a:lnTo>
                    <a:pt x="626" y="470"/>
                  </a:lnTo>
                  <a:lnTo>
                    <a:pt x="717" y="477"/>
                  </a:lnTo>
                  <a:lnTo>
                    <a:pt x="811" y="476"/>
                  </a:lnTo>
                  <a:lnTo>
                    <a:pt x="896" y="467"/>
                  </a:lnTo>
                  <a:lnTo>
                    <a:pt x="974" y="452"/>
                  </a:lnTo>
                  <a:lnTo>
                    <a:pt x="1044" y="433"/>
                  </a:lnTo>
                  <a:lnTo>
                    <a:pt x="1129" y="404"/>
                  </a:lnTo>
                  <a:lnTo>
                    <a:pt x="1187" y="376"/>
                  </a:lnTo>
                  <a:lnTo>
                    <a:pt x="1259" y="335"/>
                  </a:lnTo>
                  <a:lnTo>
                    <a:pt x="1305" y="302"/>
                  </a:lnTo>
                  <a:lnTo>
                    <a:pt x="1363" y="250"/>
                  </a:lnTo>
                  <a:lnTo>
                    <a:pt x="1408" y="197"/>
                  </a:lnTo>
                  <a:lnTo>
                    <a:pt x="1442" y="147"/>
                  </a:lnTo>
                  <a:lnTo>
                    <a:pt x="1475" y="76"/>
                  </a:lnTo>
                  <a:lnTo>
                    <a:pt x="1495" y="19"/>
                  </a:lnTo>
                  <a:lnTo>
                    <a:pt x="1483" y="17"/>
                  </a:lnTo>
                  <a:lnTo>
                    <a:pt x="1471" y="15"/>
                  </a:lnTo>
                  <a:lnTo>
                    <a:pt x="1447" y="83"/>
                  </a:lnTo>
                  <a:lnTo>
                    <a:pt x="1423" y="133"/>
                  </a:lnTo>
                  <a:lnTo>
                    <a:pt x="1383" y="192"/>
                  </a:lnTo>
                  <a:lnTo>
                    <a:pt x="1343" y="239"/>
                  </a:lnTo>
                  <a:lnTo>
                    <a:pt x="1300" y="277"/>
                  </a:lnTo>
                  <a:lnTo>
                    <a:pt x="1234" y="326"/>
                  </a:lnTo>
                  <a:lnTo>
                    <a:pt x="1182" y="356"/>
                  </a:lnTo>
                  <a:lnTo>
                    <a:pt x="1109" y="389"/>
                  </a:lnTo>
                  <a:lnTo>
                    <a:pt x="1052" y="410"/>
                  </a:lnTo>
                  <a:lnTo>
                    <a:pt x="968" y="432"/>
                  </a:lnTo>
                  <a:lnTo>
                    <a:pt x="888" y="446"/>
                  </a:lnTo>
                  <a:lnTo>
                    <a:pt x="808" y="456"/>
                  </a:lnTo>
                  <a:lnTo>
                    <a:pt x="717" y="457"/>
                  </a:lnTo>
                  <a:lnTo>
                    <a:pt x="629" y="450"/>
                  </a:lnTo>
                  <a:lnTo>
                    <a:pt x="539" y="435"/>
                  </a:lnTo>
                  <a:lnTo>
                    <a:pt x="468" y="414"/>
                  </a:lnTo>
                  <a:lnTo>
                    <a:pt x="381" y="382"/>
                  </a:lnTo>
                  <a:lnTo>
                    <a:pt x="313" y="344"/>
                  </a:lnTo>
                  <a:lnTo>
                    <a:pt x="245" y="300"/>
                  </a:lnTo>
                  <a:lnTo>
                    <a:pt x="186" y="251"/>
                  </a:lnTo>
                  <a:lnTo>
                    <a:pt x="139" y="201"/>
                  </a:lnTo>
                  <a:lnTo>
                    <a:pt x="86" y="131"/>
                  </a:lnTo>
                  <a:lnTo>
                    <a:pt x="52" y="71"/>
                  </a:lnTo>
                  <a:lnTo>
                    <a:pt x="24"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03" name="Freeform 51"/>
            <p:cNvSpPr>
              <a:spLocks/>
            </p:cNvSpPr>
            <p:nvPr/>
          </p:nvSpPr>
          <p:spPr bwMode="auto">
            <a:xfrm>
              <a:off x="3331" y="2437"/>
              <a:ext cx="12" cy="2"/>
            </a:xfrm>
            <a:custGeom>
              <a:avLst/>
              <a:gdLst/>
              <a:ahLst/>
              <a:cxnLst>
                <a:cxn ang="0">
                  <a:pos x="24" y="5"/>
                </a:cxn>
                <a:cxn ang="0">
                  <a:pos x="24" y="5"/>
                </a:cxn>
                <a:cxn ang="0">
                  <a:pos x="0" y="0"/>
                </a:cxn>
                <a:cxn ang="0">
                  <a:pos x="24" y="7"/>
                </a:cxn>
                <a:cxn ang="0">
                  <a:pos x="12" y="3"/>
                </a:cxn>
                <a:cxn ang="0">
                  <a:pos x="24" y="5"/>
                </a:cxn>
              </a:cxnLst>
              <a:rect l="0" t="0" r="r" b="b"/>
              <a:pathLst>
                <a:path w="24" h="7">
                  <a:moveTo>
                    <a:pt x="24" y="5"/>
                  </a:moveTo>
                  <a:lnTo>
                    <a:pt x="24" y="5"/>
                  </a:lnTo>
                  <a:lnTo>
                    <a:pt x="0" y="0"/>
                  </a:lnTo>
                  <a:lnTo>
                    <a:pt x="24" y="7"/>
                  </a:lnTo>
                  <a:lnTo>
                    <a:pt x="12" y="3"/>
                  </a:lnTo>
                  <a:lnTo>
                    <a:pt x="24" y="5"/>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04" name="Freeform 52"/>
            <p:cNvSpPr>
              <a:spLocks/>
            </p:cNvSpPr>
            <p:nvPr/>
          </p:nvSpPr>
          <p:spPr bwMode="auto">
            <a:xfrm>
              <a:off x="3327" y="2437"/>
              <a:ext cx="17" cy="12"/>
            </a:xfrm>
            <a:custGeom>
              <a:avLst/>
              <a:gdLst/>
              <a:ahLst/>
              <a:cxnLst>
                <a:cxn ang="0">
                  <a:pos x="9" y="0"/>
                </a:cxn>
                <a:cxn ang="0">
                  <a:pos x="6" y="4"/>
                </a:cxn>
                <a:cxn ang="0">
                  <a:pos x="3" y="20"/>
                </a:cxn>
                <a:cxn ang="0">
                  <a:pos x="0" y="28"/>
                </a:cxn>
                <a:cxn ang="0">
                  <a:pos x="25" y="35"/>
                </a:cxn>
                <a:cxn ang="0">
                  <a:pos x="28" y="27"/>
                </a:cxn>
                <a:cxn ang="0">
                  <a:pos x="31" y="16"/>
                </a:cxn>
                <a:cxn ang="0">
                  <a:pos x="33" y="7"/>
                </a:cxn>
                <a:cxn ang="0">
                  <a:pos x="9" y="0"/>
                </a:cxn>
              </a:cxnLst>
              <a:rect l="0" t="0" r="r" b="b"/>
              <a:pathLst>
                <a:path w="33" h="35">
                  <a:moveTo>
                    <a:pt x="9" y="0"/>
                  </a:moveTo>
                  <a:lnTo>
                    <a:pt x="6" y="4"/>
                  </a:lnTo>
                  <a:lnTo>
                    <a:pt x="3" y="20"/>
                  </a:lnTo>
                  <a:lnTo>
                    <a:pt x="0" y="28"/>
                  </a:lnTo>
                  <a:lnTo>
                    <a:pt x="25" y="35"/>
                  </a:lnTo>
                  <a:lnTo>
                    <a:pt x="28" y="27"/>
                  </a:lnTo>
                  <a:lnTo>
                    <a:pt x="31" y="16"/>
                  </a:lnTo>
                  <a:lnTo>
                    <a:pt x="33" y="7"/>
                  </a:lnTo>
                  <a:lnTo>
                    <a:pt x="9"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05" name="Freeform 53"/>
            <p:cNvSpPr>
              <a:spLocks/>
            </p:cNvSpPr>
            <p:nvPr/>
          </p:nvSpPr>
          <p:spPr bwMode="auto">
            <a:xfrm>
              <a:off x="3323" y="2445"/>
              <a:ext cx="17" cy="16"/>
            </a:xfrm>
            <a:custGeom>
              <a:avLst/>
              <a:gdLst/>
              <a:ahLst/>
              <a:cxnLst>
                <a:cxn ang="0">
                  <a:pos x="10" y="0"/>
                </a:cxn>
                <a:cxn ang="0">
                  <a:pos x="9" y="5"/>
                </a:cxn>
                <a:cxn ang="0">
                  <a:pos x="6" y="13"/>
                </a:cxn>
                <a:cxn ang="0">
                  <a:pos x="5" y="21"/>
                </a:cxn>
                <a:cxn ang="0">
                  <a:pos x="0" y="35"/>
                </a:cxn>
                <a:cxn ang="0">
                  <a:pos x="12" y="39"/>
                </a:cxn>
                <a:cxn ang="0">
                  <a:pos x="24" y="42"/>
                </a:cxn>
                <a:cxn ang="0">
                  <a:pos x="30" y="30"/>
                </a:cxn>
                <a:cxn ang="0">
                  <a:pos x="31" y="22"/>
                </a:cxn>
                <a:cxn ang="0">
                  <a:pos x="34" y="16"/>
                </a:cxn>
                <a:cxn ang="0">
                  <a:pos x="35" y="7"/>
                </a:cxn>
                <a:cxn ang="0">
                  <a:pos x="10" y="0"/>
                </a:cxn>
              </a:cxnLst>
              <a:rect l="0" t="0" r="r" b="b"/>
              <a:pathLst>
                <a:path w="35" h="42">
                  <a:moveTo>
                    <a:pt x="10" y="0"/>
                  </a:moveTo>
                  <a:lnTo>
                    <a:pt x="9" y="5"/>
                  </a:lnTo>
                  <a:lnTo>
                    <a:pt x="6" y="13"/>
                  </a:lnTo>
                  <a:lnTo>
                    <a:pt x="5" y="21"/>
                  </a:lnTo>
                  <a:lnTo>
                    <a:pt x="0" y="35"/>
                  </a:lnTo>
                  <a:lnTo>
                    <a:pt x="12" y="39"/>
                  </a:lnTo>
                  <a:lnTo>
                    <a:pt x="24" y="42"/>
                  </a:lnTo>
                  <a:lnTo>
                    <a:pt x="30" y="30"/>
                  </a:lnTo>
                  <a:lnTo>
                    <a:pt x="31" y="22"/>
                  </a:lnTo>
                  <a:lnTo>
                    <a:pt x="34" y="16"/>
                  </a:lnTo>
                  <a:lnTo>
                    <a:pt x="35" y="7"/>
                  </a:lnTo>
                  <a:lnTo>
                    <a:pt x="10"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06" name="Freeform 54"/>
            <p:cNvSpPr>
              <a:spLocks/>
            </p:cNvSpPr>
            <p:nvPr/>
          </p:nvSpPr>
          <p:spPr bwMode="auto">
            <a:xfrm>
              <a:off x="3321" y="2456"/>
              <a:ext cx="12" cy="7"/>
            </a:xfrm>
            <a:custGeom>
              <a:avLst/>
              <a:gdLst/>
              <a:ahLst/>
              <a:cxnLst>
                <a:cxn ang="0">
                  <a:pos x="3" y="6"/>
                </a:cxn>
                <a:cxn ang="0">
                  <a:pos x="5" y="0"/>
                </a:cxn>
                <a:cxn ang="0">
                  <a:pos x="0" y="15"/>
                </a:cxn>
                <a:cxn ang="0">
                  <a:pos x="12" y="18"/>
                </a:cxn>
                <a:cxn ang="0">
                  <a:pos x="24" y="20"/>
                </a:cxn>
                <a:cxn ang="0">
                  <a:pos x="27" y="12"/>
                </a:cxn>
                <a:cxn ang="0">
                  <a:pos x="15" y="10"/>
                </a:cxn>
                <a:cxn ang="0">
                  <a:pos x="3" y="6"/>
                </a:cxn>
              </a:cxnLst>
              <a:rect l="0" t="0" r="r" b="b"/>
              <a:pathLst>
                <a:path w="27" h="20">
                  <a:moveTo>
                    <a:pt x="3" y="6"/>
                  </a:moveTo>
                  <a:lnTo>
                    <a:pt x="5" y="0"/>
                  </a:lnTo>
                  <a:lnTo>
                    <a:pt x="0" y="15"/>
                  </a:lnTo>
                  <a:lnTo>
                    <a:pt x="12" y="18"/>
                  </a:lnTo>
                  <a:lnTo>
                    <a:pt x="24" y="20"/>
                  </a:lnTo>
                  <a:lnTo>
                    <a:pt x="27" y="12"/>
                  </a:lnTo>
                  <a:lnTo>
                    <a:pt x="15" y="10"/>
                  </a:lnTo>
                  <a:lnTo>
                    <a:pt x="3" y="6"/>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07" name="Freeform 55"/>
            <p:cNvSpPr>
              <a:spLocks/>
            </p:cNvSpPr>
            <p:nvPr/>
          </p:nvSpPr>
          <p:spPr bwMode="auto">
            <a:xfrm>
              <a:off x="3319" y="2461"/>
              <a:ext cx="14" cy="5"/>
            </a:xfrm>
            <a:custGeom>
              <a:avLst/>
              <a:gdLst/>
              <a:ahLst/>
              <a:cxnLst>
                <a:cxn ang="0">
                  <a:pos x="16" y="4"/>
                </a:cxn>
                <a:cxn ang="0">
                  <a:pos x="4" y="0"/>
                </a:cxn>
                <a:cxn ang="0">
                  <a:pos x="1" y="5"/>
                </a:cxn>
                <a:cxn ang="0">
                  <a:pos x="0" y="16"/>
                </a:cxn>
                <a:cxn ang="0">
                  <a:pos x="12" y="17"/>
                </a:cxn>
                <a:cxn ang="0">
                  <a:pos x="24" y="19"/>
                </a:cxn>
                <a:cxn ang="0">
                  <a:pos x="26" y="16"/>
                </a:cxn>
                <a:cxn ang="0">
                  <a:pos x="26" y="14"/>
                </a:cxn>
                <a:cxn ang="0">
                  <a:pos x="28" y="6"/>
                </a:cxn>
                <a:cxn ang="0">
                  <a:pos x="16" y="4"/>
                </a:cxn>
              </a:cxnLst>
              <a:rect l="0" t="0" r="r" b="b"/>
              <a:pathLst>
                <a:path w="28" h="19">
                  <a:moveTo>
                    <a:pt x="16" y="4"/>
                  </a:moveTo>
                  <a:lnTo>
                    <a:pt x="4" y="0"/>
                  </a:lnTo>
                  <a:lnTo>
                    <a:pt x="1" y="5"/>
                  </a:lnTo>
                  <a:lnTo>
                    <a:pt x="0" y="16"/>
                  </a:lnTo>
                  <a:lnTo>
                    <a:pt x="12" y="17"/>
                  </a:lnTo>
                  <a:lnTo>
                    <a:pt x="24" y="19"/>
                  </a:lnTo>
                  <a:lnTo>
                    <a:pt x="26" y="16"/>
                  </a:lnTo>
                  <a:lnTo>
                    <a:pt x="26" y="14"/>
                  </a:lnTo>
                  <a:lnTo>
                    <a:pt x="28" y="6"/>
                  </a:lnTo>
                  <a:lnTo>
                    <a:pt x="16" y="4"/>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08" name="Freeform 56"/>
            <p:cNvSpPr>
              <a:spLocks/>
            </p:cNvSpPr>
            <p:nvPr/>
          </p:nvSpPr>
          <p:spPr bwMode="auto">
            <a:xfrm>
              <a:off x="3319" y="2463"/>
              <a:ext cx="14" cy="7"/>
            </a:xfrm>
            <a:custGeom>
              <a:avLst/>
              <a:gdLst/>
              <a:ahLst/>
              <a:cxnLst>
                <a:cxn ang="0">
                  <a:pos x="2" y="9"/>
                </a:cxn>
                <a:cxn ang="0">
                  <a:pos x="0" y="17"/>
                </a:cxn>
                <a:cxn ang="0">
                  <a:pos x="25" y="24"/>
                </a:cxn>
                <a:cxn ang="0">
                  <a:pos x="28" y="14"/>
                </a:cxn>
                <a:cxn ang="0">
                  <a:pos x="30" y="4"/>
                </a:cxn>
                <a:cxn ang="0">
                  <a:pos x="17" y="0"/>
                </a:cxn>
                <a:cxn ang="0">
                  <a:pos x="14" y="10"/>
                </a:cxn>
                <a:cxn ang="0">
                  <a:pos x="2" y="9"/>
                </a:cxn>
              </a:cxnLst>
              <a:rect l="0" t="0" r="r" b="b"/>
              <a:pathLst>
                <a:path w="30" h="24">
                  <a:moveTo>
                    <a:pt x="2" y="9"/>
                  </a:moveTo>
                  <a:lnTo>
                    <a:pt x="0" y="17"/>
                  </a:lnTo>
                  <a:lnTo>
                    <a:pt x="25" y="24"/>
                  </a:lnTo>
                  <a:lnTo>
                    <a:pt x="28" y="14"/>
                  </a:lnTo>
                  <a:lnTo>
                    <a:pt x="30" y="4"/>
                  </a:lnTo>
                  <a:lnTo>
                    <a:pt x="17" y="0"/>
                  </a:lnTo>
                  <a:lnTo>
                    <a:pt x="14" y="10"/>
                  </a:lnTo>
                  <a:lnTo>
                    <a:pt x="2" y="9"/>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09" name="Freeform 57"/>
            <p:cNvSpPr>
              <a:spLocks/>
            </p:cNvSpPr>
            <p:nvPr/>
          </p:nvSpPr>
          <p:spPr bwMode="auto">
            <a:xfrm>
              <a:off x="3325" y="2378"/>
              <a:ext cx="333" cy="101"/>
            </a:xfrm>
            <a:custGeom>
              <a:avLst/>
              <a:gdLst/>
              <a:ahLst/>
              <a:cxnLst>
                <a:cxn ang="0">
                  <a:pos x="11" y="269"/>
                </a:cxn>
                <a:cxn ang="0">
                  <a:pos x="7" y="278"/>
                </a:cxn>
                <a:cxn ang="0">
                  <a:pos x="30" y="285"/>
                </a:cxn>
                <a:cxn ang="0">
                  <a:pos x="39" y="287"/>
                </a:cxn>
                <a:cxn ang="0">
                  <a:pos x="54" y="290"/>
                </a:cxn>
                <a:cxn ang="0">
                  <a:pos x="68" y="294"/>
                </a:cxn>
                <a:cxn ang="0">
                  <a:pos x="122" y="301"/>
                </a:cxn>
                <a:cxn ang="0">
                  <a:pos x="141" y="302"/>
                </a:cxn>
                <a:cxn ang="0">
                  <a:pos x="157" y="303"/>
                </a:cxn>
                <a:cxn ang="0">
                  <a:pos x="174" y="303"/>
                </a:cxn>
                <a:cxn ang="0">
                  <a:pos x="190" y="304"/>
                </a:cxn>
                <a:cxn ang="0">
                  <a:pos x="261" y="298"/>
                </a:cxn>
                <a:cxn ang="0">
                  <a:pos x="320" y="286"/>
                </a:cxn>
                <a:cxn ang="0">
                  <a:pos x="395" y="261"/>
                </a:cxn>
                <a:cxn ang="0">
                  <a:pos x="439" y="238"/>
                </a:cxn>
                <a:cxn ang="0">
                  <a:pos x="501" y="198"/>
                </a:cxn>
                <a:cxn ang="0">
                  <a:pos x="551" y="155"/>
                </a:cxn>
                <a:cxn ang="0">
                  <a:pos x="595" y="108"/>
                </a:cxn>
                <a:cxn ang="0">
                  <a:pos x="629" y="62"/>
                </a:cxn>
                <a:cxn ang="0">
                  <a:pos x="662" y="0"/>
                </a:cxn>
                <a:cxn ang="0">
                  <a:pos x="635" y="4"/>
                </a:cxn>
                <a:cxn ang="0">
                  <a:pos x="610" y="48"/>
                </a:cxn>
                <a:cxn ang="0">
                  <a:pos x="573" y="101"/>
                </a:cxn>
                <a:cxn ang="0">
                  <a:pos x="532" y="144"/>
                </a:cxn>
                <a:cxn ang="0">
                  <a:pos x="487" y="182"/>
                </a:cxn>
                <a:cxn ang="0">
                  <a:pos x="442" y="211"/>
                </a:cxn>
                <a:cxn ang="0">
                  <a:pos x="371" y="247"/>
                </a:cxn>
                <a:cxn ang="0">
                  <a:pos x="323" y="265"/>
                </a:cxn>
                <a:cxn ang="0">
                  <a:pos x="253" y="278"/>
                </a:cxn>
                <a:cxn ang="0">
                  <a:pos x="190" y="284"/>
                </a:cxn>
                <a:cxn ang="0">
                  <a:pos x="174" y="282"/>
                </a:cxn>
                <a:cxn ang="0">
                  <a:pos x="157" y="282"/>
                </a:cxn>
                <a:cxn ang="0">
                  <a:pos x="141" y="281"/>
                </a:cxn>
                <a:cxn ang="0">
                  <a:pos x="124" y="280"/>
                </a:cxn>
                <a:cxn ang="0">
                  <a:pos x="79" y="273"/>
                </a:cxn>
                <a:cxn ang="0">
                  <a:pos x="60" y="270"/>
                </a:cxn>
                <a:cxn ang="0">
                  <a:pos x="45" y="267"/>
                </a:cxn>
                <a:cxn ang="0">
                  <a:pos x="22" y="262"/>
                </a:cxn>
                <a:cxn ang="0">
                  <a:pos x="0" y="255"/>
                </a:cxn>
                <a:cxn ang="0">
                  <a:pos x="13" y="259"/>
                </a:cxn>
                <a:cxn ang="0">
                  <a:pos x="11" y="269"/>
                </a:cxn>
              </a:cxnLst>
              <a:rect l="0" t="0" r="r" b="b"/>
              <a:pathLst>
                <a:path w="662" h="304">
                  <a:moveTo>
                    <a:pt x="11" y="269"/>
                  </a:moveTo>
                  <a:lnTo>
                    <a:pt x="7" y="278"/>
                  </a:lnTo>
                  <a:lnTo>
                    <a:pt x="30" y="285"/>
                  </a:lnTo>
                  <a:lnTo>
                    <a:pt x="39" y="287"/>
                  </a:lnTo>
                  <a:lnTo>
                    <a:pt x="54" y="290"/>
                  </a:lnTo>
                  <a:lnTo>
                    <a:pt x="68" y="294"/>
                  </a:lnTo>
                  <a:lnTo>
                    <a:pt x="122" y="301"/>
                  </a:lnTo>
                  <a:lnTo>
                    <a:pt x="141" y="302"/>
                  </a:lnTo>
                  <a:lnTo>
                    <a:pt x="157" y="303"/>
                  </a:lnTo>
                  <a:lnTo>
                    <a:pt x="174" y="303"/>
                  </a:lnTo>
                  <a:lnTo>
                    <a:pt x="190" y="304"/>
                  </a:lnTo>
                  <a:lnTo>
                    <a:pt x="261" y="298"/>
                  </a:lnTo>
                  <a:lnTo>
                    <a:pt x="320" y="286"/>
                  </a:lnTo>
                  <a:lnTo>
                    <a:pt x="395" y="261"/>
                  </a:lnTo>
                  <a:lnTo>
                    <a:pt x="439" y="238"/>
                  </a:lnTo>
                  <a:lnTo>
                    <a:pt x="501" y="198"/>
                  </a:lnTo>
                  <a:lnTo>
                    <a:pt x="551" y="155"/>
                  </a:lnTo>
                  <a:lnTo>
                    <a:pt x="595" y="108"/>
                  </a:lnTo>
                  <a:lnTo>
                    <a:pt x="629" y="62"/>
                  </a:lnTo>
                  <a:lnTo>
                    <a:pt x="662" y="0"/>
                  </a:lnTo>
                  <a:lnTo>
                    <a:pt x="635" y="4"/>
                  </a:lnTo>
                  <a:lnTo>
                    <a:pt x="610" y="48"/>
                  </a:lnTo>
                  <a:lnTo>
                    <a:pt x="573" y="101"/>
                  </a:lnTo>
                  <a:lnTo>
                    <a:pt x="532" y="144"/>
                  </a:lnTo>
                  <a:lnTo>
                    <a:pt x="487" y="182"/>
                  </a:lnTo>
                  <a:lnTo>
                    <a:pt x="442" y="211"/>
                  </a:lnTo>
                  <a:lnTo>
                    <a:pt x="371" y="247"/>
                  </a:lnTo>
                  <a:lnTo>
                    <a:pt x="323" y="265"/>
                  </a:lnTo>
                  <a:lnTo>
                    <a:pt x="253" y="278"/>
                  </a:lnTo>
                  <a:lnTo>
                    <a:pt x="190" y="284"/>
                  </a:lnTo>
                  <a:lnTo>
                    <a:pt x="174" y="282"/>
                  </a:lnTo>
                  <a:lnTo>
                    <a:pt x="157" y="282"/>
                  </a:lnTo>
                  <a:lnTo>
                    <a:pt x="141" y="281"/>
                  </a:lnTo>
                  <a:lnTo>
                    <a:pt x="124" y="280"/>
                  </a:lnTo>
                  <a:lnTo>
                    <a:pt x="79" y="273"/>
                  </a:lnTo>
                  <a:lnTo>
                    <a:pt x="60" y="270"/>
                  </a:lnTo>
                  <a:lnTo>
                    <a:pt x="45" y="267"/>
                  </a:lnTo>
                  <a:lnTo>
                    <a:pt x="22" y="262"/>
                  </a:lnTo>
                  <a:lnTo>
                    <a:pt x="0" y="255"/>
                  </a:lnTo>
                  <a:lnTo>
                    <a:pt x="13" y="259"/>
                  </a:lnTo>
                  <a:lnTo>
                    <a:pt x="11" y="269"/>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10" name="Freeform 58"/>
            <p:cNvSpPr>
              <a:spLocks/>
            </p:cNvSpPr>
            <p:nvPr/>
          </p:nvSpPr>
          <p:spPr bwMode="auto">
            <a:xfrm>
              <a:off x="2957" y="1805"/>
              <a:ext cx="769" cy="574"/>
            </a:xfrm>
            <a:custGeom>
              <a:avLst/>
              <a:gdLst/>
              <a:ahLst/>
              <a:cxnLst>
                <a:cxn ang="0">
                  <a:pos x="1417" y="1667"/>
                </a:cxn>
                <a:cxn ang="0">
                  <a:pos x="1436" y="1551"/>
                </a:cxn>
                <a:cxn ang="0">
                  <a:pos x="1432" y="1466"/>
                </a:cxn>
                <a:cxn ang="0">
                  <a:pos x="1424" y="1410"/>
                </a:cxn>
                <a:cxn ang="0">
                  <a:pos x="1408" y="1355"/>
                </a:cxn>
                <a:cxn ang="0">
                  <a:pos x="1384" y="1311"/>
                </a:cxn>
                <a:cxn ang="0">
                  <a:pos x="1346" y="1263"/>
                </a:cxn>
                <a:cxn ang="0">
                  <a:pos x="1361" y="1233"/>
                </a:cxn>
                <a:cxn ang="0">
                  <a:pos x="1427" y="1157"/>
                </a:cxn>
                <a:cxn ang="0">
                  <a:pos x="1475" y="1068"/>
                </a:cxn>
                <a:cxn ang="0">
                  <a:pos x="1507" y="984"/>
                </a:cxn>
                <a:cxn ang="0">
                  <a:pos x="1527" y="889"/>
                </a:cxn>
                <a:cxn ang="0">
                  <a:pos x="1535" y="789"/>
                </a:cxn>
                <a:cxn ang="0">
                  <a:pos x="1528" y="639"/>
                </a:cxn>
                <a:cxn ang="0">
                  <a:pos x="1464" y="448"/>
                </a:cxn>
                <a:cxn ang="0">
                  <a:pos x="1347" y="284"/>
                </a:cxn>
                <a:cxn ang="0">
                  <a:pos x="1193" y="155"/>
                </a:cxn>
                <a:cxn ang="0">
                  <a:pos x="994" y="59"/>
                </a:cxn>
                <a:cxn ang="0">
                  <a:pos x="764" y="6"/>
                </a:cxn>
                <a:cxn ang="0">
                  <a:pos x="577" y="1"/>
                </a:cxn>
                <a:cxn ang="0">
                  <a:pos x="446" y="11"/>
                </a:cxn>
                <a:cxn ang="0">
                  <a:pos x="316" y="35"/>
                </a:cxn>
                <a:cxn ang="0">
                  <a:pos x="201" y="71"/>
                </a:cxn>
                <a:cxn ang="0">
                  <a:pos x="109" y="116"/>
                </a:cxn>
                <a:cxn ang="0">
                  <a:pos x="0" y="193"/>
                </a:cxn>
                <a:cxn ang="0">
                  <a:pos x="67" y="168"/>
                </a:cxn>
                <a:cxn ang="0">
                  <a:pos x="176" y="108"/>
                </a:cxn>
                <a:cxn ang="0">
                  <a:pos x="254" y="75"/>
                </a:cxn>
                <a:cxn ang="0">
                  <a:pos x="391" y="42"/>
                </a:cxn>
                <a:cxn ang="0">
                  <a:pos x="513" y="25"/>
                </a:cxn>
                <a:cxn ang="0">
                  <a:pos x="645" y="20"/>
                </a:cxn>
                <a:cxn ang="0">
                  <a:pos x="878" y="45"/>
                </a:cxn>
                <a:cxn ang="0">
                  <a:pos x="1085" y="119"/>
                </a:cxn>
                <a:cxn ang="0">
                  <a:pos x="1256" y="230"/>
                </a:cxn>
                <a:cxn ang="0">
                  <a:pos x="1391" y="373"/>
                </a:cxn>
                <a:cxn ang="0">
                  <a:pos x="1480" y="545"/>
                </a:cxn>
                <a:cxn ang="0">
                  <a:pos x="1512" y="739"/>
                </a:cxn>
                <a:cxn ang="0">
                  <a:pos x="1507" y="838"/>
                </a:cxn>
                <a:cxn ang="0">
                  <a:pos x="1494" y="932"/>
                </a:cxn>
                <a:cxn ang="0">
                  <a:pos x="1468" y="1028"/>
                </a:cxn>
                <a:cxn ang="0">
                  <a:pos x="1434" y="1099"/>
                </a:cxn>
                <a:cxn ang="0">
                  <a:pos x="1372" y="1188"/>
                </a:cxn>
                <a:cxn ang="0">
                  <a:pos x="1304" y="1255"/>
                </a:cxn>
                <a:cxn ang="0">
                  <a:pos x="1346" y="1298"/>
                </a:cxn>
                <a:cxn ang="0">
                  <a:pos x="1373" y="1339"/>
                </a:cxn>
                <a:cxn ang="0">
                  <a:pos x="1393" y="1390"/>
                </a:cxn>
                <a:cxn ang="0">
                  <a:pos x="1403" y="1441"/>
                </a:cxn>
                <a:cxn ang="0">
                  <a:pos x="1409" y="1494"/>
                </a:cxn>
                <a:cxn ang="0">
                  <a:pos x="1406" y="1607"/>
                </a:cxn>
                <a:cxn ang="0">
                  <a:pos x="1371" y="1720"/>
                </a:cxn>
              </a:cxnLst>
              <a:rect l="0" t="0" r="r" b="b"/>
              <a:pathLst>
                <a:path w="1536" h="1720">
                  <a:moveTo>
                    <a:pt x="1398" y="1716"/>
                  </a:moveTo>
                  <a:lnTo>
                    <a:pt x="1417" y="1667"/>
                  </a:lnTo>
                  <a:lnTo>
                    <a:pt x="1431" y="1609"/>
                  </a:lnTo>
                  <a:lnTo>
                    <a:pt x="1436" y="1551"/>
                  </a:lnTo>
                  <a:lnTo>
                    <a:pt x="1434" y="1494"/>
                  </a:lnTo>
                  <a:lnTo>
                    <a:pt x="1432" y="1466"/>
                  </a:lnTo>
                  <a:lnTo>
                    <a:pt x="1428" y="1439"/>
                  </a:lnTo>
                  <a:lnTo>
                    <a:pt x="1424" y="1410"/>
                  </a:lnTo>
                  <a:lnTo>
                    <a:pt x="1417" y="1385"/>
                  </a:lnTo>
                  <a:lnTo>
                    <a:pt x="1408" y="1355"/>
                  </a:lnTo>
                  <a:lnTo>
                    <a:pt x="1401" y="1339"/>
                  </a:lnTo>
                  <a:lnTo>
                    <a:pt x="1384" y="1311"/>
                  </a:lnTo>
                  <a:lnTo>
                    <a:pt x="1371" y="1291"/>
                  </a:lnTo>
                  <a:lnTo>
                    <a:pt x="1346" y="1263"/>
                  </a:lnTo>
                  <a:lnTo>
                    <a:pt x="1336" y="1255"/>
                  </a:lnTo>
                  <a:lnTo>
                    <a:pt x="1361" y="1233"/>
                  </a:lnTo>
                  <a:lnTo>
                    <a:pt x="1408" y="1181"/>
                  </a:lnTo>
                  <a:lnTo>
                    <a:pt x="1427" y="1157"/>
                  </a:lnTo>
                  <a:lnTo>
                    <a:pt x="1453" y="1115"/>
                  </a:lnTo>
                  <a:lnTo>
                    <a:pt x="1475" y="1068"/>
                  </a:lnTo>
                  <a:lnTo>
                    <a:pt x="1495" y="1018"/>
                  </a:lnTo>
                  <a:lnTo>
                    <a:pt x="1507" y="984"/>
                  </a:lnTo>
                  <a:lnTo>
                    <a:pt x="1518" y="934"/>
                  </a:lnTo>
                  <a:lnTo>
                    <a:pt x="1527" y="889"/>
                  </a:lnTo>
                  <a:lnTo>
                    <a:pt x="1532" y="838"/>
                  </a:lnTo>
                  <a:lnTo>
                    <a:pt x="1535" y="789"/>
                  </a:lnTo>
                  <a:lnTo>
                    <a:pt x="1536" y="739"/>
                  </a:lnTo>
                  <a:lnTo>
                    <a:pt x="1528" y="639"/>
                  </a:lnTo>
                  <a:lnTo>
                    <a:pt x="1505" y="545"/>
                  </a:lnTo>
                  <a:lnTo>
                    <a:pt x="1464" y="448"/>
                  </a:lnTo>
                  <a:lnTo>
                    <a:pt x="1416" y="369"/>
                  </a:lnTo>
                  <a:lnTo>
                    <a:pt x="1347" y="284"/>
                  </a:lnTo>
                  <a:lnTo>
                    <a:pt x="1275" y="217"/>
                  </a:lnTo>
                  <a:lnTo>
                    <a:pt x="1193" y="155"/>
                  </a:lnTo>
                  <a:lnTo>
                    <a:pt x="1090" y="99"/>
                  </a:lnTo>
                  <a:lnTo>
                    <a:pt x="994" y="59"/>
                  </a:lnTo>
                  <a:lnTo>
                    <a:pt x="878" y="25"/>
                  </a:lnTo>
                  <a:lnTo>
                    <a:pt x="764" y="6"/>
                  </a:lnTo>
                  <a:lnTo>
                    <a:pt x="645" y="0"/>
                  </a:lnTo>
                  <a:lnTo>
                    <a:pt x="577" y="1"/>
                  </a:lnTo>
                  <a:lnTo>
                    <a:pt x="510" y="4"/>
                  </a:lnTo>
                  <a:lnTo>
                    <a:pt x="446" y="11"/>
                  </a:lnTo>
                  <a:lnTo>
                    <a:pt x="377" y="21"/>
                  </a:lnTo>
                  <a:lnTo>
                    <a:pt x="316" y="35"/>
                  </a:lnTo>
                  <a:lnTo>
                    <a:pt x="279" y="45"/>
                  </a:lnTo>
                  <a:lnTo>
                    <a:pt x="201" y="71"/>
                  </a:lnTo>
                  <a:lnTo>
                    <a:pt x="141" y="99"/>
                  </a:lnTo>
                  <a:lnTo>
                    <a:pt x="109" y="116"/>
                  </a:lnTo>
                  <a:lnTo>
                    <a:pt x="53" y="152"/>
                  </a:lnTo>
                  <a:lnTo>
                    <a:pt x="0" y="193"/>
                  </a:lnTo>
                  <a:lnTo>
                    <a:pt x="30" y="197"/>
                  </a:lnTo>
                  <a:lnTo>
                    <a:pt x="67" y="168"/>
                  </a:lnTo>
                  <a:lnTo>
                    <a:pt x="106" y="143"/>
                  </a:lnTo>
                  <a:lnTo>
                    <a:pt x="176" y="108"/>
                  </a:lnTo>
                  <a:lnTo>
                    <a:pt x="220" y="87"/>
                  </a:lnTo>
                  <a:lnTo>
                    <a:pt x="254" y="75"/>
                  </a:lnTo>
                  <a:lnTo>
                    <a:pt x="332" y="53"/>
                  </a:lnTo>
                  <a:lnTo>
                    <a:pt x="391" y="42"/>
                  </a:lnTo>
                  <a:lnTo>
                    <a:pt x="448" y="32"/>
                  </a:lnTo>
                  <a:lnTo>
                    <a:pt x="513" y="25"/>
                  </a:lnTo>
                  <a:lnTo>
                    <a:pt x="577" y="21"/>
                  </a:lnTo>
                  <a:lnTo>
                    <a:pt x="645" y="20"/>
                  </a:lnTo>
                  <a:lnTo>
                    <a:pt x="762" y="26"/>
                  </a:lnTo>
                  <a:lnTo>
                    <a:pt x="878" y="45"/>
                  </a:lnTo>
                  <a:lnTo>
                    <a:pt x="978" y="75"/>
                  </a:lnTo>
                  <a:lnTo>
                    <a:pt x="1085" y="119"/>
                  </a:lnTo>
                  <a:lnTo>
                    <a:pt x="1171" y="167"/>
                  </a:lnTo>
                  <a:lnTo>
                    <a:pt x="1256" y="230"/>
                  </a:lnTo>
                  <a:lnTo>
                    <a:pt x="1334" y="302"/>
                  </a:lnTo>
                  <a:lnTo>
                    <a:pt x="1391" y="373"/>
                  </a:lnTo>
                  <a:lnTo>
                    <a:pt x="1445" y="462"/>
                  </a:lnTo>
                  <a:lnTo>
                    <a:pt x="1480" y="545"/>
                  </a:lnTo>
                  <a:lnTo>
                    <a:pt x="1503" y="641"/>
                  </a:lnTo>
                  <a:lnTo>
                    <a:pt x="1512" y="739"/>
                  </a:lnTo>
                  <a:lnTo>
                    <a:pt x="1510" y="789"/>
                  </a:lnTo>
                  <a:lnTo>
                    <a:pt x="1507" y="838"/>
                  </a:lnTo>
                  <a:lnTo>
                    <a:pt x="1502" y="882"/>
                  </a:lnTo>
                  <a:lnTo>
                    <a:pt x="1494" y="932"/>
                  </a:lnTo>
                  <a:lnTo>
                    <a:pt x="1483" y="973"/>
                  </a:lnTo>
                  <a:lnTo>
                    <a:pt x="1468" y="1028"/>
                  </a:lnTo>
                  <a:lnTo>
                    <a:pt x="1453" y="1062"/>
                  </a:lnTo>
                  <a:lnTo>
                    <a:pt x="1434" y="1099"/>
                  </a:lnTo>
                  <a:lnTo>
                    <a:pt x="1410" y="1137"/>
                  </a:lnTo>
                  <a:lnTo>
                    <a:pt x="1372" y="1188"/>
                  </a:lnTo>
                  <a:lnTo>
                    <a:pt x="1353" y="1208"/>
                  </a:lnTo>
                  <a:lnTo>
                    <a:pt x="1304" y="1255"/>
                  </a:lnTo>
                  <a:lnTo>
                    <a:pt x="1335" y="1285"/>
                  </a:lnTo>
                  <a:lnTo>
                    <a:pt x="1346" y="1298"/>
                  </a:lnTo>
                  <a:lnTo>
                    <a:pt x="1362" y="1321"/>
                  </a:lnTo>
                  <a:lnTo>
                    <a:pt x="1373" y="1339"/>
                  </a:lnTo>
                  <a:lnTo>
                    <a:pt x="1386" y="1370"/>
                  </a:lnTo>
                  <a:lnTo>
                    <a:pt x="1393" y="1390"/>
                  </a:lnTo>
                  <a:lnTo>
                    <a:pt x="1399" y="1417"/>
                  </a:lnTo>
                  <a:lnTo>
                    <a:pt x="1403" y="1441"/>
                  </a:lnTo>
                  <a:lnTo>
                    <a:pt x="1408" y="1468"/>
                  </a:lnTo>
                  <a:lnTo>
                    <a:pt x="1409" y="1494"/>
                  </a:lnTo>
                  <a:lnTo>
                    <a:pt x="1412" y="1551"/>
                  </a:lnTo>
                  <a:lnTo>
                    <a:pt x="1406" y="1607"/>
                  </a:lnTo>
                  <a:lnTo>
                    <a:pt x="1393" y="1660"/>
                  </a:lnTo>
                  <a:lnTo>
                    <a:pt x="1371" y="1720"/>
                  </a:lnTo>
                  <a:lnTo>
                    <a:pt x="1398" y="1716"/>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11" name="Freeform 59"/>
            <p:cNvSpPr>
              <a:spLocks/>
            </p:cNvSpPr>
            <p:nvPr/>
          </p:nvSpPr>
          <p:spPr bwMode="auto">
            <a:xfrm>
              <a:off x="2939" y="1869"/>
              <a:ext cx="35" cy="19"/>
            </a:xfrm>
            <a:custGeom>
              <a:avLst/>
              <a:gdLst/>
              <a:ahLst/>
              <a:cxnLst>
                <a:cxn ang="0">
                  <a:pos x="40" y="0"/>
                </a:cxn>
                <a:cxn ang="0">
                  <a:pos x="0" y="39"/>
                </a:cxn>
                <a:cxn ang="0">
                  <a:pos x="8" y="58"/>
                </a:cxn>
                <a:cxn ang="0">
                  <a:pos x="19" y="54"/>
                </a:cxn>
                <a:cxn ang="0">
                  <a:pos x="30" y="51"/>
                </a:cxn>
                <a:cxn ang="0">
                  <a:pos x="27" y="45"/>
                </a:cxn>
                <a:cxn ang="0">
                  <a:pos x="70" y="4"/>
                </a:cxn>
                <a:cxn ang="0">
                  <a:pos x="40" y="0"/>
                </a:cxn>
              </a:cxnLst>
              <a:rect l="0" t="0" r="r" b="b"/>
              <a:pathLst>
                <a:path w="70" h="58">
                  <a:moveTo>
                    <a:pt x="40" y="0"/>
                  </a:moveTo>
                  <a:lnTo>
                    <a:pt x="0" y="39"/>
                  </a:lnTo>
                  <a:lnTo>
                    <a:pt x="8" y="58"/>
                  </a:lnTo>
                  <a:lnTo>
                    <a:pt x="19" y="54"/>
                  </a:lnTo>
                  <a:lnTo>
                    <a:pt x="30" y="51"/>
                  </a:lnTo>
                  <a:lnTo>
                    <a:pt x="27" y="45"/>
                  </a:lnTo>
                  <a:lnTo>
                    <a:pt x="70" y="4"/>
                  </a:lnTo>
                  <a:lnTo>
                    <a:pt x="40"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12" name="Freeform 60"/>
            <p:cNvSpPr>
              <a:spLocks/>
            </p:cNvSpPr>
            <p:nvPr/>
          </p:nvSpPr>
          <p:spPr bwMode="auto">
            <a:xfrm>
              <a:off x="2941" y="1887"/>
              <a:ext cx="29" cy="54"/>
            </a:xfrm>
            <a:custGeom>
              <a:avLst/>
              <a:gdLst/>
              <a:ahLst/>
              <a:cxnLst>
                <a:cxn ang="0">
                  <a:pos x="12" y="3"/>
                </a:cxn>
                <a:cxn ang="0">
                  <a:pos x="0" y="7"/>
                </a:cxn>
                <a:cxn ang="0">
                  <a:pos x="12" y="38"/>
                </a:cxn>
                <a:cxn ang="0">
                  <a:pos x="19" y="60"/>
                </a:cxn>
                <a:cxn ang="0">
                  <a:pos x="23" y="76"/>
                </a:cxn>
                <a:cxn ang="0">
                  <a:pos x="24" y="89"/>
                </a:cxn>
                <a:cxn ang="0">
                  <a:pos x="27" y="103"/>
                </a:cxn>
                <a:cxn ang="0">
                  <a:pos x="30" y="131"/>
                </a:cxn>
                <a:cxn ang="0">
                  <a:pos x="30" y="145"/>
                </a:cxn>
                <a:cxn ang="0">
                  <a:pos x="31" y="161"/>
                </a:cxn>
                <a:cxn ang="0">
                  <a:pos x="44" y="161"/>
                </a:cxn>
                <a:cxn ang="0">
                  <a:pos x="56" y="161"/>
                </a:cxn>
                <a:cxn ang="0">
                  <a:pos x="54" y="145"/>
                </a:cxn>
                <a:cxn ang="0">
                  <a:pos x="54" y="131"/>
                </a:cxn>
                <a:cxn ang="0">
                  <a:pos x="52" y="99"/>
                </a:cxn>
                <a:cxn ang="0">
                  <a:pos x="49" y="84"/>
                </a:cxn>
                <a:cxn ang="0">
                  <a:pos x="48" y="69"/>
                </a:cxn>
                <a:cxn ang="0">
                  <a:pos x="44" y="56"/>
                </a:cxn>
                <a:cxn ang="0">
                  <a:pos x="34" y="24"/>
                </a:cxn>
                <a:cxn ang="0">
                  <a:pos x="39" y="38"/>
                </a:cxn>
                <a:cxn ang="0">
                  <a:pos x="23" y="0"/>
                </a:cxn>
                <a:cxn ang="0">
                  <a:pos x="12" y="3"/>
                </a:cxn>
              </a:cxnLst>
              <a:rect l="0" t="0" r="r" b="b"/>
              <a:pathLst>
                <a:path w="56" h="161">
                  <a:moveTo>
                    <a:pt x="12" y="3"/>
                  </a:moveTo>
                  <a:lnTo>
                    <a:pt x="0" y="7"/>
                  </a:lnTo>
                  <a:lnTo>
                    <a:pt x="12" y="38"/>
                  </a:lnTo>
                  <a:lnTo>
                    <a:pt x="19" y="60"/>
                  </a:lnTo>
                  <a:lnTo>
                    <a:pt x="23" y="76"/>
                  </a:lnTo>
                  <a:lnTo>
                    <a:pt x="24" y="89"/>
                  </a:lnTo>
                  <a:lnTo>
                    <a:pt x="27" y="103"/>
                  </a:lnTo>
                  <a:lnTo>
                    <a:pt x="30" y="131"/>
                  </a:lnTo>
                  <a:lnTo>
                    <a:pt x="30" y="145"/>
                  </a:lnTo>
                  <a:lnTo>
                    <a:pt x="31" y="161"/>
                  </a:lnTo>
                  <a:lnTo>
                    <a:pt x="44" y="161"/>
                  </a:lnTo>
                  <a:lnTo>
                    <a:pt x="56" y="161"/>
                  </a:lnTo>
                  <a:lnTo>
                    <a:pt x="54" y="145"/>
                  </a:lnTo>
                  <a:lnTo>
                    <a:pt x="54" y="131"/>
                  </a:lnTo>
                  <a:lnTo>
                    <a:pt x="52" y="99"/>
                  </a:lnTo>
                  <a:lnTo>
                    <a:pt x="49" y="84"/>
                  </a:lnTo>
                  <a:lnTo>
                    <a:pt x="48" y="69"/>
                  </a:lnTo>
                  <a:lnTo>
                    <a:pt x="44" y="56"/>
                  </a:lnTo>
                  <a:lnTo>
                    <a:pt x="34" y="24"/>
                  </a:lnTo>
                  <a:lnTo>
                    <a:pt x="39" y="38"/>
                  </a:lnTo>
                  <a:lnTo>
                    <a:pt x="23" y="0"/>
                  </a:lnTo>
                  <a:lnTo>
                    <a:pt x="12" y="3"/>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13" name="Freeform 61"/>
            <p:cNvSpPr>
              <a:spLocks/>
            </p:cNvSpPr>
            <p:nvPr/>
          </p:nvSpPr>
          <p:spPr bwMode="auto">
            <a:xfrm>
              <a:off x="2957" y="1940"/>
              <a:ext cx="12" cy="0"/>
            </a:xfrm>
            <a:custGeom>
              <a:avLst/>
              <a:gdLst/>
              <a:ahLst/>
              <a:cxnLst>
                <a:cxn ang="0">
                  <a:pos x="13" y="0"/>
                </a:cxn>
                <a:cxn ang="0">
                  <a:pos x="25" y="0"/>
                </a:cxn>
                <a:cxn ang="0">
                  <a:pos x="0" y="0"/>
                </a:cxn>
                <a:cxn ang="0">
                  <a:pos x="25" y="0"/>
                </a:cxn>
                <a:cxn ang="0">
                  <a:pos x="25" y="0"/>
                </a:cxn>
                <a:cxn ang="0">
                  <a:pos x="13" y="0"/>
                </a:cxn>
              </a:cxnLst>
              <a:rect l="0" t="0" r="r" b="b"/>
              <a:pathLst>
                <a:path w="25">
                  <a:moveTo>
                    <a:pt x="13" y="0"/>
                  </a:moveTo>
                  <a:lnTo>
                    <a:pt x="25" y="0"/>
                  </a:lnTo>
                  <a:lnTo>
                    <a:pt x="0" y="0"/>
                  </a:lnTo>
                  <a:lnTo>
                    <a:pt x="25" y="0"/>
                  </a:lnTo>
                  <a:lnTo>
                    <a:pt x="25" y="0"/>
                  </a:lnTo>
                  <a:lnTo>
                    <a:pt x="13"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14" name="Freeform 62"/>
            <p:cNvSpPr>
              <a:spLocks/>
            </p:cNvSpPr>
            <p:nvPr/>
          </p:nvSpPr>
          <p:spPr bwMode="auto">
            <a:xfrm>
              <a:off x="2428" y="1805"/>
              <a:ext cx="541" cy="135"/>
            </a:xfrm>
            <a:custGeom>
              <a:avLst/>
              <a:gdLst/>
              <a:ahLst/>
              <a:cxnLst>
                <a:cxn ang="0">
                  <a:pos x="1084" y="405"/>
                </a:cxn>
                <a:cxn ang="0">
                  <a:pos x="1078" y="345"/>
                </a:cxn>
                <a:cxn ang="0">
                  <a:pos x="1065" y="291"/>
                </a:cxn>
                <a:cxn ang="0">
                  <a:pos x="1039" y="234"/>
                </a:cxn>
                <a:cxn ang="0">
                  <a:pos x="1010" y="190"/>
                </a:cxn>
                <a:cxn ang="0">
                  <a:pos x="970" y="148"/>
                </a:cxn>
                <a:cxn ang="0">
                  <a:pos x="922" y="108"/>
                </a:cxn>
                <a:cxn ang="0">
                  <a:pos x="869" y="75"/>
                </a:cxn>
                <a:cxn ang="0">
                  <a:pos x="817" y="50"/>
                </a:cxn>
                <a:cxn ang="0">
                  <a:pos x="743" y="26"/>
                </a:cxn>
                <a:cxn ang="0">
                  <a:pos x="686" y="11"/>
                </a:cxn>
                <a:cxn ang="0">
                  <a:pos x="614" y="2"/>
                </a:cxn>
                <a:cxn ang="0">
                  <a:pos x="542" y="0"/>
                </a:cxn>
                <a:cxn ang="0">
                  <a:pos x="468" y="2"/>
                </a:cxn>
                <a:cxn ang="0">
                  <a:pos x="397" y="11"/>
                </a:cxn>
                <a:cxn ang="0">
                  <a:pos x="339" y="26"/>
                </a:cxn>
                <a:cxn ang="0">
                  <a:pos x="266" y="50"/>
                </a:cxn>
                <a:cxn ang="0">
                  <a:pos x="214" y="75"/>
                </a:cxn>
                <a:cxn ang="0">
                  <a:pos x="160" y="108"/>
                </a:cxn>
                <a:cxn ang="0">
                  <a:pos x="112" y="148"/>
                </a:cxn>
                <a:cxn ang="0">
                  <a:pos x="73" y="190"/>
                </a:cxn>
                <a:cxn ang="0">
                  <a:pos x="44" y="234"/>
                </a:cxn>
                <a:cxn ang="0">
                  <a:pos x="18" y="291"/>
                </a:cxn>
                <a:cxn ang="0">
                  <a:pos x="4" y="345"/>
                </a:cxn>
                <a:cxn ang="0">
                  <a:pos x="0" y="405"/>
                </a:cxn>
                <a:cxn ang="0">
                  <a:pos x="12" y="405"/>
                </a:cxn>
                <a:cxn ang="0">
                  <a:pos x="25" y="405"/>
                </a:cxn>
                <a:cxn ang="0">
                  <a:pos x="29" y="347"/>
                </a:cxn>
                <a:cxn ang="0">
                  <a:pos x="43" y="291"/>
                </a:cxn>
                <a:cxn ang="0">
                  <a:pos x="63" y="247"/>
                </a:cxn>
                <a:cxn ang="0">
                  <a:pos x="95" y="199"/>
                </a:cxn>
                <a:cxn ang="0">
                  <a:pos x="131" y="159"/>
                </a:cxn>
                <a:cxn ang="0">
                  <a:pos x="174" y="124"/>
                </a:cxn>
                <a:cxn ang="0">
                  <a:pos x="222" y="93"/>
                </a:cxn>
                <a:cxn ang="0">
                  <a:pos x="282" y="66"/>
                </a:cxn>
                <a:cxn ang="0">
                  <a:pos x="331" y="49"/>
                </a:cxn>
                <a:cxn ang="0">
                  <a:pos x="405" y="32"/>
                </a:cxn>
                <a:cxn ang="0">
                  <a:pos x="471" y="23"/>
                </a:cxn>
                <a:cxn ang="0">
                  <a:pos x="542" y="20"/>
                </a:cxn>
                <a:cxn ang="0">
                  <a:pos x="612" y="23"/>
                </a:cxn>
                <a:cxn ang="0">
                  <a:pos x="677" y="32"/>
                </a:cxn>
                <a:cxn ang="0">
                  <a:pos x="751" y="49"/>
                </a:cxn>
                <a:cxn ang="0">
                  <a:pos x="801" y="66"/>
                </a:cxn>
                <a:cxn ang="0">
                  <a:pos x="861" y="93"/>
                </a:cxn>
                <a:cxn ang="0">
                  <a:pos x="909" y="124"/>
                </a:cxn>
                <a:cxn ang="0">
                  <a:pos x="951" y="159"/>
                </a:cxn>
                <a:cxn ang="0">
                  <a:pos x="988" y="199"/>
                </a:cxn>
                <a:cxn ang="0">
                  <a:pos x="1020" y="247"/>
                </a:cxn>
                <a:cxn ang="0">
                  <a:pos x="1040" y="291"/>
                </a:cxn>
                <a:cxn ang="0">
                  <a:pos x="1054" y="347"/>
                </a:cxn>
                <a:cxn ang="0">
                  <a:pos x="1059" y="405"/>
                </a:cxn>
                <a:cxn ang="0">
                  <a:pos x="1084" y="405"/>
                </a:cxn>
              </a:cxnLst>
              <a:rect l="0" t="0" r="r" b="b"/>
              <a:pathLst>
                <a:path w="1084" h="405">
                  <a:moveTo>
                    <a:pt x="1084" y="405"/>
                  </a:moveTo>
                  <a:lnTo>
                    <a:pt x="1078" y="345"/>
                  </a:lnTo>
                  <a:lnTo>
                    <a:pt x="1065" y="291"/>
                  </a:lnTo>
                  <a:lnTo>
                    <a:pt x="1039" y="234"/>
                  </a:lnTo>
                  <a:lnTo>
                    <a:pt x="1010" y="190"/>
                  </a:lnTo>
                  <a:lnTo>
                    <a:pt x="970" y="148"/>
                  </a:lnTo>
                  <a:lnTo>
                    <a:pt x="922" y="108"/>
                  </a:lnTo>
                  <a:lnTo>
                    <a:pt x="869" y="75"/>
                  </a:lnTo>
                  <a:lnTo>
                    <a:pt x="817" y="50"/>
                  </a:lnTo>
                  <a:lnTo>
                    <a:pt x="743" y="26"/>
                  </a:lnTo>
                  <a:lnTo>
                    <a:pt x="686" y="11"/>
                  </a:lnTo>
                  <a:lnTo>
                    <a:pt x="614" y="2"/>
                  </a:lnTo>
                  <a:lnTo>
                    <a:pt x="542" y="0"/>
                  </a:lnTo>
                  <a:lnTo>
                    <a:pt x="468" y="2"/>
                  </a:lnTo>
                  <a:lnTo>
                    <a:pt x="397" y="11"/>
                  </a:lnTo>
                  <a:lnTo>
                    <a:pt x="339" y="26"/>
                  </a:lnTo>
                  <a:lnTo>
                    <a:pt x="266" y="50"/>
                  </a:lnTo>
                  <a:lnTo>
                    <a:pt x="214" y="75"/>
                  </a:lnTo>
                  <a:lnTo>
                    <a:pt x="160" y="108"/>
                  </a:lnTo>
                  <a:lnTo>
                    <a:pt x="112" y="148"/>
                  </a:lnTo>
                  <a:lnTo>
                    <a:pt x="73" y="190"/>
                  </a:lnTo>
                  <a:lnTo>
                    <a:pt x="44" y="234"/>
                  </a:lnTo>
                  <a:lnTo>
                    <a:pt x="18" y="291"/>
                  </a:lnTo>
                  <a:lnTo>
                    <a:pt x="4" y="345"/>
                  </a:lnTo>
                  <a:lnTo>
                    <a:pt x="0" y="405"/>
                  </a:lnTo>
                  <a:lnTo>
                    <a:pt x="12" y="405"/>
                  </a:lnTo>
                  <a:lnTo>
                    <a:pt x="25" y="405"/>
                  </a:lnTo>
                  <a:lnTo>
                    <a:pt x="29" y="347"/>
                  </a:lnTo>
                  <a:lnTo>
                    <a:pt x="43" y="291"/>
                  </a:lnTo>
                  <a:lnTo>
                    <a:pt x="63" y="247"/>
                  </a:lnTo>
                  <a:lnTo>
                    <a:pt x="95" y="199"/>
                  </a:lnTo>
                  <a:lnTo>
                    <a:pt x="131" y="159"/>
                  </a:lnTo>
                  <a:lnTo>
                    <a:pt x="174" y="124"/>
                  </a:lnTo>
                  <a:lnTo>
                    <a:pt x="222" y="93"/>
                  </a:lnTo>
                  <a:lnTo>
                    <a:pt x="282" y="66"/>
                  </a:lnTo>
                  <a:lnTo>
                    <a:pt x="331" y="49"/>
                  </a:lnTo>
                  <a:lnTo>
                    <a:pt x="405" y="32"/>
                  </a:lnTo>
                  <a:lnTo>
                    <a:pt x="471" y="23"/>
                  </a:lnTo>
                  <a:lnTo>
                    <a:pt x="542" y="20"/>
                  </a:lnTo>
                  <a:lnTo>
                    <a:pt x="612" y="23"/>
                  </a:lnTo>
                  <a:lnTo>
                    <a:pt x="677" y="32"/>
                  </a:lnTo>
                  <a:lnTo>
                    <a:pt x="751" y="49"/>
                  </a:lnTo>
                  <a:lnTo>
                    <a:pt x="801" y="66"/>
                  </a:lnTo>
                  <a:lnTo>
                    <a:pt x="861" y="93"/>
                  </a:lnTo>
                  <a:lnTo>
                    <a:pt x="909" y="124"/>
                  </a:lnTo>
                  <a:lnTo>
                    <a:pt x="951" y="159"/>
                  </a:lnTo>
                  <a:lnTo>
                    <a:pt x="988" y="199"/>
                  </a:lnTo>
                  <a:lnTo>
                    <a:pt x="1020" y="247"/>
                  </a:lnTo>
                  <a:lnTo>
                    <a:pt x="1040" y="291"/>
                  </a:lnTo>
                  <a:lnTo>
                    <a:pt x="1054" y="347"/>
                  </a:lnTo>
                  <a:lnTo>
                    <a:pt x="1059" y="405"/>
                  </a:lnTo>
                  <a:lnTo>
                    <a:pt x="1084" y="405"/>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15" name="Freeform 63"/>
            <p:cNvSpPr>
              <a:spLocks/>
            </p:cNvSpPr>
            <p:nvPr/>
          </p:nvSpPr>
          <p:spPr bwMode="auto">
            <a:xfrm>
              <a:off x="2428" y="1932"/>
              <a:ext cx="12" cy="9"/>
            </a:xfrm>
            <a:custGeom>
              <a:avLst/>
              <a:gdLst/>
              <a:ahLst/>
              <a:cxnLst>
                <a:cxn ang="0">
                  <a:pos x="12" y="24"/>
                </a:cxn>
                <a:cxn ang="0">
                  <a:pos x="25" y="24"/>
                </a:cxn>
                <a:cxn ang="0">
                  <a:pos x="25" y="3"/>
                </a:cxn>
                <a:cxn ang="0">
                  <a:pos x="0" y="0"/>
                </a:cxn>
                <a:cxn ang="0">
                  <a:pos x="0" y="24"/>
                </a:cxn>
                <a:cxn ang="0">
                  <a:pos x="25" y="24"/>
                </a:cxn>
                <a:cxn ang="0">
                  <a:pos x="25" y="24"/>
                </a:cxn>
                <a:cxn ang="0">
                  <a:pos x="12" y="24"/>
                </a:cxn>
              </a:cxnLst>
              <a:rect l="0" t="0" r="r" b="b"/>
              <a:pathLst>
                <a:path w="25" h="24">
                  <a:moveTo>
                    <a:pt x="12" y="24"/>
                  </a:moveTo>
                  <a:lnTo>
                    <a:pt x="25" y="24"/>
                  </a:lnTo>
                  <a:lnTo>
                    <a:pt x="25" y="3"/>
                  </a:lnTo>
                  <a:lnTo>
                    <a:pt x="0" y="0"/>
                  </a:lnTo>
                  <a:lnTo>
                    <a:pt x="0" y="24"/>
                  </a:lnTo>
                  <a:lnTo>
                    <a:pt x="25" y="24"/>
                  </a:lnTo>
                  <a:lnTo>
                    <a:pt x="25" y="24"/>
                  </a:lnTo>
                  <a:lnTo>
                    <a:pt x="12" y="24"/>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16" name="Freeform 64"/>
            <p:cNvSpPr>
              <a:spLocks/>
            </p:cNvSpPr>
            <p:nvPr/>
          </p:nvSpPr>
          <p:spPr bwMode="auto">
            <a:xfrm>
              <a:off x="2428" y="1900"/>
              <a:ext cx="21" cy="33"/>
            </a:xfrm>
            <a:custGeom>
              <a:avLst/>
              <a:gdLst/>
              <a:ahLst/>
              <a:cxnLst>
                <a:cxn ang="0">
                  <a:pos x="25" y="96"/>
                </a:cxn>
                <a:cxn ang="0">
                  <a:pos x="30" y="56"/>
                </a:cxn>
                <a:cxn ang="0">
                  <a:pos x="33" y="47"/>
                </a:cxn>
                <a:cxn ang="0">
                  <a:pos x="41" y="20"/>
                </a:cxn>
                <a:cxn ang="0">
                  <a:pos x="45" y="7"/>
                </a:cxn>
                <a:cxn ang="0">
                  <a:pos x="33" y="4"/>
                </a:cxn>
                <a:cxn ang="0">
                  <a:pos x="21" y="0"/>
                </a:cxn>
                <a:cxn ang="0">
                  <a:pos x="17" y="8"/>
                </a:cxn>
                <a:cxn ang="0">
                  <a:pos x="8" y="42"/>
                </a:cxn>
                <a:cxn ang="0">
                  <a:pos x="6" y="51"/>
                </a:cxn>
                <a:cxn ang="0">
                  <a:pos x="0" y="93"/>
                </a:cxn>
                <a:cxn ang="0">
                  <a:pos x="25" y="96"/>
                </a:cxn>
              </a:cxnLst>
              <a:rect l="0" t="0" r="r" b="b"/>
              <a:pathLst>
                <a:path w="45" h="96">
                  <a:moveTo>
                    <a:pt x="25" y="96"/>
                  </a:moveTo>
                  <a:lnTo>
                    <a:pt x="30" y="56"/>
                  </a:lnTo>
                  <a:lnTo>
                    <a:pt x="33" y="47"/>
                  </a:lnTo>
                  <a:lnTo>
                    <a:pt x="41" y="20"/>
                  </a:lnTo>
                  <a:lnTo>
                    <a:pt x="45" y="7"/>
                  </a:lnTo>
                  <a:lnTo>
                    <a:pt x="33" y="4"/>
                  </a:lnTo>
                  <a:lnTo>
                    <a:pt x="21" y="0"/>
                  </a:lnTo>
                  <a:lnTo>
                    <a:pt x="17" y="8"/>
                  </a:lnTo>
                  <a:lnTo>
                    <a:pt x="8" y="42"/>
                  </a:lnTo>
                  <a:lnTo>
                    <a:pt x="6" y="51"/>
                  </a:lnTo>
                  <a:lnTo>
                    <a:pt x="0" y="93"/>
                  </a:lnTo>
                  <a:lnTo>
                    <a:pt x="25" y="96"/>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17" name="Freeform 65"/>
            <p:cNvSpPr>
              <a:spLocks/>
            </p:cNvSpPr>
            <p:nvPr/>
          </p:nvSpPr>
          <p:spPr bwMode="auto">
            <a:xfrm>
              <a:off x="1947" y="1868"/>
              <a:ext cx="506" cy="113"/>
            </a:xfrm>
            <a:custGeom>
              <a:avLst/>
              <a:gdLst/>
              <a:ahLst/>
              <a:cxnLst>
                <a:cxn ang="0">
                  <a:pos x="996" y="104"/>
                </a:cxn>
                <a:cxn ang="0">
                  <a:pos x="1007" y="107"/>
                </a:cxn>
                <a:cxn ang="0">
                  <a:pos x="1014" y="92"/>
                </a:cxn>
                <a:cxn ang="0">
                  <a:pos x="978" y="67"/>
                </a:cxn>
                <a:cxn ang="0">
                  <a:pos x="947" y="50"/>
                </a:cxn>
                <a:cxn ang="0">
                  <a:pos x="923" y="40"/>
                </a:cxn>
                <a:cxn ang="0">
                  <a:pos x="867" y="22"/>
                </a:cxn>
                <a:cxn ang="0">
                  <a:pos x="856" y="19"/>
                </a:cxn>
                <a:cxn ang="0">
                  <a:pos x="817" y="12"/>
                </a:cxn>
                <a:cxn ang="0">
                  <a:pos x="782" y="7"/>
                </a:cxn>
                <a:cxn ang="0">
                  <a:pos x="748" y="4"/>
                </a:cxn>
                <a:cxn ang="0">
                  <a:pos x="709" y="2"/>
                </a:cxn>
                <a:cxn ang="0">
                  <a:pos x="672" y="0"/>
                </a:cxn>
                <a:cxn ang="0">
                  <a:pos x="595" y="0"/>
                </a:cxn>
                <a:cxn ang="0">
                  <a:pos x="507" y="5"/>
                </a:cxn>
                <a:cxn ang="0">
                  <a:pos x="425" y="19"/>
                </a:cxn>
                <a:cxn ang="0">
                  <a:pos x="339" y="44"/>
                </a:cxn>
                <a:cxn ang="0">
                  <a:pos x="269" y="73"/>
                </a:cxn>
                <a:cxn ang="0">
                  <a:pos x="194" y="115"/>
                </a:cxn>
                <a:cxn ang="0">
                  <a:pos x="137" y="156"/>
                </a:cxn>
                <a:cxn ang="0">
                  <a:pos x="85" y="205"/>
                </a:cxn>
                <a:cxn ang="0">
                  <a:pos x="34" y="268"/>
                </a:cxn>
                <a:cxn ang="0">
                  <a:pos x="0" y="324"/>
                </a:cxn>
                <a:cxn ang="0">
                  <a:pos x="19" y="338"/>
                </a:cxn>
                <a:cxn ang="0">
                  <a:pos x="59" y="273"/>
                </a:cxn>
                <a:cxn ang="0">
                  <a:pos x="98" y="223"/>
                </a:cxn>
                <a:cxn ang="0">
                  <a:pos x="153" y="172"/>
                </a:cxn>
                <a:cxn ang="0">
                  <a:pos x="219" y="124"/>
                </a:cxn>
                <a:cxn ang="0">
                  <a:pos x="278" y="91"/>
                </a:cxn>
                <a:cxn ang="0">
                  <a:pos x="356" y="59"/>
                </a:cxn>
                <a:cxn ang="0">
                  <a:pos x="425" y="39"/>
                </a:cxn>
                <a:cxn ang="0">
                  <a:pos x="510" y="25"/>
                </a:cxn>
                <a:cxn ang="0">
                  <a:pos x="595" y="21"/>
                </a:cxn>
                <a:cxn ang="0">
                  <a:pos x="672" y="21"/>
                </a:cxn>
                <a:cxn ang="0">
                  <a:pos x="709" y="22"/>
                </a:cxn>
                <a:cxn ang="0">
                  <a:pos x="743" y="24"/>
                </a:cxn>
                <a:cxn ang="0">
                  <a:pos x="780" y="28"/>
                </a:cxn>
                <a:cxn ang="0">
                  <a:pos x="814" y="32"/>
                </a:cxn>
                <a:cxn ang="0">
                  <a:pos x="840" y="37"/>
                </a:cxn>
                <a:cxn ang="0">
                  <a:pos x="895" y="52"/>
                </a:cxn>
                <a:cxn ang="0">
                  <a:pos x="899" y="54"/>
                </a:cxn>
                <a:cxn ang="0">
                  <a:pos x="938" y="69"/>
                </a:cxn>
                <a:cxn ang="0">
                  <a:pos x="964" y="83"/>
                </a:cxn>
                <a:cxn ang="0">
                  <a:pos x="986" y="97"/>
                </a:cxn>
                <a:cxn ang="0">
                  <a:pos x="973" y="128"/>
                </a:cxn>
                <a:cxn ang="0">
                  <a:pos x="984" y="100"/>
                </a:cxn>
                <a:cxn ang="0">
                  <a:pos x="996" y="104"/>
                </a:cxn>
              </a:cxnLst>
              <a:rect l="0" t="0" r="r" b="b"/>
              <a:pathLst>
                <a:path w="1014" h="338">
                  <a:moveTo>
                    <a:pt x="996" y="104"/>
                  </a:moveTo>
                  <a:lnTo>
                    <a:pt x="1007" y="107"/>
                  </a:lnTo>
                  <a:lnTo>
                    <a:pt x="1014" y="92"/>
                  </a:lnTo>
                  <a:lnTo>
                    <a:pt x="978" y="67"/>
                  </a:lnTo>
                  <a:lnTo>
                    <a:pt x="947" y="50"/>
                  </a:lnTo>
                  <a:lnTo>
                    <a:pt x="923" y="40"/>
                  </a:lnTo>
                  <a:lnTo>
                    <a:pt x="867" y="22"/>
                  </a:lnTo>
                  <a:lnTo>
                    <a:pt x="856" y="19"/>
                  </a:lnTo>
                  <a:lnTo>
                    <a:pt x="817" y="12"/>
                  </a:lnTo>
                  <a:lnTo>
                    <a:pt x="782" y="7"/>
                  </a:lnTo>
                  <a:lnTo>
                    <a:pt x="748" y="4"/>
                  </a:lnTo>
                  <a:lnTo>
                    <a:pt x="709" y="2"/>
                  </a:lnTo>
                  <a:lnTo>
                    <a:pt x="672" y="0"/>
                  </a:lnTo>
                  <a:lnTo>
                    <a:pt x="595" y="0"/>
                  </a:lnTo>
                  <a:lnTo>
                    <a:pt x="507" y="5"/>
                  </a:lnTo>
                  <a:lnTo>
                    <a:pt x="425" y="19"/>
                  </a:lnTo>
                  <a:lnTo>
                    <a:pt x="339" y="44"/>
                  </a:lnTo>
                  <a:lnTo>
                    <a:pt x="269" y="73"/>
                  </a:lnTo>
                  <a:lnTo>
                    <a:pt x="194" y="115"/>
                  </a:lnTo>
                  <a:lnTo>
                    <a:pt x="137" y="156"/>
                  </a:lnTo>
                  <a:lnTo>
                    <a:pt x="85" y="205"/>
                  </a:lnTo>
                  <a:lnTo>
                    <a:pt x="34" y="268"/>
                  </a:lnTo>
                  <a:lnTo>
                    <a:pt x="0" y="324"/>
                  </a:lnTo>
                  <a:lnTo>
                    <a:pt x="19" y="338"/>
                  </a:lnTo>
                  <a:lnTo>
                    <a:pt x="59" y="273"/>
                  </a:lnTo>
                  <a:lnTo>
                    <a:pt x="98" y="223"/>
                  </a:lnTo>
                  <a:lnTo>
                    <a:pt x="153" y="172"/>
                  </a:lnTo>
                  <a:lnTo>
                    <a:pt x="219" y="124"/>
                  </a:lnTo>
                  <a:lnTo>
                    <a:pt x="278" y="91"/>
                  </a:lnTo>
                  <a:lnTo>
                    <a:pt x="356" y="59"/>
                  </a:lnTo>
                  <a:lnTo>
                    <a:pt x="425" y="39"/>
                  </a:lnTo>
                  <a:lnTo>
                    <a:pt x="510" y="25"/>
                  </a:lnTo>
                  <a:lnTo>
                    <a:pt x="595" y="21"/>
                  </a:lnTo>
                  <a:lnTo>
                    <a:pt x="672" y="21"/>
                  </a:lnTo>
                  <a:lnTo>
                    <a:pt x="709" y="22"/>
                  </a:lnTo>
                  <a:lnTo>
                    <a:pt x="743" y="24"/>
                  </a:lnTo>
                  <a:lnTo>
                    <a:pt x="780" y="28"/>
                  </a:lnTo>
                  <a:lnTo>
                    <a:pt x="814" y="32"/>
                  </a:lnTo>
                  <a:lnTo>
                    <a:pt x="840" y="37"/>
                  </a:lnTo>
                  <a:lnTo>
                    <a:pt x="895" y="52"/>
                  </a:lnTo>
                  <a:lnTo>
                    <a:pt x="899" y="54"/>
                  </a:lnTo>
                  <a:lnTo>
                    <a:pt x="938" y="69"/>
                  </a:lnTo>
                  <a:lnTo>
                    <a:pt x="964" y="83"/>
                  </a:lnTo>
                  <a:lnTo>
                    <a:pt x="986" y="97"/>
                  </a:lnTo>
                  <a:lnTo>
                    <a:pt x="973" y="128"/>
                  </a:lnTo>
                  <a:lnTo>
                    <a:pt x="984" y="100"/>
                  </a:lnTo>
                  <a:lnTo>
                    <a:pt x="996" y="104"/>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18" name="Freeform 66"/>
            <p:cNvSpPr>
              <a:spLocks/>
            </p:cNvSpPr>
            <p:nvPr/>
          </p:nvSpPr>
          <p:spPr bwMode="auto">
            <a:xfrm>
              <a:off x="1920" y="1977"/>
              <a:ext cx="153" cy="229"/>
            </a:xfrm>
            <a:custGeom>
              <a:avLst/>
              <a:gdLst/>
              <a:ahLst/>
              <a:cxnLst>
                <a:cxn ang="0">
                  <a:pos x="52" y="0"/>
                </a:cxn>
                <a:cxn ang="0">
                  <a:pos x="22" y="72"/>
                </a:cxn>
                <a:cxn ang="0">
                  <a:pos x="5" y="140"/>
                </a:cxn>
                <a:cxn ang="0">
                  <a:pos x="0" y="212"/>
                </a:cxn>
                <a:cxn ang="0">
                  <a:pos x="1" y="261"/>
                </a:cxn>
                <a:cxn ang="0">
                  <a:pos x="7" y="312"/>
                </a:cxn>
                <a:cxn ang="0">
                  <a:pos x="15" y="361"/>
                </a:cxn>
                <a:cxn ang="0">
                  <a:pos x="29" y="405"/>
                </a:cxn>
                <a:cxn ang="0">
                  <a:pos x="44" y="444"/>
                </a:cxn>
                <a:cxn ang="0">
                  <a:pos x="72" y="499"/>
                </a:cxn>
                <a:cxn ang="0">
                  <a:pos x="93" y="530"/>
                </a:cxn>
                <a:cxn ang="0">
                  <a:pos x="130" y="575"/>
                </a:cxn>
                <a:cxn ang="0">
                  <a:pos x="153" y="598"/>
                </a:cxn>
                <a:cxn ang="0">
                  <a:pos x="200" y="635"/>
                </a:cxn>
                <a:cxn ang="0">
                  <a:pos x="245" y="663"/>
                </a:cxn>
                <a:cxn ang="0">
                  <a:pos x="293" y="687"/>
                </a:cxn>
                <a:cxn ang="0">
                  <a:pos x="298" y="678"/>
                </a:cxn>
                <a:cxn ang="0">
                  <a:pos x="304" y="669"/>
                </a:cxn>
                <a:cxn ang="0">
                  <a:pos x="253" y="645"/>
                </a:cxn>
                <a:cxn ang="0">
                  <a:pos x="213" y="619"/>
                </a:cxn>
                <a:cxn ang="0">
                  <a:pos x="180" y="594"/>
                </a:cxn>
                <a:cxn ang="0">
                  <a:pos x="138" y="552"/>
                </a:cxn>
                <a:cxn ang="0">
                  <a:pos x="115" y="523"/>
                </a:cxn>
                <a:cxn ang="0">
                  <a:pos x="86" y="476"/>
                </a:cxn>
                <a:cxn ang="0">
                  <a:pos x="71" y="449"/>
                </a:cxn>
                <a:cxn ang="0">
                  <a:pos x="53" y="401"/>
                </a:cxn>
                <a:cxn ang="0">
                  <a:pos x="39" y="354"/>
                </a:cxn>
                <a:cxn ang="0">
                  <a:pos x="31" y="308"/>
                </a:cxn>
                <a:cxn ang="0">
                  <a:pos x="26" y="261"/>
                </a:cxn>
                <a:cxn ang="0">
                  <a:pos x="24" y="212"/>
                </a:cxn>
                <a:cxn ang="0">
                  <a:pos x="30" y="142"/>
                </a:cxn>
                <a:cxn ang="0">
                  <a:pos x="46" y="72"/>
                </a:cxn>
                <a:cxn ang="0">
                  <a:pos x="71" y="14"/>
                </a:cxn>
                <a:cxn ang="0">
                  <a:pos x="52" y="0"/>
                </a:cxn>
              </a:cxnLst>
              <a:rect l="0" t="0" r="r" b="b"/>
              <a:pathLst>
                <a:path w="304" h="687">
                  <a:moveTo>
                    <a:pt x="52" y="0"/>
                  </a:moveTo>
                  <a:lnTo>
                    <a:pt x="22" y="72"/>
                  </a:lnTo>
                  <a:lnTo>
                    <a:pt x="5" y="140"/>
                  </a:lnTo>
                  <a:lnTo>
                    <a:pt x="0" y="212"/>
                  </a:lnTo>
                  <a:lnTo>
                    <a:pt x="1" y="261"/>
                  </a:lnTo>
                  <a:lnTo>
                    <a:pt x="7" y="312"/>
                  </a:lnTo>
                  <a:lnTo>
                    <a:pt x="15" y="361"/>
                  </a:lnTo>
                  <a:lnTo>
                    <a:pt x="29" y="405"/>
                  </a:lnTo>
                  <a:lnTo>
                    <a:pt x="44" y="444"/>
                  </a:lnTo>
                  <a:lnTo>
                    <a:pt x="72" y="499"/>
                  </a:lnTo>
                  <a:lnTo>
                    <a:pt x="93" y="530"/>
                  </a:lnTo>
                  <a:lnTo>
                    <a:pt x="130" y="575"/>
                  </a:lnTo>
                  <a:lnTo>
                    <a:pt x="153" y="598"/>
                  </a:lnTo>
                  <a:lnTo>
                    <a:pt x="200" y="635"/>
                  </a:lnTo>
                  <a:lnTo>
                    <a:pt x="245" y="663"/>
                  </a:lnTo>
                  <a:lnTo>
                    <a:pt x="293" y="687"/>
                  </a:lnTo>
                  <a:lnTo>
                    <a:pt x="298" y="678"/>
                  </a:lnTo>
                  <a:lnTo>
                    <a:pt x="304" y="669"/>
                  </a:lnTo>
                  <a:lnTo>
                    <a:pt x="253" y="645"/>
                  </a:lnTo>
                  <a:lnTo>
                    <a:pt x="213" y="619"/>
                  </a:lnTo>
                  <a:lnTo>
                    <a:pt x="180" y="594"/>
                  </a:lnTo>
                  <a:lnTo>
                    <a:pt x="138" y="552"/>
                  </a:lnTo>
                  <a:lnTo>
                    <a:pt x="115" y="523"/>
                  </a:lnTo>
                  <a:lnTo>
                    <a:pt x="86" y="476"/>
                  </a:lnTo>
                  <a:lnTo>
                    <a:pt x="71" y="449"/>
                  </a:lnTo>
                  <a:lnTo>
                    <a:pt x="53" y="401"/>
                  </a:lnTo>
                  <a:lnTo>
                    <a:pt x="39" y="354"/>
                  </a:lnTo>
                  <a:lnTo>
                    <a:pt x="31" y="308"/>
                  </a:lnTo>
                  <a:lnTo>
                    <a:pt x="26" y="261"/>
                  </a:lnTo>
                  <a:lnTo>
                    <a:pt x="24" y="212"/>
                  </a:lnTo>
                  <a:lnTo>
                    <a:pt x="30" y="142"/>
                  </a:lnTo>
                  <a:lnTo>
                    <a:pt x="46" y="72"/>
                  </a:lnTo>
                  <a:lnTo>
                    <a:pt x="71" y="14"/>
                  </a:lnTo>
                  <a:lnTo>
                    <a:pt x="52" y="0"/>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19" name="Freeform 67"/>
            <p:cNvSpPr>
              <a:spLocks/>
            </p:cNvSpPr>
            <p:nvPr/>
          </p:nvSpPr>
          <p:spPr bwMode="auto">
            <a:xfrm>
              <a:off x="2059" y="2195"/>
              <a:ext cx="14" cy="10"/>
            </a:xfrm>
            <a:custGeom>
              <a:avLst/>
              <a:gdLst/>
              <a:ahLst/>
              <a:cxnLst>
                <a:cxn ang="0">
                  <a:pos x="20" y="18"/>
                </a:cxn>
                <a:cxn ang="0">
                  <a:pos x="26" y="9"/>
                </a:cxn>
                <a:cxn ang="0">
                  <a:pos x="16" y="4"/>
                </a:cxn>
                <a:cxn ang="0">
                  <a:pos x="5" y="0"/>
                </a:cxn>
                <a:cxn ang="0">
                  <a:pos x="0" y="20"/>
                </a:cxn>
                <a:cxn ang="0">
                  <a:pos x="5" y="22"/>
                </a:cxn>
                <a:cxn ang="0">
                  <a:pos x="15" y="27"/>
                </a:cxn>
                <a:cxn ang="0">
                  <a:pos x="26" y="9"/>
                </a:cxn>
                <a:cxn ang="0">
                  <a:pos x="26" y="9"/>
                </a:cxn>
                <a:cxn ang="0">
                  <a:pos x="20" y="18"/>
                </a:cxn>
              </a:cxnLst>
              <a:rect l="0" t="0" r="r" b="b"/>
              <a:pathLst>
                <a:path w="26" h="27">
                  <a:moveTo>
                    <a:pt x="20" y="18"/>
                  </a:moveTo>
                  <a:lnTo>
                    <a:pt x="26" y="9"/>
                  </a:lnTo>
                  <a:lnTo>
                    <a:pt x="16" y="4"/>
                  </a:lnTo>
                  <a:lnTo>
                    <a:pt x="5" y="0"/>
                  </a:lnTo>
                  <a:lnTo>
                    <a:pt x="0" y="20"/>
                  </a:lnTo>
                  <a:lnTo>
                    <a:pt x="5" y="22"/>
                  </a:lnTo>
                  <a:lnTo>
                    <a:pt x="15" y="27"/>
                  </a:lnTo>
                  <a:lnTo>
                    <a:pt x="26" y="9"/>
                  </a:lnTo>
                  <a:lnTo>
                    <a:pt x="26" y="9"/>
                  </a:lnTo>
                  <a:lnTo>
                    <a:pt x="20" y="18"/>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20" name="Freeform 68"/>
            <p:cNvSpPr>
              <a:spLocks/>
            </p:cNvSpPr>
            <p:nvPr/>
          </p:nvSpPr>
          <p:spPr bwMode="auto">
            <a:xfrm>
              <a:off x="2017" y="2182"/>
              <a:ext cx="45" cy="21"/>
            </a:xfrm>
            <a:custGeom>
              <a:avLst/>
              <a:gdLst/>
              <a:ahLst/>
              <a:cxnLst>
                <a:cxn ang="0">
                  <a:pos x="88" y="42"/>
                </a:cxn>
                <a:cxn ang="0">
                  <a:pos x="80" y="37"/>
                </a:cxn>
                <a:cxn ang="0">
                  <a:pos x="72" y="34"/>
                </a:cxn>
                <a:cxn ang="0">
                  <a:pos x="59" y="27"/>
                </a:cxn>
                <a:cxn ang="0">
                  <a:pos x="52" y="22"/>
                </a:cxn>
                <a:cxn ang="0">
                  <a:pos x="36" y="13"/>
                </a:cxn>
                <a:cxn ang="0">
                  <a:pos x="29" y="9"/>
                </a:cxn>
                <a:cxn ang="0">
                  <a:pos x="21" y="4"/>
                </a:cxn>
                <a:cxn ang="0">
                  <a:pos x="14" y="0"/>
                </a:cxn>
                <a:cxn ang="0">
                  <a:pos x="7" y="8"/>
                </a:cxn>
                <a:cxn ang="0">
                  <a:pos x="0" y="16"/>
                </a:cxn>
                <a:cxn ang="0">
                  <a:pos x="7" y="20"/>
                </a:cxn>
                <a:cxn ang="0">
                  <a:pos x="16" y="25"/>
                </a:cxn>
                <a:cxn ang="0">
                  <a:pos x="22" y="29"/>
                </a:cxn>
                <a:cxn ang="0">
                  <a:pos x="39" y="38"/>
                </a:cxn>
                <a:cxn ang="0">
                  <a:pos x="46" y="43"/>
                </a:cxn>
                <a:cxn ang="0">
                  <a:pos x="66" y="54"/>
                </a:cxn>
                <a:cxn ang="0">
                  <a:pos x="74" y="58"/>
                </a:cxn>
                <a:cxn ang="0">
                  <a:pos x="83" y="62"/>
                </a:cxn>
                <a:cxn ang="0">
                  <a:pos x="88" y="42"/>
                </a:cxn>
              </a:cxnLst>
              <a:rect l="0" t="0" r="r" b="b"/>
              <a:pathLst>
                <a:path w="88" h="62">
                  <a:moveTo>
                    <a:pt x="88" y="42"/>
                  </a:moveTo>
                  <a:lnTo>
                    <a:pt x="80" y="37"/>
                  </a:lnTo>
                  <a:lnTo>
                    <a:pt x="72" y="34"/>
                  </a:lnTo>
                  <a:lnTo>
                    <a:pt x="59" y="27"/>
                  </a:lnTo>
                  <a:lnTo>
                    <a:pt x="52" y="22"/>
                  </a:lnTo>
                  <a:lnTo>
                    <a:pt x="36" y="13"/>
                  </a:lnTo>
                  <a:lnTo>
                    <a:pt x="29" y="9"/>
                  </a:lnTo>
                  <a:lnTo>
                    <a:pt x="21" y="4"/>
                  </a:lnTo>
                  <a:lnTo>
                    <a:pt x="14" y="0"/>
                  </a:lnTo>
                  <a:lnTo>
                    <a:pt x="7" y="8"/>
                  </a:lnTo>
                  <a:lnTo>
                    <a:pt x="0" y="16"/>
                  </a:lnTo>
                  <a:lnTo>
                    <a:pt x="7" y="20"/>
                  </a:lnTo>
                  <a:lnTo>
                    <a:pt x="16" y="25"/>
                  </a:lnTo>
                  <a:lnTo>
                    <a:pt x="22" y="29"/>
                  </a:lnTo>
                  <a:lnTo>
                    <a:pt x="39" y="38"/>
                  </a:lnTo>
                  <a:lnTo>
                    <a:pt x="46" y="43"/>
                  </a:lnTo>
                  <a:lnTo>
                    <a:pt x="66" y="54"/>
                  </a:lnTo>
                  <a:lnTo>
                    <a:pt x="74" y="58"/>
                  </a:lnTo>
                  <a:lnTo>
                    <a:pt x="83" y="62"/>
                  </a:lnTo>
                  <a:lnTo>
                    <a:pt x="88" y="42"/>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21" name="Freeform 69"/>
            <p:cNvSpPr>
              <a:spLocks/>
            </p:cNvSpPr>
            <p:nvPr/>
          </p:nvSpPr>
          <p:spPr bwMode="auto">
            <a:xfrm>
              <a:off x="1943" y="2180"/>
              <a:ext cx="153" cy="304"/>
            </a:xfrm>
            <a:custGeom>
              <a:avLst/>
              <a:gdLst/>
              <a:ahLst/>
              <a:cxnLst>
                <a:cxn ang="0">
                  <a:pos x="164" y="6"/>
                </a:cxn>
                <a:cxn ang="0">
                  <a:pos x="156" y="0"/>
                </a:cxn>
                <a:cxn ang="0">
                  <a:pos x="124" y="28"/>
                </a:cxn>
                <a:cxn ang="0">
                  <a:pos x="92" y="67"/>
                </a:cxn>
                <a:cxn ang="0">
                  <a:pos x="71" y="97"/>
                </a:cxn>
                <a:cxn ang="0">
                  <a:pos x="56" y="124"/>
                </a:cxn>
                <a:cxn ang="0">
                  <a:pos x="36" y="169"/>
                </a:cxn>
                <a:cxn ang="0">
                  <a:pos x="26" y="198"/>
                </a:cxn>
                <a:cxn ang="0">
                  <a:pos x="16" y="231"/>
                </a:cxn>
                <a:cxn ang="0">
                  <a:pos x="10" y="271"/>
                </a:cxn>
                <a:cxn ang="0">
                  <a:pos x="4" y="308"/>
                </a:cxn>
                <a:cxn ang="0">
                  <a:pos x="1" y="348"/>
                </a:cxn>
                <a:cxn ang="0">
                  <a:pos x="0" y="387"/>
                </a:cxn>
                <a:cxn ang="0">
                  <a:pos x="0" y="427"/>
                </a:cxn>
                <a:cxn ang="0">
                  <a:pos x="5" y="509"/>
                </a:cxn>
                <a:cxn ang="0">
                  <a:pos x="25" y="585"/>
                </a:cxn>
                <a:cxn ang="0">
                  <a:pos x="59" y="668"/>
                </a:cxn>
                <a:cxn ang="0">
                  <a:pos x="100" y="734"/>
                </a:cxn>
                <a:cxn ang="0">
                  <a:pos x="156" y="804"/>
                </a:cxn>
                <a:cxn ang="0">
                  <a:pos x="215" y="859"/>
                </a:cxn>
                <a:cxn ang="0">
                  <a:pos x="282" y="908"/>
                </a:cxn>
                <a:cxn ang="0">
                  <a:pos x="306" y="897"/>
                </a:cxn>
                <a:cxn ang="0">
                  <a:pos x="234" y="845"/>
                </a:cxn>
                <a:cxn ang="0">
                  <a:pos x="170" y="784"/>
                </a:cxn>
                <a:cxn ang="0">
                  <a:pos x="122" y="727"/>
                </a:cxn>
                <a:cxn ang="0">
                  <a:pos x="78" y="654"/>
                </a:cxn>
                <a:cxn ang="0">
                  <a:pos x="49" y="587"/>
                </a:cxn>
                <a:cxn ang="0">
                  <a:pos x="30" y="506"/>
                </a:cxn>
                <a:cxn ang="0">
                  <a:pos x="25" y="427"/>
                </a:cxn>
                <a:cxn ang="0">
                  <a:pos x="25" y="387"/>
                </a:cxn>
                <a:cxn ang="0">
                  <a:pos x="26" y="348"/>
                </a:cxn>
                <a:cxn ang="0">
                  <a:pos x="29" y="310"/>
                </a:cxn>
                <a:cxn ang="0">
                  <a:pos x="34" y="274"/>
                </a:cxn>
                <a:cxn ang="0">
                  <a:pos x="41" y="240"/>
                </a:cxn>
                <a:cxn ang="0">
                  <a:pos x="51" y="202"/>
                </a:cxn>
                <a:cxn ang="0">
                  <a:pos x="63" y="162"/>
                </a:cxn>
                <a:cxn ang="0">
                  <a:pos x="72" y="142"/>
                </a:cxn>
                <a:cxn ang="0">
                  <a:pos x="93" y="106"/>
                </a:cxn>
                <a:cxn ang="0">
                  <a:pos x="114" y="74"/>
                </a:cxn>
                <a:cxn ang="0">
                  <a:pos x="133" y="53"/>
                </a:cxn>
                <a:cxn ang="0">
                  <a:pos x="167" y="21"/>
                </a:cxn>
                <a:cxn ang="0">
                  <a:pos x="157" y="14"/>
                </a:cxn>
                <a:cxn ang="0">
                  <a:pos x="164" y="6"/>
                </a:cxn>
              </a:cxnLst>
              <a:rect l="0" t="0" r="r" b="b"/>
              <a:pathLst>
                <a:path w="306" h="908">
                  <a:moveTo>
                    <a:pt x="164" y="6"/>
                  </a:moveTo>
                  <a:lnTo>
                    <a:pt x="156" y="0"/>
                  </a:lnTo>
                  <a:lnTo>
                    <a:pt x="124" y="28"/>
                  </a:lnTo>
                  <a:lnTo>
                    <a:pt x="92" y="67"/>
                  </a:lnTo>
                  <a:lnTo>
                    <a:pt x="71" y="97"/>
                  </a:lnTo>
                  <a:lnTo>
                    <a:pt x="56" y="124"/>
                  </a:lnTo>
                  <a:lnTo>
                    <a:pt x="36" y="169"/>
                  </a:lnTo>
                  <a:lnTo>
                    <a:pt x="26" y="198"/>
                  </a:lnTo>
                  <a:lnTo>
                    <a:pt x="16" y="231"/>
                  </a:lnTo>
                  <a:lnTo>
                    <a:pt x="10" y="271"/>
                  </a:lnTo>
                  <a:lnTo>
                    <a:pt x="4" y="308"/>
                  </a:lnTo>
                  <a:lnTo>
                    <a:pt x="1" y="348"/>
                  </a:lnTo>
                  <a:lnTo>
                    <a:pt x="0" y="387"/>
                  </a:lnTo>
                  <a:lnTo>
                    <a:pt x="0" y="427"/>
                  </a:lnTo>
                  <a:lnTo>
                    <a:pt x="5" y="509"/>
                  </a:lnTo>
                  <a:lnTo>
                    <a:pt x="25" y="585"/>
                  </a:lnTo>
                  <a:lnTo>
                    <a:pt x="59" y="668"/>
                  </a:lnTo>
                  <a:lnTo>
                    <a:pt x="100" y="734"/>
                  </a:lnTo>
                  <a:lnTo>
                    <a:pt x="156" y="804"/>
                  </a:lnTo>
                  <a:lnTo>
                    <a:pt x="215" y="859"/>
                  </a:lnTo>
                  <a:lnTo>
                    <a:pt x="282" y="908"/>
                  </a:lnTo>
                  <a:lnTo>
                    <a:pt x="306" y="897"/>
                  </a:lnTo>
                  <a:lnTo>
                    <a:pt x="234" y="845"/>
                  </a:lnTo>
                  <a:lnTo>
                    <a:pt x="170" y="784"/>
                  </a:lnTo>
                  <a:lnTo>
                    <a:pt x="122" y="727"/>
                  </a:lnTo>
                  <a:lnTo>
                    <a:pt x="78" y="654"/>
                  </a:lnTo>
                  <a:lnTo>
                    <a:pt x="49" y="587"/>
                  </a:lnTo>
                  <a:lnTo>
                    <a:pt x="30" y="506"/>
                  </a:lnTo>
                  <a:lnTo>
                    <a:pt x="25" y="427"/>
                  </a:lnTo>
                  <a:lnTo>
                    <a:pt x="25" y="387"/>
                  </a:lnTo>
                  <a:lnTo>
                    <a:pt x="26" y="348"/>
                  </a:lnTo>
                  <a:lnTo>
                    <a:pt x="29" y="310"/>
                  </a:lnTo>
                  <a:lnTo>
                    <a:pt x="34" y="274"/>
                  </a:lnTo>
                  <a:lnTo>
                    <a:pt x="41" y="240"/>
                  </a:lnTo>
                  <a:lnTo>
                    <a:pt x="51" y="202"/>
                  </a:lnTo>
                  <a:lnTo>
                    <a:pt x="63" y="162"/>
                  </a:lnTo>
                  <a:lnTo>
                    <a:pt x="72" y="142"/>
                  </a:lnTo>
                  <a:lnTo>
                    <a:pt x="93" y="106"/>
                  </a:lnTo>
                  <a:lnTo>
                    <a:pt x="114" y="74"/>
                  </a:lnTo>
                  <a:lnTo>
                    <a:pt x="133" y="53"/>
                  </a:lnTo>
                  <a:lnTo>
                    <a:pt x="167" y="21"/>
                  </a:lnTo>
                  <a:lnTo>
                    <a:pt x="157" y="14"/>
                  </a:lnTo>
                  <a:lnTo>
                    <a:pt x="164" y="6"/>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22" name="Freeform 70"/>
            <p:cNvSpPr>
              <a:spLocks/>
            </p:cNvSpPr>
            <p:nvPr/>
          </p:nvSpPr>
          <p:spPr bwMode="auto">
            <a:xfrm>
              <a:off x="2083" y="2430"/>
              <a:ext cx="523" cy="97"/>
            </a:xfrm>
            <a:custGeom>
              <a:avLst/>
              <a:gdLst/>
              <a:ahLst/>
              <a:cxnLst>
                <a:cxn ang="0">
                  <a:pos x="0" y="157"/>
                </a:cxn>
                <a:cxn ang="0">
                  <a:pos x="85" y="204"/>
                </a:cxn>
                <a:cxn ang="0">
                  <a:pos x="165" y="238"/>
                </a:cxn>
                <a:cxn ang="0">
                  <a:pos x="263" y="266"/>
                </a:cxn>
                <a:cxn ang="0">
                  <a:pos x="356" y="282"/>
                </a:cxn>
                <a:cxn ang="0">
                  <a:pos x="455" y="288"/>
                </a:cxn>
                <a:cxn ang="0">
                  <a:pos x="520" y="282"/>
                </a:cxn>
                <a:cxn ang="0">
                  <a:pos x="580" y="269"/>
                </a:cxn>
                <a:cxn ang="0">
                  <a:pos x="658" y="244"/>
                </a:cxn>
                <a:cxn ang="0">
                  <a:pos x="720" y="218"/>
                </a:cxn>
                <a:cxn ang="0">
                  <a:pos x="777" y="189"/>
                </a:cxn>
                <a:cxn ang="0">
                  <a:pos x="844" y="153"/>
                </a:cxn>
                <a:cxn ang="0">
                  <a:pos x="899" y="120"/>
                </a:cxn>
                <a:cxn ang="0">
                  <a:pos x="962" y="80"/>
                </a:cxn>
                <a:cxn ang="0">
                  <a:pos x="989" y="60"/>
                </a:cxn>
                <a:cxn ang="0">
                  <a:pos x="1004" y="48"/>
                </a:cxn>
                <a:cxn ang="0">
                  <a:pos x="1047" y="13"/>
                </a:cxn>
                <a:cxn ang="0">
                  <a:pos x="1047" y="13"/>
                </a:cxn>
                <a:cxn ang="0">
                  <a:pos x="1037" y="6"/>
                </a:cxn>
                <a:cxn ang="0">
                  <a:pos x="1027" y="0"/>
                </a:cxn>
                <a:cxn ang="0">
                  <a:pos x="1014" y="13"/>
                </a:cxn>
                <a:cxn ang="0">
                  <a:pos x="1018" y="10"/>
                </a:cxn>
                <a:cxn ang="0">
                  <a:pos x="973" y="44"/>
                </a:cxn>
                <a:cxn ang="0">
                  <a:pos x="921" y="80"/>
                </a:cxn>
                <a:cxn ang="0">
                  <a:pos x="885" y="104"/>
                </a:cxn>
                <a:cxn ang="0">
                  <a:pos x="830" y="137"/>
                </a:cxn>
                <a:cxn ang="0">
                  <a:pos x="777" y="167"/>
                </a:cxn>
                <a:cxn ang="0">
                  <a:pos x="709" y="199"/>
                </a:cxn>
                <a:cxn ang="0">
                  <a:pos x="639" y="228"/>
                </a:cxn>
                <a:cxn ang="0">
                  <a:pos x="585" y="246"/>
                </a:cxn>
                <a:cxn ang="0">
                  <a:pos x="514" y="262"/>
                </a:cxn>
                <a:cxn ang="0">
                  <a:pos x="455" y="268"/>
                </a:cxn>
                <a:cxn ang="0">
                  <a:pos x="358" y="262"/>
                </a:cxn>
                <a:cxn ang="0">
                  <a:pos x="263" y="246"/>
                </a:cxn>
                <a:cxn ang="0">
                  <a:pos x="182" y="222"/>
                </a:cxn>
                <a:cxn ang="0">
                  <a:pos x="93" y="186"/>
                </a:cxn>
                <a:cxn ang="0">
                  <a:pos x="24" y="146"/>
                </a:cxn>
                <a:cxn ang="0">
                  <a:pos x="0" y="157"/>
                </a:cxn>
              </a:cxnLst>
              <a:rect l="0" t="0" r="r" b="b"/>
              <a:pathLst>
                <a:path w="1047" h="288">
                  <a:moveTo>
                    <a:pt x="0" y="157"/>
                  </a:moveTo>
                  <a:lnTo>
                    <a:pt x="85" y="204"/>
                  </a:lnTo>
                  <a:lnTo>
                    <a:pt x="165" y="238"/>
                  </a:lnTo>
                  <a:lnTo>
                    <a:pt x="263" y="266"/>
                  </a:lnTo>
                  <a:lnTo>
                    <a:pt x="356" y="282"/>
                  </a:lnTo>
                  <a:lnTo>
                    <a:pt x="455" y="288"/>
                  </a:lnTo>
                  <a:lnTo>
                    <a:pt x="520" y="282"/>
                  </a:lnTo>
                  <a:lnTo>
                    <a:pt x="580" y="269"/>
                  </a:lnTo>
                  <a:lnTo>
                    <a:pt x="658" y="244"/>
                  </a:lnTo>
                  <a:lnTo>
                    <a:pt x="720" y="218"/>
                  </a:lnTo>
                  <a:lnTo>
                    <a:pt x="777" y="189"/>
                  </a:lnTo>
                  <a:lnTo>
                    <a:pt x="844" y="153"/>
                  </a:lnTo>
                  <a:lnTo>
                    <a:pt x="899" y="120"/>
                  </a:lnTo>
                  <a:lnTo>
                    <a:pt x="962" y="80"/>
                  </a:lnTo>
                  <a:lnTo>
                    <a:pt x="989" y="60"/>
                  </a:lnTo>
                  <a:lnTo>
                    <a:pt x="1004" y="48"/>
                  </a:lnTo>
                  <a:lnTo>
                    <a:pt x="1047" y="13"/>
                  </a:lnTo>
                  <a:lnTo>
                    <a:pt x="1047" y="13"/>
                  </a:lnTo>
                  <a:lnTo>
                    <a:pt x="1037" y="6"/>
                  </a:lnTo>
                  <a:lnTo>
                    <a:pt x="1027" y="0"/>
                  </a:lnTo>
                  <a:lnTo>
                    <a:pt x="1014" y="13"/>
                  </a:lnTo>
                  <a:lnTo>
                    <a:pt x="1018" y="10"/>
                  </a:lnTo>
                  <a:lnTo>
                    <a:pt x="973" y="44"/>
                  </a:lnTo>
                  <a:lnTo>
                    <a:pt x="921" y="80"/>
                  </a:lnTo>
                  <a:lnTo>
                    <a:pt x="885" y="104"/>
                  </a:lnTo>
                  <a:lnTo>
                    <a:pt x="830" y="137"/>
                  </a:lnTo>
                  <a:lnTo>
                    <a:pt x="777" y="167"/>
                  </a:lnTo>
                  <a:lnTo>
                    <a:pt x="709" y="199"/>
                  </a:lnTo>
                  <a:lnTo>
                    <a:pt x="639" y="228"/>
                  </a:lnTo>
                  <a:lnTo>
                    <a:pt x="585" y="246"/>
                  </a:lnTo>
                  <a:lnTo>
                    <a:pt x="514" y="262"/>
                  </a:lnTo>
                  <a:lnTo>
                    <a:pt x="455" y="268"/>
                  </a:lnTo>
                  <a:lnTo>
                    <a:pt x="358" y="262"/>
                  </a:lnTo>
                  <a:lnTo>
                    <a:pt x="263" y="246"/>
                  </a:lnTo>
                  <a:lnTo>
                    <a:pt x="182" y="222"/>
                  </a:lnTo>
                  <a:lnTo>
                    <a:pt x="93" y="186"/>
                  </a:lnTo>
                  <a:lnTo>
                    <a:pt x="24" y="146"/>
                  </a:lnTo>
                  <a:lnTo>
                    <a:pt x="0" y="157"/>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sp>
          <p:nvSpPr>
            <p:cNvPr id="791623" name="Freeform 71"/>
            <p:cNvSpPr>
              <a:spLocks/>
            </p:cNvSpPr>
            <p:nvPr/>
          </p:nvSpPr>
          <p:spPr bwMode="auto">
            <a:xfrm>
              <a:off x="2598" y="2430"/>
              <a:ext cx="10" cy="2"/>
            </a:xfrm>
            <a:custGeom>
              <a:avLst/>
              <a:gdLst/>
              <a:ahLst/>
              <a:cxnLst>
                <a:cxn ang="0">
                  <a:pos x="10" y="6"/>
                </a:cxn>
                <a:cxn ang="0">
                  <a:pos x="22" y="4"/>
                </a:cxn>
                <a:cxn ang="0">
                  <a:pos x="0" y="0"/>
                </a:cxn>
                <a:cxn ang="0">
                  <a:pos x="0" y="0"/>
                </a:cxn>
                <a:cxn ang="0">
                  <a:pos x="10" y="6"/>
                </a:cxn>
              </a:cxnLst>
              <a:rect l="0" t="0" r="r" b="b"/>
              <a:pathLst>
                <a:path w="22" h="6">
                  <a:moveTo>
                    <a:pt x="10" y="6"/>
                  </a:moveTo>
                  <a:lnTo>
                    <a:pt x="22" y="4"/>
                  </a:lnTo>
                  <a:lnTo>
                    <a:pt x="0" y="0"/>
                  </a:lnTo>
                  <a:lnTo>
                    <a:pt x="0" y="0"/>
                  </a:lnTo>
                  <a:lnTo>
                    <a:pt x="10" y="6"/>
                  </a:lnTo>
                  <a:close/>
                </a:path>
              </a:pathLst>
            </a:custGeom>
            <a:solidFill>
              <a:srgbClr val="000066"/>
            </a:solidFill>
            <a:ln w="9525">
              <a:noFill/>
              <a:round/>
              <a:headEnd/>
              <a:tailEnd/>
            </a:ln>
          </p:spPr>
          <p:txBody>
            <a:bodyPr/>
            <a:lstStyle/>
            <a:p>
              <a:pPr>
                <a:defRPr/>
              </a:pPr>
              <a:endParaRPr lang="en-US">
                <a:effectLst>
                  <a:outerShdw blurRad="38100" dist="38100" dir="2700000" algn="tl">
                    <a:srgbClr val="000000">
                      <a:alpha val="43137"/>
                    </a:srgbClr>
                  </a:outerShdw>
                </a:effectLst>
              </a:endParaRPr>
            </a:p>
          </p:txBody>
        </p:sp>
      </p:grpSp>
      <p:sp>
        <p:nvSpPr>
          <p:cNvPr id="791624" name="Text Box 72"/>
          <p:cNvSpPr txBox="1">
            <a:spLocks noChangeArrowheads="1"/>
          </p:cNvSpPr>
          <p:nvPr/>
        </p:nvSpPr>
        <p:spPr bwMode="auto">
          <a:xfrm>
            <a:off x="3418743" y="3233739"/>
            <a:ext cx="177751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Garamond" pitchFamily="18" charset="0"/>
              </a:defRPr>
            </a:lvl1pPr>
            <a:lvl2pPr marL="742950" indent="-285750">
              <a:defRPr sz="2800" b="1">
                <a:solidFill>
                  <a:schemeClr val="tx1"/>
                </a:solidFill>
                <a:latin typeface="Garamond" pitchFamily="18" charset="0"/>
              </a:defRPr>
            </a:lvl2pPr>
            <a:lvl3pPr marL="1143000" indent="-228600">
              <a:defRPr sz="2800" b="1">
                <a:solidFill>
                  <a:schemeClr val="tx1"/>
                </a:solidFill>
                <a:latin typeface="Garamond" pitchFamily="18" charset="0"/>
              </a:defRPr>
            </a:lvl3pPr>
            <a:lvl4pPr marL="1600200" indent="-228600">
              <a:defRPr sz="2800" b="1">
                <a:solidFill>
                  <a:schemeClr val="tx1"/>
                </a:solidFill>
                <a:latin typeface="Garamond" pitchFamily="18" charset="0"/>
              </a:defRPr>
            </a:lvl4pPr>
            <a:lvl5pPr marL="2057400" indent="-228600">
              <a:defRPr sz="2800" b="1">
                <a:solidFill>
                  <a:schemeClr val="tx1"/>
                </a:solidFill>
                <a:latin typeface="Garamond" pitchFamily="18" charset="0"/>
              </a:defRPr>
            </a:lvl5pPr>
            <a:lvl6pPr marL="25146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6pPr>
            <a:lvl7pPr marL="29718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7pPr>
            <a:lvl8pPr marL="34290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8pPr>
            <a:lvl9pPr marL="3886200" indent="-228600" eaLnBrk="0" fontAlgn="base" hangingPunct="0">
              <a:spcBef>
                <a:spcPct val="0"/>
              </a:spcBef>
              <a:spcAft>
                <a:spcPct val="0"/>
              </a:spcAft>
              <a:buClr>
                <a:schemeClr val="hlink"/>
              </a:buClr>
              <a:buFont typeface="Wingdings" pitchFamily="2" charset="2"/>
              <a:buChar char="q"/>
              <a:defRPr sz="2800" b="1">
                <a:solidFill>
                  <a:schemeClr val="tx1"/>
                </a:solidFill>
                <a:latin typeface="Garamond" pitchFamily="18" charset="0"/>
              </a:defRPr>
            </a:lvl9pPr>
          </a:lstStyle>
          <a:p>
            <a:pPr algn="ctr">
              <a:spcBef>
                <a:spcPct val="50000"/>
              </a:spcBef>
              <a:buClrTx/>
              <a:buFontTx/>
              <a:buNone/>
            </a:pPr>
            <a:r>
              <a:rPr lang="en-US" sz="2000">
                <a:solidFill>
                  <a:srgbClr val="006600"/>
                </a:solidFill>
              </a:rPr>
              <a:t>CPF</a:t>
            </a:r>
          </a:p>
        </p:txBody>
      </p:sp>
      <p:sp>
        <p:nvSpPr>
          <p:cNvPr id="791625" name="Line 73"/>
          <p:cNvSpPr>
            <a:spLocks noChangeShapeType="1"/>
          </p:cNvSpPr>
          <p:nvPr/>
        </p:nvSpPr>
        <p:spPr bwMode="auto">
          <a:xfrm flipV="1">
            <a:off x="1545982" y="3706813"/>
            <a:ext cx="2275742" cy="1573212"/>
          </a:xfrm>
          <a:prstGeom prst="line">
            <a:avLst/>
          </a:prstGeom>
          <a:noFill/>
          <a:ln w="9525">
            <a:solidFill>
              <a:schemeClr val="tx1"/>
            </a:solidFill>
            <a:round/>
            <a:headEnd type="triangle" w="med" len="med"/>
            <a:tailEnd/>
          </a:ln>
          <a:effectLst/>
        </p:spPr>
        <p:txBody>
          <a:bodyPr/>
          <a:lstStyle/>
          <a:p>
            <a:pPr>
              <a:defRPr/>
            </a:pPr>
            <a:endParaRPr lang="en-US">
              <a:effectLst>
                <a:outerShdw blurRad="38100" dist="38100" dir="2700000" algn="tl">
                  <a:srgbClr val="000000">
                    <a:alpha val="43137"/>
                  </a:srgbClr>
                </a:outerShdw>
              </a:effectLst>
            </a:endParaRPr>
          </a:p>
        </p:txBody>
      </p:sp>
      <p:sp>
        <p:nvSpPr>
          <p:cNvPr id="791626" name="Line 74"/>
          <p:cNvSpPr>
            <a:spLocks noChangeShapeType="1"/>
          </p:cNvSpPr>
          <p:nvPr/>
        </p:nvSpPr>
        <p:spPr bwMode="auto">
          <a:xfrm flipH="1" flipV="1">
            <a:off x="4785947" y="3613151"/>
            <a:ext cx="2165838" cy="1674813"/>
          </a:xfrm>
          <a:prstGeom prst="line">
            <a:avLst/>
          </a:prstGeom>
          <a:noFill/>
          <a:ln w="9525">
            <a:solidFill>
              <a:schemeClr val="hlink"/>
            </a:solidFill>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791627" name="Line 75"/>
          <p:cNvSpPr>
            <a:spLocks noChangeShapeType="1"/>
          </p:cNvSpPr>
          <p:nvPr/>
        </p:nvSpPr>
        <p:spPr bwMode="auto">
          <a:xfrm flipH="1" flipV="1">
            <a:off x="4155831" y="3735389"/>
            <a:ext cx="16120" cy="1385887"/>
          </a:xfrm>
          <a:prstGeom prst="line">
            <a:avLst/>
          </a:prstGeom>
          <a:noFill/>
          <a:ln w="9525">
            <a:solidFill>
              <a:schemeClr val="hlink"/>
            </a:solidFill>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791629" name="Line 77"/>
          <p:cNvSpPr>
            <a:spLocks noChangeShapeType="1"/>
          </p:cNvSpPr>
          <p:nvPr/>
        </p:nvSpPr>
        <p:spPr bwMode="auto">
          <a:xfrm flipH="1" flipV="1">
            <a:off x="4171950" y="2605088"/>
            <a:ext cx="16119" cy="469900"/>
          </a:xfrm>
          <a:prstGeom prst="line">
            <a:avLst/>
          </a:prstGeom>
          <a:noFill/>
          <a:ln w="9525">
            <a:solidFill>
              <a:schemeClr val="hlink"/>
            </a:solidFill>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791630" name="Line 78"/>
          <p:cNvSpPr>
            <a:spLocks noChangeShapeType="1"/>
          </p:cNvSpPr>
          <p:nvPr/>
        </p:nvSpPr>
        <p:spPr bwMode="auto">
          <a:xfrm flipH="1" flipV="1">
            <a:off x="4696558" y="3741739"/>
            <a:ext cx="2196611" cy="1709737"/>
          </a:xfrm>
          <a:prstGeom prst="line">
            <a:avLst/>
          </a:prstGeom>
          <a:noFill/>
          <a:ln w="9525">
            <a:solidFill>
              <a:schemeClr val="tx1"/>
            </a:solidFill>
            <a:round/>
            <a:headEnd type="triangle" w="med" len="med"/>
            <a:tailEnd/>
          </a:ln>
          <a:effectLst/>
        </p:spPr>
        <p:txBody>
          <a:bodyPr/>
          <a:lstStyle/>
          <a:p>
            <a:pPr>
              <a:defRPr/>
            </a:pPr>
            <a:endParaRPr lang="en-US">
              <a:effectLst>
                <a:outerShdw blurRad="38100" dist="38100" dir="2700000" algn="tl">
                  <a:srgbClr val="000000">
                    <a:alpha val="43137"/>
                  </a:srgbClr>
                </a:outerShdw>
              </a:effectLst>
            </a:endParaRPr>
          </a:p>
        </p:txBody>
      </p:sp>
      <p:sp>
        <p:nvSpPr>
          <p:cNvPr id="791632" name="Line 80"/>
          <p:cNvSpPr>
            <a:spLocks noChangeShapeType="1"/>
          </p:cNvSpPr>
          <p:nvPr/>
        </p:nvSpPr>
        <p:spPr bwMode="auto">
          <a:xfrm flipV="1">
            <a:off x="1455127" y="3590926"/>
            <a:ext cx="2261088" cy="1554163"/>
          </a:xfrm>
          <a:prstGeom prst="line">
            <a:avLst/>
          </a:prstGeom>
          <a:noFill/>
          <a:ln w="9525">
            <a:solidFill>
              <a:srgbClr val="FFFF00"/>
            </a:solidFill>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791633" name="Line 81"/>
          <p:cNvSpPr>
            <a:spLocks noChangeShapeType="1"/>
          </p:cNvSpPr>
          <p:nvPr/>
        </p:nvSpPr>
        <p:spPr bwMode="auto">
          <a:xfrm flipV="1">
            <a:off x="4371243" y="3797301"/>
            <a:ext cx="0" cy="1350963"/>
          </a:xfrm>
          <a:prstGeom prst="line">
            <a:avLst/>
          </a:prstGeom>
          <a:noFill/>
          <a:ln w="9525">
            <a:solidFill>
              <a:schemeClr val="tx1"/>
            </a:solidFill>
            <a:round/>
            <a:headEnd type="triangle" w="med" len="med"/>
            <a:tailEnd/>
          </a:ln>
          <a:effectLst/>
        </p:spPr>
        <p:txBody>
          <a:bodyPr/>
          <a:lstStyle/>
          <a:p>
            <a:pPr>
              <a:defRPr/>
            </a:pPr>
            <a:endParaRPr lang="en-US">
              <a:effectLst>
                <a:outerShdw blurRad="38100" dist="38100" dir="2700000" algn="tl">
                  <a:srgbClr val="000000">
                    <a:alpha val="43137"/>
                  </a:srgbClr>
                </a:outerShdw>
              </a:effectLst>
            </a:endParaRPr>
          </a:p>
        </p:txBody>
      </p:sp>
      <p:sp>
        <p:nvSpPr>
          <p:cNvPr id="791634" name="Line 82"/>
          <p:cNvSpPr>
            <a:spLocks noChangeShapeType="1"/>
          </p:cNvSpPr>
          <p:nvPr/>
        </p:nvSpPr>
        <p:spPr bwMode="auto">
          <a:xfrm flipH="1" flipV="1">
            <a:off x="4339004" y="2640014"/>
            <a:ext cx="16119" cy="522287"/>
          </a:xfrm>
          <a:prstGeom prst="line">
            <a:avLst/>
          </a:prstGeom>
          <a:noFill/>
          <a:ln w="9525">
            <a:solidFill>
              <a:schemeClr val="tx1"/>
            </a:solidFill>
            <a:round/>
            <a:headEnd type="triangle" w="med" len="med"/>
            <a:tailEnd/>
          </a:ln>
          <a:effectLst/>
        </p:spPr>
        <p:txBody>
          <a:bodyPr/>
          <a:lstStyle/>
          <a:p>
            <a:pPr>
              <a:defRPr/>
            </a:pPr>
            <a:endParaRPr lang="en-US">
              <a:effectLst>
                <a:outerShdw blurRad="38100" dist="38100" dir="2700000" algn="tl">
                  <a:srgbClr val="000000">
                    <a:alpha val="43137"/>
                  </a:srgbClr>
                </a:outerShdw>
              </a:effectLst>
            </a:endParaRPr>
          </a:p>
        </p:txBody>
      </p:sp>
      <p:sp>
        <p:nvSpPr>
          <p:cNvPr id="791636" name="Line 84"/>
          <p:cNvSpPr>
            <a:spLocks noChangeShapeType="1"/>
          </p:cNvSpPr>
          <p:nvPr/>
        </p:nvSpPr>
        <p:spPr bwMode="auto">
          <a:xfrm flipV="1">
            <a:off x="4935416" y="3306764"/>
            <a:ext cx="2803281" cy="1587"/>
          </a:xfrm>
          <a:prstGeom prst="line">
            <a:avLst/>
          </a:prstGeom>
          <a:noFill/>
          <a:ln w="9525">
            <a:solidFill>
              <a:srgbClr val="FFFF00"/>
            </a:solidFill>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791637" name="Line 85"/>
          <p:cNvSpPr>
            <a:spLocks noChangeShapeType="1"/>
          </p:cNvSpPr>
          <p:nvPr/>
        </p:nvSpPr>
        <p:spPr bwMode="auto">
          <a:xfrm>
            <a:off x="4914901" y="3478214"/>
            <a:ext cx="2816469" cy="14287"/>
          </a:xfrm>
          <a:prstGeom prst="line">
            <a:avLst/>
          </a:prstGeom>
          <a:noFill/>
          <a:ln w="9525">
            <a:solidFill>
              <a:schemeClr val="tx1"/>
            </a:solidFill>
            <a:round/>
            <a:headEnd type="triangle" w="med" len="med"/>
            <a:tailEnd/>
          </a:ln>
          <a:effectLst/>
        </p:spPr>
        <p:txBody>
          <a:bodyPr/>
          <a:lstStyle/>
          <a:p>
            <a:pPr>
              <a:defRPr/>
            </a:pPr>
            <a:endParaRPr lang="en-US">
              <a:effectLst>
                <a:outerShdw blurRad="38100" dist="38100" dir="2700000" algn="tl">
                  <a:srgbClr val="000000">
                    <a:alpha val="43137"/>
                  </a:srgbClr>
                </a:outerShdw>
              </a:effectLst>
            </a:endParaRPr>
          </a:p>
        </p:txBody>
      </p:sp>
      <p:sp>
        <p:nvSpPr>
          <p:cNvPr id="791638" name="Line 86"/>
          <p:cNvSpPr>
            <a:spLocks noChangeShapeType="1"/>
          </p:cNvSpPr>
          <p:nvPr/>
        </p:nvSpPr>
        <p:spPr bwMode="auto">
          <a:xfrm flipV="1">
            <a:off x="1688123" y="3622676"/>
            <a:ext cx="6019800" cy="1743075"/>
          </a:xfrm>
          <a:prstGeom prst="line">
            <a:avLst/>
          </a:prstGeom>
          <a:noFill/>
          <a:ln w="12700">
            <a:solidFill>
              <a:srgbClr val="FF0000"/>
            </a:solidFill>
            <a:prstDash val="dash"/>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791639" name="Line 87"/>
          <p:cNvSpPr>
            <a:spLocks noChangeShapeType="1"/>
          </p:cNvSpPr>
          <p:nvPr/>
        </p:nvSpPr>
        <p:spPr bwMode="auto">
          <a:xfrm flipV="1">
            <a:off x="4547089" y="3754438"/>
            <a:ext cx="3279531" cy="1535112"/>
          </a:xfrm>
          <a:prstGeom prst="line">
            <a:avLst/>
          </a:prstGeom>
          <a:noFill/>
          <a:ln w="12700">
            <a:solidFill>
              <a:srgbClr val="FF0000"/>
            </a:solidFill>
            <a:prstDash val="dash"/>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791640" name="Line 88"/>
          <p:cNvSpPr>
            <a:spLocks noChangeShapeType="1"/>
          </p:cNvSpPr>
          <p:nvPr/>
        </p:nvSpPr>
        <p:spPr bwMode="auto">
          <a:xfrm flipV="1">
            <a:off x="7294685" y="4005263"/>
            <a:ext cx="590550" cy="1223962"/>
          </a:xfrm>
          <a:prstGeom prst="line">
            <a:avLst/>
          </a:prstGeom>
          <a:noFill/>
          <a:ln w="12700">
            <a:solidFill>
              <a:srgbClr val="FF0000"/>
            </a:solidFill>
            <a:prstDash val="dash"/>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82"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cap="all" dirty="0" smtClean="0">
                <a:solidFill>
                  <a:schemeClr val="tx2"/>
                </a:solidFill>
                <a:latin typeface="Arial" pitchFamily="34" charset="0"/>
                <a:ea typeface="+mj-ea"/>
                <a:cs typeface="+mj-cs"/>
              </a:rPr>
              <a:t>Akvizicija i distribucija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83" name="Straight Connector 82"/>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81404"/>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2000"/>
                                        <p:tgtEl>
                                          <p:spTgt spid="791638"/>
                                        </p:tgtEl>
                                      </p:cBhvr>
                                    </p:animEffect>
                                    <p:set>
                                      <p:cBhvr>
                                        <p:cTn id="7" dur="1" fill="hold">
                                          <p:stCondLst>
                                            <p:cond delay="1999"/>
                                          </p:stCondLst>
                                        </p:cTn>
                                        <p:tgtEl>
                                          <p:spTgt spid="7916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791639"/>
                                        </p:tgtEl>
                                      </p:cBhvr>
                                    </p:animEffect>
                                    <p:set>
                                      <p:cBhvr>
                                        <p:cTn id="10" dur="1" fill="hold">
                                          <p:stCondLst>
                                            <p:cond delay="1999"/>
                                          </p:stCondLst>
                                        </p:cTn>
                                        <p:tgtEl>
                                          <p:spTgt spid="79163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791640"/>
                                        </p:tgtEl>
                                      </p:cBhvr>
                                    </p:animEffect>
                                    <p:set>
                                      <p:cBhvr>
                                        <p:cTn id="13" dur="1" fill="hold">
                                          <p:stCondLst>
                                            <p:cond delay="1999"/>
                                          </p:stCondLst>
                                        </p:cTn>
                                        <p:tgtEl>
                                          <p:spTgt spid="791640"/>
                                        </p:tgtEl>
                                        <p:attrNameLst>
                                          <p:attrName>style.visibility</p:attrName>
                                        </p:attrNameLst>
                                      </p:cBhvr>
                                      <p:to>
                                        <p:strVal val="hidden"/>
                                      </p:to>
                                    </p:set>
                                  </p:childTnLst>
                                </p:cTn>
                              </p:par>
                            </p:childTnLst>
                          </p:cTn>
                        </p:par>
                        <p:par>
                          <p:cTn id="14" fill="hold" nodeType="afterGroup">
                            <p:stCondLst>
                              <p:cond delay="2000"/>
                            </p:stCondLst>
                            <p:childTnLst>
                              <p:par>
                                <p:cTn id="15" presetID="5" presetClass="entr" presetSubtype="10" fill="hold" grpId="0" nodeType="afterEffect">
                                  <p:stCondLst>
                                    <p:cond delay="0"/>
                                  </p:stCondLst>
                                  <p:childTnLst>
                                    <p:set>
                                      <p:cBhvr>
                                        <p:cTn id="16" dur="1" fill="hold">
                                          <p:stCondLst>
                                            <p:cond delay="0"/>
                                          </p:stCondLst>
                                        </p:cTn>
                                        <p:tgtEl>
                                          <p:spTgt spid="791595"/>
                                        </p:tgtEl>
                                        <p:attrNameLst>
                                          <p:attrName>style.visibility</p:attrName>
                                        </p:attrNameLst>
                                      </p:cBhvr>
                                      <p:to>
                                        <p:strVal val="visible"/>
                                      </p:to>
                                    </p:set>
                                    <p:animEffect transition="in" filter="checkerboard(across)">
                                      <p:cBhvr>
                                        <p:cTn id="17" dur="1000"/>
                                        <p:tgtEl>
                                          <p:spTgt spid="791595"/>
                                        </p:tgtEl>
                                      </p:cBhvr>
                                    </p:animEffect>
                                  </p:childTnLst>
                                </p:cTn>
                              </p:par>
                              <p:par>
                                <p:cTn id="18" presetID="5"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across)">
                                      <p:cBhvr>
                                        <p:cTn id="20" dur="500"/>
                                        <p:tgtEl>
                                          <p:spTgt spid="6"/>
                                        </p:tgtEl>
                                      </p:cBhvr>
                                    </p:animEffect>
                                  </p:childTnLst>
                                </p:cTn>
                              </p:par>
                              <p:par>
                                <p:cTn id="21" presetID="5" presetClass="entr" presetSubtype="10" fill="hold" nodeType="withEffect">
                                  <p:stCondLst>
                                    <p:cond delay="0"/>
                                  </p:stCondLst>
                                  <p:childTnLst>
                                    <p:set>
                                      <p:cBhvr>
                                        <p:cTn id="22" dur="1" fill="hold">
                                          <p:stCondLst>
                                            <p:cond delay="0"/>
                                          </p:stCondLst>
                                        </p:cTn>
                                        <p:tgtEl>
                                          <p:spTgt spid="791629"/>
                                        </p:tgtEl>
                                        <p:attrNameLst>
                                          <p:attrName>style.visibility</p:attrName>
                                        </p:attrNameLst>
                                      </p:cBhvr>
                                      <p:to>
                                        <p:strVal val="visible"/>
                                      </p:to>
                                    </p:set>
                                    <p:animEffect transition="in" filter="checkerboard(across)">
                                      <p:cBhvr>
                                        <p:cTn id="23" dur="500"/>
                                        <p:tgtEl>
                                          <p:spTgt spid="791629"/>
                                        </p:tgtEl>
                                      </p:cBhvr>
                                    </p:animEffect>
                                  </p:childTnLst>
                                </p:cTn>
                              </p:par>
                              <p:par>
                                <p:cTn id="24" presetID="5" presetClass="entr" presetSubtype="10" fill="hold" nodeType="withEffect">
                                  <p:stCondLst>
                                    <p:cond delay="0"/>
                                  </p:stCondLst>
                                  <p:childTnLst>
                                    <p:set>
                                      <p:cBhvr>
                                        <p:cTn id="25" dur="1" fill="hold">
                                          <p:stCondLst>
                                            <p:cond delay="0"/>
                                          </p:stCondLst>
                                        </p:cTn>
                                        <p:tgtEl>
                                          <p:spTgt spid="791634"/>
                                        </p:tgtEl>
                                        <p:attrNameLst>
                                          <p:attrName>style.visibility</p:attrName>
                                        </p:attrNameLst>
                                      </p:cBhvr>
                                      <p:to>
                                        <p:strVal val="visible"/>
                                      </p:to>
                                    </p:set>
                                    <p:animEffect transition="in" filter="checkerboard(across)">
                                      <p:cBhvr>
                                        <p:cTn id="26" dur="500"/>
                                        <p:tgtEl>
                                          <p:spTgt spid="791634"/>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791624"/>
                                        </p:tgtEl>
                                        <p:attrNameLst>
                                          <p:attrName>style.visibility</p:attrName>
                                        </p:attrNameLst>
                                      </p:cBhvr>
                                      <p:to>
                                        <p:strVal val="visible"/>
                                      </p:to>
                                    </p:set>
                                    <p:animEffect transition="in" filter="checkerboard(across)">
                                      <p:cBhvr>
                                        <p:cTn id="29" dur="500"/>
                                        <p:tgtEl>
                                          <p:spTgt spid="791624"/>
                                        </p:tgtEl>
                                      </p:cBhvr>
                                    </p:animEffect>
                                  </p:childTnLst>
                                </p:cTn>
                              </p:par>
                              <p:par>
                                <p:cTn id="30" presetID="5" presetClass="entr" presetSubtype="1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heckerboard(across)">
                                      <p:cBhvr>
                                        <p:cTn id="32" dur="500"/>
                                        <p:tgtEl>
                                          <p:spTgt spid="7"/>
                                        </p:tgtEl>
                                      </p:cBhvr>
                                    </p:animEffect>
                                  </p:childTnLst>
                                </p:cTn>
                              </p:par>
                              <p:par>
                                <p:cTn id="33" presetID="5" presetClass="entr" presetSubtype="10" fill="hold" nodeType="withEffect">
                                  <p:stCondLst>
                                    <p:cond delay="0"/>
                                  </p:stCondLst>
                                  <p:childTnLst>
                                    <p:set>
                                      <p:cBhvr>
                                        <p:cTn id="34" dur="1" fill="hold">
                                          <p:stCondLst>
                                            <p:cond delay="0"/>
                                          </p:stCondLst>
                                        </p:cTn>
                                        <p:tgtEl>
                                          <p:spTgt spid="791627"/>
                                        </p:tgtEl>
                                        <p:attrNameLst>
                                          <p:attrName>style.visibility</p:attrName>
                                        </p:attrNameLst>
                                      </p:cBhvr>
                                      <p:to>
                                        <p:strVal val="visible"/>
                                      </p:to>
                                    </p:set>
                                    <p:animEffect transition="in" filter="checkerboard(across)">
                                      <p:cBhvr>
                                        <p:cTn id="35" dur="500"/>
                                        <p:tgtEl>
                                          <p:spTgt spid="791627"/>
                                        </p:tgtEl>
                                      </p:cBhvr>
                                    </p:animEffect>
                                  </p:childTnLst>
                                </p:cTn>
                              </p:par>
                              <p:par>
                                <p:cTn id="36" presetID="5" presetClass="entr" presetSubtype="10" fill="hold" nodeType="withEffect">
                                  <p:stCondLst>
                                    <p:cond delay="0"/>
                                  </p:stCondLst>
                                  <p:childTnLst>
                                    <p:set>
                                      <p:cBhvr>
                                        <p:cTn id="37" dur="1" fill="hold">
                                          <p:stCondLst>
                                            <p:cond delay="0"/>
                                          </p:stCondLst>
                                        </p:cTn>
                                        <p:tgtEl>
                                          <p:spTgt spid="791633"/>
                                        </p:tgtEl>
                                        <p:attrNameLst>
                                          <p:attrName>style.visibility</p:attrName>
                                        </p:attrNameLst>
                                      </p:cBhvr>
                                      <p:to>
                                        <p:strVal val="visible"/>
                                      </p:to>
                                    </p:set>
                                    <p:animEffect transition="in" filter="checkerboard(across)">
                                      <p:cBhvr>
                                        <p:cTn id="38" dur="500"/>
                                        <p:tgtEl>
                                          <p:spTgt spid="791633"/>
                                        </p:tgtEl>
                                      </p:cBhvr>
                                    </p:animEffect>
                                  </p:childTnLst>
                                </p:cTn>
                              </p:par>
                              <p:par>
                                <p:cTn id="39" presetID="5" presetClass="entr" presetSubtype="10" fill="hold" nodeType="withEffect">
                                  <p:stCondLst>
                                    <p:cond delay="0"/>
                                  </p:stCondLst>
                                  <p:childTnLst>
                                    <p:set>
                                      <p:cBhvr>
                                        <p:cTn id="40" dur="1" fill="hold">
                                          <p:stCondLst>
                                            <p:cond delay="0"/>
                                          </p:stCondLst>
                                        </p:cTn>
                                        <p:tgtEl>
                                          <p:spTgt spid="791632"/>
                                        </p:tgtEl>
                                        <p:attrNameLst>
                                          <p:attrName>style.visibility</p:attrName>
                                        </p:attrNameLst>
                                      </p:cBhvr>
                                      <p:to>
                                        <p:strVal val="visible"/>
                                      </p:to>
                                    </p:set>
                                    <p:animEffect transition="in" filter="checkerboard(across)">
                                      <p:cBhvr>
                                        <p:cTn id="41" dur="500"/>
                                        <p:tgtEl>
                                          <p:spTgt spid="791632"/>
                                        </p:tgtEl>
                                      </p:cBhvr>
                                    </p:animEffect>
                                  </p:childTnLst>
                                </p:cTn>
                              </p:par>
                              <p:par>
                                <p:cTn id="42" presetID="5" presetClass="entr" presetSubtype="10" fill="hold" nodeType="withEffect">
                                  <p:stCondLst>
                                    <p:cond delay="0"/>
                                  </p:stCondLst>
                                  <p:childTnLst>
                                    <p:set>
                                      <p:cBhvr>
                                        <p:cTn id="43" dur="1" fill="hold">
                                          <p:stCondLst>
                                            <p:cond delay="0"/>
                                          </p:stCondLst>
                                        </p:cTn>
                                        <p:tgtEl>
                                          <p:spTgt spid="791625"/>
                                        </p:tgtEl>
                                        <p:attrNameLst>
                                          <p:attrName>style.visibility</p:attrName>
                                        </p:attrNameLst>
                                      </p:cBhvr>
                                      <p:to>
                                        <p:strVal val="visible"/>
                                      </p:to>
                                    </p:set>
                                    <p:animEffect transition="in" filter="checkerboard(across)">
                                      <p:cBhvr>
                                        <p:cTn id="44" dur="500"/>
                                        <p:tgtEl>
                                          <p:spTgt spid="791625"/>
                                        </p:tgtEl>
                                      </p:cBhvr>
                                    </p:animEffect>
                                  </p:childTnLst>
                                </p:cTn>
                              </p:par>
                              <p:par>
                                <p:cTn id="45" presetID="5" presetClass="entr" presetSubtype="10" fill="hold" nodeType="withEffect">
                                  <p:stCondLst>
                                    <p:cond delay="0"/>
                                  </p:stCondLst>
                                  <p:childTnLst>
                                    <p:set>
                                      <p:cBhvr>
                                        <p:cTn id="46" dur="1" fill="hold">
                                          <p:stCondLst>
                                            <p:cond delay="0"/>
                                          </p:stCondLst>
                                        </p:cTn>
                                        <p:tgtEl>
                                          <p:spTgt spid="791630"/>
                                        </p:tgtEl>
                                        <p:attrNameLst>
                                          <p:attrName>style.visibility</p:attrName>
                                        </p:attrNameLst>
                                      </p:cBhvr>
                                      <p:to>
                                        <p:strVal val="visible"/>
                                      </p:to>
                                    </p:set>
                                    <p:animEffect transition="in" filter="checkerboard(across)">
                                      <p:cBhvr>
                                        <p:cTn id="47" dur="500"/>
                                        <p:tgtEl>
                                          <p:spTgt spid="791630"/>
                                        </p:tgtEl>
                                      </p:cBhvr>
                                    </p:animEffect>
                                  </p:childTnLst>
                                </p:cTn>
                              </p:par>
                              <p:par>
                                <p:cTn id="48" presetID="5" presetClass="entr" presetSubtype="10" fill="hold" nodeType="withEffect">
                                  <p:stCondLst>
                                    <p:cond delay="0"/>
                                  </p:stCondLst>
                                  <p:childTnLst>
                                    <p:set>
                                      <p:cBhvr>
                                        <p:cTn id="49" dur="1" fill="hold">
                                          <p:stCondLst>
                                            <p:cond delay="0"/>
                                          </p:stCondLst>
                                        </p:cTn>
                                        <p:tgtEl>
                                          <p:spTgt spid="791626"/>
                                        </p:tgtEl>
                                        <p:attrNameLst>
                                          <p:attrName>style.visibility</p:attrName>
                                        </p:attrNameLst>
                                      </p:cBhvr>
                                      <p:to>
                                        <p:strVal val="visible"/>
                                      </p:to>
                                    </p:set>
                                    <p:animEffect transition="in" filter="checkerboard(across)">
                                      <p:cBhvr>
                                        <p:cTn id="50" dur="500"/>
                                        <p:tgtEl>
                                          <p:spTgt spid="791626"/>
                                        </p:tgtEl>
                                      </p:cBhvr>
                                    </p:animEffect>
                                  </p:childTnLst>
                                </p:cTn>
                              </p:par>
                              <p:par>
                                <p:cTn id="51" presetID="5" presetClass="entr" presetSubtype="10" fill="hold" nodeType="withEffect">
                                  <p:stCondLst>
                                    <p:cond delay="0"/>
                                  </p:stCondLst>
                                  <p:childTnLst>
                                    <p:set>
                                      <p:cBhvr>
                                        <p:cTn id="52" dur="1" fill="hold">
                                          <p:stCondLst>
                                            <p:cond delay="0"/>
                                          </p:stCondLst>
                                        </p:cTn>
                                        <p:tgtEl>
                                          <p:spTgt spid="791637"/>
                                        </p:tgtEl>
                                        <p:attrNameLst>
                                          <p:attrName>style.visibility</p:attrName>
                                        </p:attrNameLst>
                                      </p:cBhvr>
                                      <p:to>
                                        <p:strVal val="visible"/>
                                      </p:to>
                                    </p:set>
                                    <p:animEffect transition="in" filter="checkerboard(across)">
                                      <p:cBhvr>
                                        <p:cTn id="53" dur="500"/>
                                        <p:tgtEl>
                                          <p:spTgt spid="791637"/>
                                        </p:tgtEl>
                                      </p:cBhvr>
                                    </p:animEffect>
                                  </p:childTnLst>
                                </p:cTn>
                              </p:par>
                              <p:par>
                                <p:cTn id="54" presetID="5" presetClass="entr" presetSubtype="10" fill="hold" nodeType="withEffect">
                                  <p:stCondLst>
                                    <p:cond delay="0"/>
                                  </p:stCondLst>
                                  <p:childTnLst>
                                    <p:set>
                                      <p:cBhvr>
                                        <p:cTn id="55" dur="1" fill="hold">
                                          <p:stCondLst>
                                            <p:cond delay="0"/>
                                          </p:stCondLst>
                                        </p:cTn>
                                        <p:tgtEl>
                                          <p:spTgt spid="791636"/>
                                        </p:tgtEl>
                                        <p:attrNameLst>
                                          <p:attrName>style.visibility</p:attrName>
                                        </p:attrNameLst>
                                      </p:cBhvr>
                                      <p:to>
                                        <p:strVal val="visible"/>
                                      </p:to>
                                    </p:set>
                                    <p:animEffect transition="in" filter="checkerboard(across)">
                                      <p:cBhvr>
                                        <p:cTn id="56" dur="500"/>
                                        <p:tgtEl>
                                          <p:spTgt spid="791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95" grpId="0"/>
      <p:bldP spid="7916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33400"/>
            <a:ext cx="9144000" cy="63246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cap="all" dirty="0" smtClean="0">
                <a:solidFill>
                  <a:schemeClr val="tx2"/>
                </a:solidFill>
                <a:latin typeface="Arial" pitchFamily="34" charset="0"/>
                <a:ea typeface="+mj-ea"/>
                <a:cs typeface="+mj-cs"/>
              </a:rPr>
              <a:t>Akvizicija i distribucija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94212" name="Object 4"/>
          <p:cNvGraphicFramePr>
            <a:graphicFrameLocks/>
          </p:cNvGraphicFramePr>
          <p:nvPr/>
        </p:nvGraphicFramePr>
        <p:xfrm>
          <a:off x="1062405" y="1700213"/>
          <a:ext cx="6877050" cy="4891087"/>
        </p:xfrm>
        <a:graphic>
          <a:graphicData uri="http://schemas.openxmlformats.org/presentationml/2006/ole">
            <mc:AlternateContent xmlns:mc="http://schemas.openxmlformats.org/markup-compatibility/2006">
              <mc:Choice xmlns:v="urn:schemas-microsoft-com:vml" Requires="v">
                <p:oleObj spid="_x0000_s15401" name="Visio" r:id="rId3" imgW="10604146" imgH="7270406" progId="Visio.Drawing.11">
                  <p:embed/>
                </p:oleObj>
              </mc:Choice>
              <mc:Fallback>
                <p:oleObj name="Visio" r:id="rId3" imgW="10604146" imgH="7270406" progId="Visio.Drawing.11">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405" y="1700213"/>
                        <a:ext cx="6877050" cy="4891087"/>
                      </a:xfrm>
                      <a:prstGeom prst="rect">
                        <a:avLst/>
                      </a:prstGeom>
                      <a:solidFill>
                        <a:schemeClr val="tx1"/>
                      </a:solidFill>
                      <a:ln>
                        <a:noFill/>
                      </a:ln>
                      <a:effectLst/>
                    </p:spPr>
                  </p:pic>
                </p:oleObj>
              </mc:Fallback>
            </mc:AlternateContent>
          </a:graphicData>
        </a:graphic>
      </p:graphicFrame>
      <p:graphicFrame>
        <p:nvGraphicFramePr>
          <p:cNvPr id="94213" name="Object 5" descr="serbia"/>
          <p:cNvGraphicFramePr>
            <a:graphicFrameLocks/>
          </p:cNvGraphicFramePr>
          <p:nvPr/>
        </p:nvGraphicFramePr>
        <p:xfrm>
          <a:off x="2331428" y="3559175"/>
          <a:ext cx="5442438" cy="1644650"/>
        </p:xfrm>
        <a:graphic>
          <a:graphicData uri="http://schemas.openxmlformats.org/presentationml/2006/ole">
            <mc:AlternateContent xmlns:mc="http://schemas.openxmlformats.org/markup-compatibility/2006">
              <mc:Choice xmlns:v="urn:schemas-microsoft-com:vml" Requires="v">
                <p:oleObj spid="_x0000_s15402" name="Visio" r:id="rId5" imgW="8494966" imgH="2466577" progId="Visio.Drawing.11">
                  <p:embed/>
                </p:oleObj>
              </mc:Choice>
              <mc:Fallback>
                <p:oleObj name="Visio" r:id="rId5" imgW="8494966" imgH="2466577" progId="Visio.Drawing.11">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1428" y="3559175"/>
                        <a:ext cx="5442438" cy="1644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pic>
                </p:oleObj>
              </mc:Fallback>
            </mc:AlternateContent>
          </a:graphicData>
        </a:graphic>
      </p:graphicFrame>
      <p:graphicFrame>
        <p:nvGraphicFramePr>
          <p:cNvPr id="94214" name="Object 6"/>
          <p:cNvGraphicFramePr>
            <a:graphicFrameLocks/>
          </p:cNvGraphicFramePr>
          <p:nvPr>
            <p:extLst>
              <p:ext uri="{D42A27DB-BD31-4B8C-83A1-F6EECF244321}">
                <p14:modId xmlns:p14="http://schemas.microsoft.com/office/powerpoint/2010/main" val="2101683807"/>
              </p:ext>
            </p:extLst>
          </p:nvPr>
        </p:nvGraphicFramePr>
        <p:xfrm>
          <a:off x="1258766" y="2219325"/>
          <a:ext cx="5662246" cy="3081338"/>
        </p:xfrm>
        <a:graphic>
          <a:graphicData uri="http://schemas.openxmlformats.org/presentationml/2006/ole">
            <mc:AlternateContent xmlns:mc="http://schemas.openxmlformats.org/markup-compatibility/2006">
              <mc:Choice xmlns:v="urn:schemas-microsoft-com:vml" Requires="v">
                <p:oleObj spid="_x0000_s15403" name="Visio" r:id="rId7" imgW="8699115" imgH="4580233" progId="Visio.Drawing.11">
                  <p:embed/>
                </p:oleObj>
              </mc:Choice>
              <mc:Fallback>
                <p:oleObj name="Visio" r:id="rId7" imgW="8699115" imgH="4580233" progId="Visio.Drawing.11">
                  <p:embed/>
                  <p:pic>
                    <p:nvPicPr>
                      <p:cNvPr id="0" name=""/>
                      <p:cNvPicPr>
                        <a:picLocks noChangeArrowheads="1"/>
                      </p:cNvPicPr>
                      <p:nvPr/>
                    </p:nvPicPr>
                    <p:blipFill>
                      <a:blip r:embed="rId8"/>
                      <a:srcRect/>
                      <a:stretch>
                        <a:fillRect/>
                      </a:stretch>
                    </p:blipFill>
                    <p:spPr bwMode="auto">
                      <a:xfrm>
                        <a:off x="1258766" y="2219325"/>
                        <a:ext cx="5662246"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65009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with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checkerboard(across)">
                                      <p:cBhvr>
                                        <p:cTn id="7" dur="500"/>
                                        <p:tgtEl>
                                          <p:spTgt spid="942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94213"/>
                                        </p:tgtEl>
                                        <p:attrNameLst>
                                          <p:attrName>style.visibility</p:attrName>
                                        </p:attrNameLst>
                                      </p:cBhvr>
                                      <p:to>
                                        <p:strVal val="visible"/>
                                      </p:to>
                                    </p:set>
                                    <p:animEffect transition="in" filter="randombar(horizontal)">
                                      <p:cBhvr>
                                        <p:cTn id="12" dur="500"/>
                                        <p:tgtEl>
                                          <p:spTgt spid="94213"/>
                                        </p:tgtEl>
                                      </p:cBhvr>
                                    </p:animEffect>
                                  </p:childTnLst>
                                  <p:subTnLst>
                                    <p:set>
                                      <p:cBhvr override="childStyle">
                                        <p:cTn dur="1" fill="hold" display="0" masterRel="nextClick" afterEffect="1"/>
                                        <p:tgtEl>
                                          <p:spTgt spid="94213"/>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94214"/>
                                        </p:tgtEl>
                                        <p:attrNameLst>
                                          <p:attrName>style.visibility</p:attrName>
                                        </p:attrNameLst>
                                      </p:cBhvr>
                                      <p:to>
                                        <p:strVal val="visible"/>
                                      </p:to>
                                    </p:set>
                                    <p:animEffect transition="in" filter="randombar(horizontal)">
                                      <p:cBhvr>
                                        <p:cTn id="17" dur="500"/>
                                        <p:tgtEl>
                                          <p:spTgt spid="94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85800"/>
            <a:ext cx="9144000" cy="6096000"/>
          </a:xfrm>
        </p:spPr>
        <p:txBody>
          <a:bodyPr>
            <a:normAutofit lnSpcReduction="10000"/>
          </a:bodyPr>
          <a:lstStyle/>
          <a:p>
            <a:r>
              <a:rPr lang="sr-Latn-CS" sz="2100" i="1" dirty="0">
                <a:solidFill>
                  <a:schemeClr val="tx2"/>
                </a:solidFill>
                <a:latin typeface="Arial" pitchFamily="34" charset="0"/>
                <a:ea typeface="Times New Roman" pitchFamily="18" charset="0"/>
              </a:rPr>
              <a:t>U definiciji Banke za međunarodna poravnanja gde se pod instrumentom plaćanja podrazumeva bilo koji instrument koji omogućava prenos sredstava. </a:t>
            </a:r>
            <a:endParaRPr lang="sr-Latn-RS" sz="2100" i="1" dirty="0">
              <a:solidFill>
                <a:schemeClr val="tx2"/>
              </a:solidFill>
              <a:latin typeface="Arial" pitchFamily="34" charset="0"/>
              <a:ea typeface="Times New Roman" pitchFamily="18" charset="0"/>
            </a:endParaRPr>
          </a:p>
          <a:p>
            <a:pPr algn="just"/>
            <a:endParaRPr lang="sr-Latn-RS" sz="2100" i="1" dirty="0">
              <a:solidFill>
                <a:schemeClr val="tx2"/>
              </a:solidFill>
              <a:latin typeface="Arial" pitchFamily="34" charset="0"/>
              <a:ea typeface="Times New Roman" pitchFamily="18" charset="0"/>
            </a:endParaRPr>
          </a:p>
          <a:p>
            <a:pPr algn="just"/>
            <a:r>
              <a:rPr lang="sr-Latn-CS" sz="2100" i="1" dirty="0">
                <a:solidFill>
                  <a:schemeClr val="tx2"/>
                </a:solidFill>
                <a:latin typeface="Arial" pitchFamily="34" charset="0"/>
                <a:ea typeface="Times New Roman" pitchFamily="18" charset="0"/>
              </a:rPr>
              <a:t>Elektronski platni instrument, može biti definisan kao skup elektronskih formi i elektronskih procesa u cilju izmene vlasništva u smislu plaćanja. Elektronsko plaćanje je transfer elektronskim sredstvima do korisnika korišćenjem elektronskog platnog instrumenta. Danas se koristi veoma širok spektar elektronskih instrumenata. Oni uključuju, na primer, </a:t>
            </a:r>
            <a:r>
              <a:rPr lang="sr-Latn-CS" sz="2100" i="1" dirty="0" err="1">
                <a:solidFill>
                  <a:schemeClr val="tx2"/>
                </a:solidFill>
                <a:latin typeface="Arial" pitchFamily="34" charset="0"/>
                <a:ea typeface="Times New Roman" pitchFamily="18" charset="0"/>
              </a:rPr>
              <a:t>direct</a:t>
            </a:r>
            <a:r>
              <a:rPr lang="sr-Latn-CS" sz="2100" i="1" dirty="0">
                <a:solidFill>
                  <a:schemeClr val="tx2"/>
                </a:solidFill>
                <a:latin typeface="Arial" pitchFamily="34" charset="0"/>
                <a:ea typeface="Times New Roman" pitchFamily="18" charset="0"/>
              </a:rPr>
              <a:t> </a:t>
            </a:r>
            <a:r>
              <a:rPr lang="sr-Latn-CS" sz="2100" i="1" dirty="0" err="1">
                <a:solidFill>
                  <a:schemeClr val="tx2"/>
                </a:solidFill>
                <a:latin typeface="Arial" pitchFamily="34" charset="0"/>
                <a:ea typeface="Times New Roman" pitchFamily="18" charset="0"/>
              </a:rPr>
              <a:t>debit</a:t>
            </a:r>
            <a:r>
              <a:rPr lang="sr-Latn-CS" sz="2100" i="1" dirty="0">
                <a:solidFill>
                  <a:schemeClr val="tx2"/>
                </a:solidFill>
                <a:latin typeface="Arial" pitchFamily="34" charset="0"/>
                <a:ea typeface="Times New Roman" pitchFamily="18" charset="0"/>
              </a:rPr>
              <a:t>, </a:t>
            </a:r>
            <a:r>
              <a:rPr lang="sr-Latn-CS" sz="2100" i="1" dirty="0" err="1">
                <a:solidFill>
                  <a:schemeClr val="tx2"/>
                </a:solidFill>
                <a:latin typeface="Arial" pitchFamily="34" charset="0"/>
                <a:ea typeface="Times New Roman" pitchFamily="18" charset="0"/>
              </a:rPr>
              <a:t>debitne</a:t>
            </a:r>
            <a:r>
              <a:rPr lang="sr-Latn-CS" sz="2100" i="1" dirty="0">
                <a:solidFill>
                  <a:schemeClr val="tx2"/>
                </a:solidFill>
                <a:latin typeface="Arial" pitchFamily="34" charset="0"/>
                <a:ea typeface="Times New Roman" pitchFamily="18" charset="0"/>
              </a:rPr>
              <a:t> kartice, kreditne kartice, </a:t>
            </a:r>
            <a:r>
              <a:rPr lang="sr-Latn-CS" sz="2100" i="1" dirty="0" err="1">
                <a:solidFill>
                  <a:schemeClr val="tx2"/>
                </a:solidFill>
                <a:latin typeface="Arial" pitchFamily="34" charset="0"/>
                <a:ea typeface="Times New Roman" pitchFamily="18" charset="0"/>
              </a:rPr>
              <a:t>Credit</a:t>
            </a:r>
            <a:r>
              <a:rPr lang="sr-Latn-CS" sz="2100" i="1" dirty="0">
                <a:solidFill>
                  <a:schemeClr val="tx2"/>
                </a:solidFill>
                <a:latin typeface="Arial" pitchFamily="34" charset="0"/>
                <a:ea typeface="Times New Roman" pitchFamily="18" charset="0"/>
              </a:rPr>
              <a:t> </a:t>
            </a:r>
            <a:r>
              <a:rPr lang="sr-Latn-CS" sz="2100" i="1" dirty="0" err="1">
                <a:solidFill>
                  <a:schemeClr val="tx2"/>
                </a:solidFill>
                <a:latin typeface="Arial" pitchFamily="34" charset="0"/>
                <a:ea typeface="Times New Roman" pitchFamily="18" charset="0"/>
              </a:rPr>
              <a:t>Transfers</a:t>
            </a:r>
            <a:r>
              <a:rPr lang="sr-Latn-CS" sz="2100" i="1" dirty="0">
                <a:solidFill>
                  <a:schemeClr val="tx2"/>
                </a:solidFill>
                <a:latin typeface="Arial" pitchFamily="34" charset="0"/>
                <a:ea typeface="Times New Roman" pitchFamily="18" charset="0"/>
              </a:rPr>
              <a:t>, kao alate koje u sebi sadrži veoma raznorodne kumulativne skupove servisa i platnih portala sa različitim instrumentima plaćanja.</a:t>
            </a:r>
            <a:endParaRPr lang="sr-Latn-RS" sz="2100" i="1" dirty="0">
              <a:solidFill>
                <a:schemeClr val="tx2"/>
              </a:solidFill>
              <a:latin typeface="Arial" pitchFamily="34" charset="0"/>
              <a:ea typeface="Times New Roman" pitchFamily="18" charset="0"/>
            </a:endParaRPr>
          </a:p>
          <a:p>
            <a:pPr algn="just"/>
            <a:endParaRPr lang="sr-Latn-RS" sz="2100" i="1" dirty="0">
              <a:solidFill>
                <a:schemeClr val="tx2"/>
              </a:solidFill>
              <a:latin typeface="Arial" pitchFamily="34" charset="0"/>
              <a:ea typeface="Times New Roman" pitchFamily="18" charset="0"/>
            </a:endParaRPr>
          </a:p>
          <a:p>
            <a:r>
              <a:rPr lang="sr-Latn-CS" sz="2100" i="1" dirty="0">
                <a:solidFill>
                  <a:schemeClr val="tx2"/>
                </a:solidFill>
                <a:latin typeface="Arial" pitchFamily="34" charset="0"/>
                <a:ea typeface="Times New Roman" pitchFamily="18" charset="0"/>
              </a:rPr>
              <a:t>Sredstva </a:t>
            </a:r>
            <a:r>
              <a:rPr lang="sr-Latn-CS" sz="2100" i="1" dirty="0" smtClean="0">
                <a:solidFill>
                  <a:schemeClr val="tx2"/>
                </a:solidFill>
                <a:latin typeface="Arial" pitchFamily="34" charset="0"/>
                <a:ea typeface="Times New Roman" pitchFamily="18" charset="0"/>
              </a:rPr>
              <a:t>plaćanja </a:t>
            </a:r>
            <a:endParaRPr lang="sr-Latn-RS" sz="2100" i="1" dirty="0" smtClean="0">
              <a:solidFill>
                <a:schemeClr val="tx2"/>
              </a:solidFill>
              <a:latin typeface="Arial" pitchFamily="34" charset="0"/>
              <a:ea typeface="Times New Roman" pitchFamily="18" charset="0"/>
            </a:endParaRPr>
          </a:p>
          <a:p>
            <a:pPr lvl="1"/>
            <a:r>
              <a:rPr lang="sr-Latn-CS" sz="1700" i="1" dirty="0" smtClean="0">
                <a:solidFill>
                  <a:schemeClr val="tx2"/>
                </a:solidFill>
                <a:latin typeface="Arial" pitchFamily="34" charset="0"/>
                <a:ea typeface="Times New Roman" pitchFamily="18" charset="0"/>
              </a:rPr>
              <a:t>Nalog </a:t>
            </a:r>
            <a:r>
              <a:rPr lang="sr-Latn-CS" sz="1700" i="1" dirty="0">
                <a:solidFill>
                  <a:schemeClr val="tx2"/>
                </a:solidFill>
                <a:latin typeface="Arial" pitchFamily="34" charset="0"/>
                <a:ea typeface="Times New Roman" pitchFamily="18" charset="0"/>
              </a:rPr>
              <a:t>za plaćanje</a:t>
            </a:r>
            <a:endParaRPr lang="sr-Latn-RS" sz="1700" i="1" dirty="0">
              <a:solidFill>
                <a:schemeClr val="tx2"/>
              </a:solidFill>
              <a:latin typeface="Arial" pitchFamily="34" charset="0"/>
              <a:ea typeface="Times New Roman" pitchFamily="18" charset="0"/>
            </a:endParaRPr>
          </a:p>
          <a:p>
            <a:pPr lvl="1"/>
            <a:r>
              <a:rPr lang="sr-Latn-CS" sz="1700" i="1" dirty="0">
                <a:solidFill>
                  <a:schemeClr val="tx2"/>
                </a:solidFill>
                <a:latin typeface="Arial" pitchFamily="34" charset="0"/>
                <a:ea typeface="Times New Roman" pitchFamily="18" charset="0"/>
              </a:rPr>
              <a:t>Menica</a:t>
            </a:r>
            <a:endParaRPr lang="sr-Latn-RS" sz="1700" i="1" dirty="0">
              <a:solidFill>
                <a:schemeClr val="tx2"/>
              </a:solidFill>
              <a:latin typeface="Arial" pitchFamily="34" charset="0"/>
              <a:ea typeface="Times New Roman" pitchFamily="18" charset="0"/>
            </a:endParaRPr>
          </a:p>
          <a:p>
            <a:pPr lvl="1"/>
            <a:r>
              <a:rPr lang="sr-Latn-CS" sz="1700" i="1" dirty="0">
                <a:solidFill>
                  <a:schemeClr val="tx2"/>
                </a:solidFill>
                <a:latin typeface="Arial" pitchFamily="34" charset="0"/>
                <a:ea typeface="Times New Roman" pitchFamily="18" charset="0"/>
              </a:rPr>
              <a:t>Bankarska garancija</a:t>
            </a:r>
            <a:endParaRPr lang="sr-Latn-RS" sz="1700" i="1" dirty="0">
              <a:solidFill>
                <a:schemeClr val="tx2"/>
              </a:solidFill>
              <a:latin typeface="Arial" pitchFamily="34" charset="0"/>
              <a:ea typeface="Times New Roman" pitchFamily="18" charset="0"/>
            </a:endParaRPr>
          </a:p>
          <a:p>
            <a:pPr lvl="1"/>
            <a:r>
              <a:rPr lang="sr-Latn-CS" sz="1700" i="1" dirty="0">
                <a:solidFill>
                  <a:schemeClr val="tx2"/>
                </a:solidFill>
                <a:latin typeface="Arial" pitchFamily="34" charset="0"/>
                <a:ea typeface="Times New Roman" pitchFamily="18" charset="0"/>
              </a:rPr>
              <a:t>Čekovi</a:t>
            </a:r>
            <a:endParaRPr lang="sr-Latn-RS" sz="1700" i="1" dirty="0">
              <a:solidFill>
                <a:schemeClr val="tx2"/>
              </a:solidFill>
              <a:latin typeface="Arial" pitchFamily="34" charset="0"/>
              <a:ea typeface="Times New Roman" pitchFamily="18" charset="0"/>
            </a:endParaRPr>
          </a:p>
          <a:p>
            <a:pPr lvl="1"/>
            <a:r>
              <a:rPr lang="sr-Latn-CS" sz="1700" i="1" dirty="0">
                <a:solidFill>
                  <a:schemeClr val="tx2"/>
                </a:solidFill>
                <a:latin typeface="Arial" pitchFamily="34" charset="0"/>
                <a:ea typeface="Times New Roman" pitchFamily="18" charset="0"/>
              </a:rPr>
              <a:t>Platna kartica</a:t>
            </a:r>
            <a:endParaRPr lang="sr-Latn-RS" sz="1700" i="1" dirty="0">
              <a:solidFill>
                <a:schemeClr val="tx2"/>
              </a:solidFill>
              <a:latin typeface="Arial" pitchFamily="34" charset="0"/>
              <a:ea typeface="Times New Roman" pitchFamily="18" charset="0"/>
            </a:endParaRPr>
          </a:p>
          <a:p>
            <a:pPr lvl="1"/>
            <a:r>
              <a:rPr lang="sr-Latn-CS" sz="1700" i="1" dirty="0" smtClean="0">
                <a:solidFill>
                  <a:schemeClr val="tx2"/>
                </a:solidFill>
                <a:latin typeface="Arial" pitchFamily="34" charset="0"/>
                <a:ea typeface="Times New Roman" pitchFamily="18" charset="0"/>
              </a:rPr>
              <a:t>Akreditiv</a:t>
            </a:r>
            <a:endParaRPr lang="sr-Latn-RS" sz="1700" i="1" dirty="0">
              <a:solidFill>
                <a:schemeClr val="tx2"/>
              </a:solidFill>
              <a:latin typeface="Arial" pitchFamily="34" charset="0"/>
              <a:ea typeface="Times New Roman" pitchFamily="18" charset="0"/>
            </a:endParaRPr>
          </a:p>
        </p:txBody>
      </p:sp>
      <p:sp>
        <p:nvSpPr>
          <p:cNvPr id="6"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dirty="0">
                <a:solidFill>
                  <a:schemeClr val="tx2"/>
                </a:solidFill>
                <a:latin typeface="Arial" pitchFamily="34" charset="0"/>
                <a:ea typeface="Times New Roman" pitchFamily="18" charset="0"/>
              </a:rPr>
              <a:t>Osnovni pojmovi i </a:t>
            </a:r>
            <a:r>
              <a:rPr lang="sr-Latn-RS" sz="2000" b="1" i="1" dirty="0" smtClean="0">
                <a:solidFill>
                  <a:schemeClr val="tx2"/>
                </a:solidFill>
                <a:latin typeface="Arial" pitchFamily="34" charset="0"/>
                <a:ea typeface="Times New Roman" pitchFamily="18" charset="0"/>
              </a:rPr>
              <a:t>definicije</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7" name="Straight Connector 6"/>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58019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33400"/>
            <a:ext cx="9144000" cy="63246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cap="all" dirty="0" smtClean="0">
                <a:solidFill>
                  <a:schemeClr val="tx2"/>
                </a:solidFill>
                <a:latin typeface="Arial" pitchFamily="34" charset="0"/>
                <a:ea typeface="+mj-ea"/>
                <a:cs typeface="+mj-cs"/>
              </a:rPr>
              <a:t>Akvizicija i distribucija – Transportni sistem</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171" name="Rectangle 5"/>
          <p:cNvSpPr>
            <a:spLocks noChangeArrowheads="1"/>
          </p:cNvSpPr>
          <p:nvPr/>
        </p:nvSpPr>
        <p:spPr bwMode="auto">
          <a:xfrm>
            <a:off x="4484077" y="4227255"/>
            <a:ext cx="4659923" cy="2554545"/>
          </a:xfrm>
          <a:prstGeom prst="rect">
            <a:avLst/>
          </a:prstGeom>
          <a:noFill/>
          <a:ln w="9525">
            <a:noFill/>
            <a:miter lim="800000"/>
            <a:headEnd/>
            <a:tailEnd/>
          </a:ln>
        </p:spPr>
        <p:txBody>
          <a:bodyPr wrap="square">
            <a:spAutoFit/>
          </a:bodyPr>
          <a:lstStyle/>
          <a:p>
            <a:pPr>
              <a:buFont typeface="Wingdings" pitchFamily="2" charset="2"/>
              <a:buNone/>
            </a:pPr>
            <a:r>
              <a:rPr lang="en-US" sz="1600" dirty="0">
                <a:solidFill>
                  <a:srgbClr val="78DAE4"/>
                </a:solidFill>
                <a:effectLst>
                  <a:outerShdw blurRad="38100" dist="38100" dir="2700000" algn="tl">
                    <a:srgbClr val="000000"/>
                  </a:outerShdw>
                </a:effectLst>
                <a:latin typeface="Arial" pitchFamily="34" charset="0"/>
              </a:rPr>
              <a:t>  Multiple transfer protocols </a:t>
            </a:r>
          </a:p>
          <a:p>
            <a:pPr>
              <a:buFont typeface="Wingdings" pitchFamily="2" charset="2"/>
              <a:buNone/>
            </a:pPr>
            <a:r>
              <a:rPr lang="en-US" sz="1600" dirty="0">
                <a:solidFill>
                  <a:srgbClr val="78DAE4"/>
                </a:solidFill>
                <a:effectLst>
                  <a:outerShdw blurRad="38100" dist="38100" dir="2700000" algn="tl">
                    <a:srgbClr val="000000"/>
                  </a:outerShdw>
                </a:effectLst>
                <a:latin typeface="Arial" pitchFamily="34" charset="0"/>
              </a:rPr>
              <a:t>	HTTP, TCP, MSMQ, …</a:t>
            </a:r>
          </a:p>
          <a:p>
            <a:pPr>
              <a:buFont typeface="Wingdings" pitchFamily="2" charset="2"/>
              <a:buNone/>
            </a:pPr>
            <a:r>
              <a:rPr lang="en-US" sz="1600" dirty="0">
                <a:solidFill>
                  <a:srgbClr val="78DAE4"/>
                </a:solidFill>
                <a:effectLst>
                  <a:outerShdw blurRad="38100" dist="38100" dir="2700000" algn="tl">
                    <a:srgbClr val="000000"/>
                  </a:outerShdw>
                </a:effectLst>
                <a:latin typeface="Arial" pitchFamily="34" charset="0"/>
              </a:rPr>
              <a:t> Synchronous/asynchronous transport</a:t>
            </a:r>
          </a:p>
          <a:p>
            <a:pPr>
              <a:buFont typeface="Wingdings" pitchFamily="2" charset="2"/>
              <a:buNone/>
            </a:pPr>
            <a:r>
              <a:rPr lang="en-US" sz="1600" dirty="0">
                <a:solidFill>
                  <a:srgbClr val="78DAE4"/>
                </a:solidFill>
                <a:effectLst>
                  <a:outerShdw blurRad="38100" dist="38100" dir="2700000" algn="tl">
                    <a:srgbClr val="000000"/>
                  </a:outerShdw>
                </a:effectLst>
                <a:latin typeface="Arial" pitchFamily="34" charset="0"/>
              </a:rPr>
              <a:t> Support message pipelining </a:t>
            </a:r>
          </a:p>
          <a:p>
            <a:pPr>
              <a:buFont typeface="Wingdings" pitchFamily="2" charset="2"/>
              <a:buNone/>
            </a:pPr>
            <a:r>
              <a:rPr lang="en-US" sz="1600" dirty="0">
                <a:solidFill>
                  <a:srgbClr val="78DAE4"/>
                </a:solidFill>
                <a:effectLst>
                  <a:outerShdw blurRad="38100" dist="38100" dir="2700000" algn="tl">
                    <a:srgbClr val="000000"/>
                  </a:outerShdw>
                </a:effectLst>
                <a:latin typeface="Arial" pitchFamily="34" charset="0"/>
              </a:rPr>
              <a:t>	Configurable filters, </a:t>
            </a:r>
          </a:p>
          <a:p>
            <a:pPr>
              <a:buFont typeface="Wingdings" pitchFamily="2" charset="2"/>
              <a:buNone/>
            </a:pPr>
            <a:r>
              <a:rPr lang="en-US" sz="1600" dirty="0">
                <a:solidFill>
                  <a:srgbClr val="78DAE4"/>
                </a:solidFill>
                <a:effectLst>
                  <a:outerShdw blurRad="38100" dist="38100" dir="2700000" algn="tl">
                    <a:srgbClr val="000000"/>
                  </a:outerShdw>
                </a:effectLst>
                <a:latin typeface="Arial" pitchFamily="34" charset="0"/>
              </a:rPr>
              <a:t>	Message preprocessors</a:t>
            </a:r>
          </a:p>
          <a:p>
            <a:pPr>
              <a:buFont typeface="Wingdings" pitchFamily="2" charset="2"/>
              <a:buNone/>
            </a:pPr>
            <a:r>
              <a:rPr lang="en-US" sz="1600" dirty="0">
                <a:solidFill>
                  <a:srgbClr val="78DAE4"/>
                </a:solidFill>
                <a:effectLst>
                  <a:outerShdw blurRad="38100" dist="38100" dir="2700000" algn="tl">
                    <a:srgbClr val="000000"/>
                  </a:outerShdw>
                </a:effectLst>
                <a:latin typeface="Arial" pitchFamily="34" charset="0"/>
              </a:rPr>
              <a:t>	Message postprocessors</a:t>
            </a:r>
          </a:p>
          <a:p>
            <a:pPr>
              <a:buFont typeface="Wingdings" pitchFamily="2" charset="2"/>
              <a:buNone/>
            </a:pPr>
            <a:r>
              <a:rPr lang="en-US" sz="1600" dirty="0">
                <a:solidFill>
                  <a:srgbClr val="78DAE4"/>
                </a:solidFill>
                <a:effectLst>
                  <a:outerShdw blurRad="38100" dist="38100" dir="2700000" algn="tl">
                    <a:srgbClr val="000000"/>
                  </a:outerShdw>
                </a:effectLst>
                <a:latin typeface="Arial" pitchFamily="34" charset="0"/>
              </a:rPr>
              <a:t> Adapters for external applications </a:t>
            </a:r>
          </a:p>
          <a:p>
            <a:pPr>
              <a:buFont typeface="Wingdings" pitchFamily="2" charset="2"/>
              <a:buNone/>
            </a:pPr>
            <a:r>
              <a:rPr lang="en-US" sz="1600" dirty="0">
                <a:solidFill>
                  <a:srgbClr val="78DAE4"/>
                </a:solidFill>
                <a:effectLst>
                  <a:outerShdw blurRad="38100" dist="38100" dir="2700000" algn="tl">
                    <a:srgbClr val="000000"/>
                  </a:outerShdw>
                </a:effectLst>
                <a:latin typeface="Arial" pitchFamily="34" charset="0"/>
              </a:rPr>
              <a:t>	Workflow </a:t>
            </a:r>
            <a:r>
              <a:rPr lang="en-US" sz="1600" dirty="0" err="1">
                <a:solidFill>
                  <a:srgbClr val="78DAE4"/>
                </a:solidFill>
                <a:effectLst>
                  <a:outerShdw blurRad="38100" dist="38100" dir="2700000" algn="tl">
                    <a:srgbClr val="000000"/>
                  </a:outerShdw>
                </a:effectLst>
                <a:latin typeface="Arial" pitchFamily="34" charset="0"/>
              </a:rPr>
              <a:t>Fundation</a:t>
            </a:r>
            <a:r>
              <a:rPr lang="en-US" sz="1600" dirty="0">
                <a:solidFill>
                  <a:srgbClr val="78DAE4"/>
                </a:solidFill>
                <a:effectLst>
                  <a:outerShdw blurRad="38100" dist="38100" dir="2700000" algn="tl">
                    <a:srgbClr val="000000"/>
                  </a:outerShdw>
                </a:effectLst>
                <a:latin typeface="Arial" pitchFamily="34" charset="0"/>
              </a:rPr>
              <a:t>, BizTalk ...</a:t>
            </a:r>
          </a:p>
          <a:p>
            <a:pPr>
              <a:buFont typeface="Wingdings" pitchFamily="2" charset="2"/>
              <a:buNone/>
            </a:pPr>
            <a:r>
              <a:rPr lang="en-US" sz="1600" dirty="0">
                <a:solidFill>
                  <a:srgbClr val="78DAE4"/>
                </a:solidFill>
                <a:effectLst>
                  <a:outerShdw blurRad="38100" dist="38100" dir="2700000" algn="tl">
                    <a:srgbClr val="000000"/>
                  </a:outerShdw>
                </a:effectLst>
                <a:latin typeface="Arial" pitchFamily="34" charset="0"/>
              </a:rPr>
              <a:t> Consistently applied WCF security mechanisms</a:t>
            </a:r>
          </a:p>
        </p:txBody>
      </p:sp>
      <p:pic>
        <p:nvPicPr>
          <p:cNvPr id="96260" name="Picture 1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401"/>
            <a:ext cx="9144000" cy="368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Rectangle 5" descr="serbia"/>
          <p:cNvSpPr>
            <a:spLocks noChangeArrowheads="1"/>
          </p:cNvSpPr>
          <p:nvPr/>
        </p:nvSpPr>
        <p:spPr bwMode="auto">
          <a:xfrm>
            <a:off x="0" y="4217989"/>
            <a:ext cx="4659923" cy="22467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spAutoFit/>
          </a:bodyPr>
          <a:lstStyle/>
          <a:p>
            <a:pPr marL="449263" indent="-449263"/>
            <a:r>
              <a:rPr lang="en-US" sz="2000" dirty="0">
                <a:solidFill>
                  <a:srgbClr val="78DAE4"/>
                </a:solidFill>
                <a:latin typeface="Arial" pitchFamily="34" charset="0"/>
              </a:rPr>
              <a:t> </a:t>
            </a:r>
            <a:r>
              <a:rPr lang="en-US" sz="2000" dirty="0">
                <a:solidFill>
                  <a:srgbClr val="78DAE4"/>
                </a:solidFill>
                <a:effectLst>
                  <a:outerShdw blurRad="38100" dist="38100" dir="2700000" algn="tl">
                    <a:srgbClr val="000000"/>
                  </a:outerShdw>
                </a:effectLst>
                <a:latin typeface="Arial" pitchFamily="34" charset="0"/>
              </a:rPr>
              <a:t>Realized as Service BUS</a:t>
            </a:r>
          </a:p>
          <a:p>
            <a:pPr marL="449263" indent="-449263"/>
            <a:r>
              <a:rPr lang="en-US" sz="2000" dirty="0">
                <a:solidFill>
                  <a:srgbClr val="78DAE4"/>
                </a:solidFill>
                <a:effectLst>
                  <a:outerShdw blurRad="38100" dist="38100" dir="2700000" algn="tl">
                    <a:srgbClr val="000000"/>
                  </a:outerShdw>
                </a:effectLst>
                <a:latin typeface="Arial" pitchFamily="34" charset="0"/>
              </a:rPr>
              <a:t> Using WS-* specifications</a:t>
            </a:r>
          </a:p>
          <a:p>
            <a:pPr marL="449263" indent="-449263"/>
            <a:r>
              <a:rPr lang="en-US" sz="2000" dirty="0">
                <a:solidFill>
                  <a:srgbClr val="78DAE4"/>
                </a:solidFill>
                <a:effectLst>
                  <a:outerShdw blurRad="38100" dist="38100" dir="2700000" algn="tl">
                    <a:srgbClr val="000000"/>
                  </a:outerShdw>
                </a:effectLst>
                <a:latin typeface="Arial" pitchFamily="34" charset="0"/>
              </a:rPr>
              <a:t> Fire and forgot messaging</a:t>
            </a:r>
          </a:p>
          <a:p>
            <a:pPr marL="449263" indent="-449263"/>
            <a:r>
              <a:rPr lang="en-US" sz="2000" dirty="0">
                <a:solidFill>
                  <a:srgbClr val="78DAE4"/>
                </a:solidFill>
                <a:effectLst>
                  <a:outerShdw blurRad="38100" dist="38100" dir="2700000" algn="tl">
                    <a:srgbClr val="000000"/>
                  </a:outerShdw>
                </a:effectLst>
                <a:latin typeface="Arial" pitchFamily="34" charset="0"/>
              </a:rPr>
              <a:t> Session or </a:t>
            </a:r>
            <a:r>
              <a:rPr lang="en-US" sz="2000" dirty="0" err="1">
                <a:solidFill>
                  <a:srgbClr val="78DAE4"/>
                </a:solidFill>
                <a:effectLst>
                  <a:outerShdw blurRad="38100" dist="38100" dir="2700000" algn="tl">
                    <a:srgbClr val="000000"/>
                  </a:outerShdw>
                </a:effectLst>
                <a:latin typeface="Arial" pitchFamily="34" charset="0"/>
              </a:rPr>
              <a:t>PerCall</a:t>
            </a:r>
            <a:r>
              <a:rPr lang="en-US" sz="2000" dirty="0">
                <a:solidFill>
                  <a:srgbClr val="78DAE4"/>
                </a:solidFill>
                <a:effectLst>
                  <a:outerShdw blurRad="38100" dist="38100" dir="2700000" algn="tl">
                    <a:srgbClr val="000000"/>
                  </a:outerShdw>
                </a:effectLst>
                <a:latin typeface="Arial" pitchFamily="34" charset="0"/>
              </a:rPr>
              <a:t> operation modes </a:t>
            </a:r>
          </a:p>
          <a:p>
            <a:pPr marL="449263" indent="-449263"/>
            <a:r>
              <a:rPr lang="en-US" sz="2000" dirty="0">
                <a:solidFill>
                  <a:srgbClr val="78DAE4"/>
                </a:solidFill>
                <a:effectLst>
                  <a:outerShdw blurRad="38100" dist="38100" dir="2700000" algn="tl">
                    <a:srgbClr val="000000"/>
                  </a:outerShdw>
                </a:effectLst>
                <a:latin typeface="Arial" pitchFamily="34" charset="0"/>
              </a:rPr>
              <a:t> Using SOAP protocol for transfer</a:t>
            </a:r>
          </a:p>
          <a:p>
            <a:pPr marL="449263" indent="-449263"/>
            <a:r>
              <a:rPr lang="en-US" sz="2000" dirty="0">
                <a:solidFill>
                  <a:srgbClr val="78DAE4"/>
                </a:solidFill>
                <a:effectLst>
                  <a:outerShdw blurRad="38100" dist="38100" dir="2700000" algn="tl">
                    <a:srgbClr val="000000"/>
                  </a:outerShdw>
                </a:effectLst>
                <a:latin typeface="Arial" pitchFamily="34" charset="0"/>
              </a:rPr>
              <a:t> Logging and monitoring</a:t>
            </a:r>
          </a:p>
          <a:p>
            <a:pPr marL="449263" indent="-449263"/>
            <a:r>
              <a:rPr lang="en-US" sz="2000" dirty="0">
                <a:solidFill>
                  <a:srgbClr val="78DAE4"/>
                </a:solidFill>
                <a:effectLst>
                  <a:outerShdw blurRad="38100" dist="38100" dir="2700000" algn="tl">
                    <a:srgbClr val="000000"/>
                  </a:outerShdw>
                </a:effectLst>
                <a:latin typeface="Arial" pitchFamily="34" charset="0"/>
              </a:rPr>
              <a:t> </a:t>
            </a:r>
            <a:r>
              <a:rPr lang="en-US" sz="2000" dirty="0" err="1">
                <a:solidFill>
                  <a:srgbClr val="78DAE4"/>
                </a:solidFill>
                <a:effectLst>
                  <a:outerShdw blurRad="38100" dist="38100" dir="2700000" algn="tl">
                    <a:srgbClr val="000000"/>
                  </a:outerShdw>
                </a:effectLst>
                <a:latin typeface="Arial" pitchFamily="34" charset="0"/>
              </a:rPr>
              <a:t>Storaging</a:t>
            </a:r>
            <a:r>
              <a:rPr lang="en-US" sz="2000" dirty="0">
                <a:solidFill>
                  <a:srgbClr val="78DAE4"/>
                </a:solidFill>
                <a:effectLst>
                  <a:outerShdw blurRad="38100" dist="38100" dir="2700000" algn="tl">
                    <a:srgbClr val="000000"/>
                  </a:outerShdw>
                </a:effectLst>
                <a:latin typeface="Arial" pitchFamily="34" charset="0"/>
              </a:rPr>
              <a:t> and archiving</a:t>
            </a:r>
            <a:r>
              <a:rPr lang="en-US" sz="2000" dirty="0">
                <a:solidFill>
                  <a:srgbClr val="78DAE4"/>
                </a:solidFill>
                <a:latin typeface="Arial" pitchFamily="34" charset="0"/>
              </a:rPr>
              <a:t> </a:t>
            </a:r>
          </a:p>
        </p:txBody>
      </p:sp>
      <p:sp>
        <p:nvSpPr>
          <p:cNvPr id="96262" name="Line 6"/>
          <p:cNvSpPr>
            <a:spLocks noChangeShapeType="1"/>
          </p:cNvSpPr>
          <p:nvPr/>
        </p:nvSpPr>
        <p:spPr bwMode="auto">
          <a:xfrm>
            <a:off x="4478215" y="4208464"/>
            <a:ext cx="5862" cy="2649537"/>
          </a:xfrm>
          <a:prstGeom prst="line">
            <a:avLst/>
          </a:prstGeom>
          <a:noFill/>
          <a:ln w="9525">
            <a:solidFill>
              <a:srgbClr val="78DAE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a:lstStyle/>
          <a:p>
            <a:endParaRPr lang="sr-Latn-RS"/>
          </a:p>
        </p:txBody>
      </p:sp>
    </p:spTree>
    <p:extLst>
      <p:ext uri="{BB962C8B-B14F-4D97-AF65-F5344CB8AC3E}">
        <p14:creationId xmlns:p14="http://schemas.microsoft.com/office/powerpoint/2010/main" val="2144019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9144000" cy="63246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cap="all" dirty="0" smtClean="0">
                <a:solidFill>
                  <a:schemeClr val="tx2"/>
                </a:solidFill>
                <a:latin typeface="Arial" pitchFamily="34" charset="0"/>
                <a:ea typeface="+mj-ea"/>
                <a:cs typeface="+mj-cs"/>
              </a:rPr>
              <a:t>Akvizicija i distribucija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219" name="Rectangle 3"/>
          <p:cNvSpPr>
            <a:spLocks noGrp="1" noChangeArrowheads="1"/>
          </p:cNvSpPr>
          <p:nvPr>
            <p:ph type="body" idx="4294967295"/>
          </p:nvPr>
        </p:nvSpPr>
        <p:spPr>
          <a:xfrm>
            <a:off x="0" y="533400"/>
            <a:ext cx="9144000" cy="6324601"/>
          </a:xfrm>
        </p:spPr>
        <p:txBody>
          <a:bodyPr>
            <a:noAutofit/>
          </a:bodyPr>
          <a:lstStyle/>
          <a:p>
            <a:pPr marL="0" indent="0" defTabSz="806450" eaLnBrk="1" hangingPunct="1">
              <a:lnSpc>
                <a:spcPct val="150000"/>
              </a:lnSpc>
            </a:pPr>
            <a:r>
              <a:rPr lang="en-US" sz="2400" dirty="0" smtClean="0">
                <a:solidFill>
                  <a:schemeClr val="accent5">
                    <a:lumMod val="60000"/>
                    <a:lumOff val="40000"/>
                  </a:schemeClr>
                </a:solidFill>
                <a:latin typeface="Arial" pitchFamily="34" charset="0"/>
              </a:rPr>
              <a:t> Separate implementation of business processes from infrastructure part of system.</a:t>
            </a:r>
            <a:endParaRPr lang="sr-Latn-CS" sz="2400" dirty="0" smtClean="0">
              <a:solidFill>
                <a:schemeClr val="accent5">
                  <a:lumMod val="60000"/>
                  <a:lumOff val="40000"/>
                </a:schemeClr>
              </a:solidFill>
              <a:latin typeface="Arial" pitchFamily="34" charset="0"/>
            </a:endParaRPr>
          </a:p>
          <a:p>
            <a:pPr marL="0" indent="0" defTabSz="806450" eaLnBrk="1" hangingPunct="1">
              <a:lnSpc>
                <a:spcPct val="150000"/>
              </a:lnSpc>
            </a:pPr>
            <a:r>
              <a:rPr lang="sr-Latn-CS" sz="2400" dirty="0" smtClean="0">
                <a:solidFill>
                  <a:schemeClr val="accent5">
                    <a:lumMod val="60000"/>
                    <a:lumOff val="40000"/>
                  </a:schemeClr>
                </a:solidFill>
                <a:latin typeface="Arial" pitchFamily="34" charset="0"/>
              </a:rPr>
              <a:t> </a:t>
            </a:r>
            <a:r>
              <a:rPr lang="en-US" sz="2400" dirty="0" smtClean="0">
                <a:solidFill>
                  <a:schemeClr val="accent5">
                    <a:lumMod val="60000"/>
                    <a:lumOff val="40000"/>
                  </a:schemeClr>
                </a:solidFill>
                <a:latin typeface="Arial" pitchFamily="34" charset="0"/>
              </a:rPr>
              <a:t>BizTalk Server for implementation and management of business processes.</a:t>
            </a:r>
          </a:p>
          <a:p>
            <a:pPr marL="0" indent="0" defTabSz="806450" eaLnBrk="1" hangingPunct="1">
              <a:lnSpc>
                <a:spcPct val="150000"/>
              </a:lnSpc>
            </a:pPr>
            <a:r>
              <a:rPr lang="en-US" sz="2400" dirty="0" smtClean="0">
                <a:solidFill>
                  <a:schemeClr val="accent5">
                    <a:lumMod val="60000"/>
                    <a:lumOff val="40000"/>
                  </a:schemeClr>
                </a:solidFill>
                <a:latin typeface="Arial" pitchFamily="34" charset="0"/>
              </a:rPr>
              <a:t> BizTalk A4SWIFT for parsing and validation of SWIFT messages.</a:t>
            </a:r>
          </a:p>
          <a:p>
            <a:pPr marL="0" indent="0" defTabSz="806450" eaLnBrk="1" hangingPunct="1">
              <a:lnSpc>
                <a:spcPct val="150000"/>
              </a:lnSpc>
            </a:pPr>
            <a:r>
              <a:rPr lang="en-US" sz="2400" dirty="0" smtClean="0">
                <a:solidFill>
                  <a:schemeClr val="accent5">
                    <a:lumMod val="60000"/>
                    <a:lumOff val="40000"/>
                  </a:schemeClr>
                </a:solidFill>
                <a:latin typeface="Arial" pitchFamily="34" charset="0"/>
              </a:rPr>
              <a:t> BizTalk Business Rule Engine for business rules management.</a:t>
            </a:r>
          </a:p>
          <a:p>
            <a:pPr marL="0" indent="0" defTabSz="806450" eaLnBrk="1" hangingPunct="1">
              <a:lnSpc>
                <a:spcPct val="150000"/>
              </a:lnSpc>
            </a:pPr>
            <a:r>
              <a:rPr lang="en-US" sz="2400" dirty="0" smtClean="0">
                <a:solidFill>
                  <a:schemeClr val="accent5">
                    <a:lumMod val="60000"/>
                    <a:lumOff val="40000"/>
                  </a:schemeClr>
                </a:solidFill>
                <a:latin typeface="Arial" pitchFamily="34" charset="0"/>
              </a:rPr>
              <a:t> Custom developed Business (domain) object framework.</a:t>
            </a:r>
          </a:p>
          <a:p>
            <a:pPr marL="0" indent="0" defTabSz="806450" eaLnBrk="1" hangingPunct="1">
              <a:lnSpc>
                <a:spcPct val="150000"/>
              </a:lnSpc>
            </a:pPr>
            <a:r>
              <a:rPr lang="en-US" sz="2400" dirty="0" smtClean="0">
                <a:solidFill>
                  <a:schemeClr val="accent5">
                    <a:lumMod val="60000"/>
                    <a:lumOff val="40000"/>
                  </a:schemeClr>
                </a:solidFill>
                <a:latin typeface="Arial" pitchFamily="34" charset="0"/>
              </a:rPr>
              <a:t> Highly available, reliable and secure database (SQL Server, Mirroring, Clustering).</a:t>
            </a:r>
          </a:p>
          <a:p>
            <a:pPr marL="0" indent="0" defTabSz="806450" eaLnBrk="1" hangingPunct="1">
              <a:lnSpc>
                <a:spcPct val="150000"/>
              </a:lnSpc>
            </a:pPr>
            <a:r>
              <a:rPr lang="en-US" sz="2400" dirty="0" smtClean="0">
                <a:solidFill>
                  <a:schemeClr val="accent5">
                    <a:lumMod val="60000"/>
                    <a:lumOff val="40000"/>
                  </a:schemeClr>
                </a:solidFill>
                <a:latin typeface="Arial" pitchFamily="34" charset="0"/>
              </a:rPr>
              <a:t> </a:t>
            </a:r>
            <a:r>
              <a:rPr lang="en-US" sz="2400" dirty="0" err="1" smtClean="0">
                <a:solidFill>
                  <a:schemeClr val="accent5">
                    <a:lumMod val="60000"/>
                    <a:lumOff val="40000"/>
                  </a:schemeClr>
                </a:solidFill>
                <a:latin typeface="Arial" pitchFamily="34" charset="0"/>
              </a:rPr>
              <a:t>Metamodel</a:t>
            </a:r>
            <a:r>
              <a:rPr lang="en-US" sz="2400" dirty="0" smtClean="0">
                <a:solidFill>
                  <a:schemeClr val="accent5">
                    <a:lumMod val="60000"/>
                    <a:lumOff val="40000"/>
                  </a:schemeClr>
                </a:solidFill>
                <a:latin typeface="Arial" pitchFamily="34" charset="0"/>
              </a:rPr>
              <a:t> for business process definition in database.</a:t>
            </a:r>
            <a:endParaRPr lang="sr-Latn-CS" sz="2400" dirty="0" smtClean="0">
              <a:solidFill>
                <a:schemeClr val="accent5">
                  <a:lumMod val="60000"/>
                  <a:lumOff val="40000"/>
                </a:schemeClr>
              </a:solidFill>
              <a:latin typeface="Arial" pitchFamily="34" charset="0"/>
            </a:endParaRPr>
          </a:p>
        </p:txBody>
      </p:sp>
    </p:spTree>
    <p:extLst>
      <p:ext uri="{BB962C8B-B14F-4D97-AF65-F5344CB8AC3E}">
        <p14:creationId xmlns:p14="http://schemas.microsoft.com/office/powerpoint/2010/main" val="3761135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9144000" cy="63246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cap="all" dirty="0" smtClean="0">
                <a:solidFill>
                  <a:schemeClr val="tx2"/>
                </a:solidFill>
                <a:latin typeface="Arial" pitchFamily="34" charset="0"/>
                <a:ea typeface="+mj-ea"/>
                <a:cs typeface="+mj-cs"/>
              </a:rPr>
              <a:t>Akvizicija i distribucija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80258" name="Rectangle 2"/>
          <p:cNvSpPr>
            <a:spLocks noGrp="1" noRot="1" noChangeArrowheads="1"/>
          </p:cNvSpPr>
          <p:nvPr>
            <p:ph type="title" idx="4294967295"/>
          </p:nvPr>
        </p:nvSpPr>
        <p:spPr>
          <a:xfrm>
            <a:off x="227135" y="493713"/>
            <a:ext cx="8686800" cy="573087"/>
          </a:xfrm>
        </p:spPr>
        <p:txBody>
          <a:bodyPr>
            <a:normAutofit fontScale="90000"/>
          </a:bodyPr>
          <a:lstStyle/>
          <a:p>
            <a:pPr eaLnBrk="1" hangingPunct="1"/>
            <a:r>
              <a:rPr lang="en-US" sz="4000" dirty="0" smtClean="0">
                <a:solidFill>
                  <a:schemeClr val="hlink"/>
                </a:solidFill>
              </a:rPr>
              <a:t>Bank assets management</a:t>
            </a:r>
          </a:p>
        </p:txBody>
      </p:sp>
      <p:pic>
        <p:nvPicPr>
          <p:cNvPr id="119817" name="Picture 9" descr="serb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95" y="1132668"/>
            <a:ext cx="7387005" cy="57253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pic>
    </p:spTree>
    <p:extLst>
      <p:ext uri="{BB962C8B-B14F-4D97-AF65-F5344CB8AC3E}">
        <p14:creationId xmlns:p14="http://schemas.microsoft.com/office/powerpoint/2010/main" val="41251112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9144000" cy="63246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cap="all" dirty="0" smtClean="0">
                <a:solidFill>
                  <a:schemeClr val="tx2"/>
                </a:solidFill>
                <a:latin typeface="Arial" pitchFamily="34" charset="0"/>
                <a:ea typeface="+mj-ea"/>
                <a:cs typeface="+mj-cs"/>
              </a:rPr>
              <a:t>Akvizicija i distribucija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95650" name="Rectangle 2"/>
          <p:cNvSpPr>
            <a:spLocks noGrp="1" noRot="1" noChangeArrowheads="1"/>
          </p:cNvSpPr>
          <p:nvPr>
            <p:ph type="title" idx="4294967295"/>
          </p:nvPr>
        </p:nvSpPr>
        <p:spPr>
          <a:xfrm>
            <a:off x="0" y="531812"/>
            <a:ext cx="9144000" cy="1160463"/>
          </a:xfrm>
        </p:spPr>
        <p:txBody>
          <a:bodyPr>
            <a:normAutofit fontScale="90000"/>
          </a:bodyPr>
          <a:lstStyle/>
          <a:p>
            <a:pPr eaLnBrk="1" hangingPunct="1"/>
            <a:r>
              <a:rPr lang="en-US" sz="4000" dirty="0" smtClean="0">
                <a:solidFill>
                  <a:schemeClr val="hlink"/>
                </a:solidFill>
              </a:rPr>
              <a:t>Monitoring and auditing of data exchange in </a:t>
            </a:r>
            <a:r>
              <a:rPr lang="sr-Latn-CS" sz="4000" dirty="0" smtClean="0">
                <a:solidFill>
                  <a:schemeClr val="hlink"/>
                </a:solidFill>
              </a:rPr>
              <a:t>LM</a:t>
            </a:r>
            <a:endParaRPr lang="en-US" dirty="0" smtClean="0"/>
          </a:p>
        </p:txBody>
      </p:sp>
      <p:pic>
        <p:nvPicPr>
          <p:cNvPr id="124932" name="Picture 4" descr="tkporu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6" y="1590675"/>
            <a:ext cx="7112977"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8503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9144000" cy="63246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cap="all" dirty="0" smtClean="0">
                <a:solidFill>
                  <a:schemeClr val="tx2"/>
                </a:solidFill>
                <a:latin typeface="Arial" pitchFamily="34" charset="0"/>
                <a:ea typeface="+mj-ea"/>
                <a:cs typeface="+mj-cs"/>
              </a:rPr>
              <a:t>Akvizicija i distribucija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93602" name="Rectangle 2"/>
          <p:cNvSpPr>
            <a:spLocks noGrp="1" noRot="1" noChangeArrowheads="1"/>
          </p:cNvSpPr>
          <p:nvPr>
            <p:ph type="title" idx="4294967295"/>
          </p:nvPr>
        </p:nvSpPr>
        <p:spPr>
          <a:xfrm>
            <a:off x="457200" y="493713"/>
            <a:ext cx="8229600" cy="573087"/>
          </a:xfrm>
        </p:spPr>
        <p:txBody>
          <a:bodyPr>
            <a:normAutofit fontScale="90000"/>
          </a:bodyPr>
          <a:lstStyle/>
          <a:p>
            <a:pPr eaLnBrk="1" hangingPunct="1"/>
            <a:r>
              <a:rPr lang="en-US" sz="4000" dirty="0" smtClean="0">
                <a:solidFill>
                  <a:schemeClr val="hlink"/>
                </a:solidFill>
              </a:rPr>
              <a:t>Message review by member banks</a:t>
            </a:r>
          </a:p>
        </p:txBody>
      </p:sp>
      <p:pic>
        <p:nvPicPr>
          <p:cNvPr id="1065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3262"/>
          <a:stretch/>
        </p:blipFill>
        <p:spPr bwMode="auto">
          <a:xfrm>
            <a:off x="719772" y="1222375"/>
            <a:ext cx="7738428" cy="563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3493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9144000" cy="63246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RS" sz="2000" b="1" i="1" cap="all" dirty="0" smtClean="0">
                <a:solidFill>
                  <a:schemeClr val="tx2"/>
                </a:solidFill>
                <a:latin typeface="Arial" pitchFamily="34" charset="0"/>
                <a:ea typeface="+mj-ea"/>
                <a:cs typeface="+mj-cs"/>
              </a:rPr>
              <a:t>Akvizicija i distribucija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085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061"/>
          <a:stretch/>
        </p:blipFill>
        <p:spPr bwMode="auto">
          <a:xfrm>
            <a:off x="685801" y="1197606"/>
            <a:ext cx="7772399" cy="5660394"/>
          </a:xfrm>
          <a:prstGeom prst="rect">
            <a:avLst/>
          </a:prstGeom>
          <a:noFill/>
          <a:extLst>
            <a:ext uri="{909E8E84-426E-40DD-AFC4-6F175D3DCCD1}">
              <a14:hiddenFill xmlns:a14="http://schemas.microsoft.com/office/drawing/2010/main">
                <a:solidFill>
                  <a:srgbClr val="FFFFFF"/>
                </a:solidFill>
              </a14:hiddenFill>
            </a:ext>
          </a:extLst>
        </p:spPr>
      </p:pic>
      <p:sp>
        <p:nvSpPr>
          <p:cNvPr id="793602" name="Rectangle 2"/>
          <p:cNvSpPr>
            <a:spLocks noRot="1" noChangeArrowheads="1"/>
          </p:cNvSpPr>
          <p:nvPr/>
        </p:nvSpPr>
        <p:spPr bwMode="auto">
          <a:xfrm>
            <a:off x="457200" y="569913"/>
            <a:ext cx="82296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ClrTx/>
              <a:buFontTx/>
              <a:buNone/>
            </a:pPr>
            <a:r>
              <a:rPr lang="en-US" sz="4000" dirty="0">
                <a:solidFill>
                  <a:schemeClr val="hlink"/>
                </a:solidFill>
                <a:effectLst>
                  <a:outerShdw blurRad="38100" dist="38100" dir="2700000" algn="tl">
                    <a:srgbClr val="000000"/>
                  </a:outerShdw>
                </a:effectLst>
              </a:rPr>
              <a:t>Member banks’ participation</a:t>
            </a:r>
          </a:p>
        </p:txBody>
      </p:sp>
    </p:spTree>
    <p:extLst>
      <p:ext uri="{BB962C8B-B14F-4D97-AF65-F5344CB8AC3E}">
        <p14:creationId xmlns:p14="http://schemas.microsoft.com/office/powerpoint/2010/main" val="18036945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803949537"/>
              </p:ext>
            </p:extLst>
          </p:nvPr>
        </p:nvGraphicFramePr>
        <p:xfrm>
          <a:off x="2018481" y="921585"/>
          <a:ext cx="5505847" cy="5631615"/>
        </p:xfrm>
        <a:graphic>
          <a:graphicData uri="http://schemas.openxmlformats.org/presentationml/2006/ole">
            <mc:AlternateContent xmlns:mc="http://schemas.openxmlformats.org/markup-compatibility/2006">
              <mc:Choice xmlns:v="urn:schemas-microsoft-com:vml" Requires="v">
                <p:oleObj spid="_x0000_s16401" name="Visio" r:id="rId3" imgW="6728006" imgH="6864681" progId="Visio.Drawing.11">
                  <p:embed/>
                </p:oleObj>
              </mc:Choice>
              <mc:Fallback>
                <p:oleObj name="Visio" r:id="rId3" imgW="6728006" imgH="686468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481" y="921585"/>
                        <a:ext cx="5505847" cy="5631615"/>
                      </a:xfrm>
                      <a:prstGeom prst="rect">
                        <a:avLst/>
                      </a:prstGeom>
                      <a:solidFill>
                        <a:srgbClr val="FFFFFF">
                          <a:alpha val="78999"/>
                        </a:srgbClr>
                      </a:solidFill>
                    </p:spPr>
                  </p:pic>
                </p:oleObj>
              </mc:Fallback>
            </mc:AlternateContent>
          </a:graphicData>
        </a:graphic>
      </p:graphicFrame>
      <p:sp>
        <p:nvSpPr>
          <p:cNvPr id="6"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Cyrl-RS" sz="2000" b="1" i="1" cap="all" dirty="0" smtClean="0" bmk="_Toc344922738">
                <a:solidFill>
                  <a:schemeClr val="tx2"/>
                </a:solidFill>
                <a:latin typeface="Arial" pitchFamily="34" charset="0"/>
                <a:ea typeface="Times New Roman" pitchFamily="18" charset="0"/>
              </a:rPr>
              <a:t>Nacionalni </a:t>
            </a:r>
            <a:r>
              <a:rPr lang="sr-Cyrl-RS" sz="2000" b="1" i="1" cap="all" dirty="0" bmk="_Toc344922738">
                <a:solidFill>
                  <a:schemeClr val="tx2"/>
                </a:solidFill>
                <a:latin typeface="Arial" pitchFamily="34" charset="0"/>
                <a:ea typeface="Times New Roman" pitchFamily="18" charset="0"/>
              </a:rPr>
              <a:t>platni </a:t>
            </a:r>
            <a:r>
              <a:rPr lang="sr-Cyrl-RS" sz="2000" b="1" i="1" cap="all" dirty="0" smtClean="0" bmk="_Toc344922738">
                <a:solidFill>
                  <a:schemeClr val="tx2"/>
                </a:solidFill>
                <a:latin typeface="Arial" pitchFamily="34" charset="0"/>
                <a:ea typeface="Times New Roman" pitchFamily="18" charset="0"/>
              </a:rPr>
              <a:t>sistem</a:t>
            </a:r>
            <a:r>
              <a:rPr lang="sr-Latn-RS" sz="2000" b="1" i="1" cap="all" dirty="0" smtClean="0" bmk="_Toc344922738">
                <a:solidFill>
                  <a:schemeClr val="tx2"/>
                </a:solidFill>
                <a:latin typeface="Arial" pitchFamily="34" charset="0"/>
                <a:ea typeface="Times New Roman" pitchFamily="18" charset="0"/>
              </a:rPr>
              <a:t> </a:t>
            </a:r>
            <a:r>
              <a:rPr lang="sr-Latn-RS" sz="2000" b="1" i="1" cap="all" dirty="0" smtClean="0">
                <a:solidFill>
                  <a:schemeClr val="tx2"/>
                </a:solidFill>
                <a:latin typeface="Arial" pitchFamily="34" charset="0"/>
                <a:ea typeface="Times New Roman" pitchFamily="18" charset="0"/>
              </a:rPr>
              <a:t>    </a:t>
            </a:r>
            <a:endParaRPr lang="sr-Latn-RS" sz="2000" b="1" i="1" cap="all" dirty="0">
              <a:solidFill>
                <a:schemeClr val="tx2"/>
              </a:solidFill>
              <a:latin typeface="Arial" pitchFamily="34" charset="0"/>
              <a:ea typeface="Times New Roman" pitchFamily="18" charset="0"/>
            </a:endParaRPr>
          </a:p>
        </p:txBody>
      </p:sp>
      <p:cxnSp>
        <p:nvCxnSpPr>
          <p:cNvPr id="7" name="Straight Connector 6"/>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016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pic>
        <p:nvPicPr>
          <p:cNvPr id="8194" name="Picture 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385" y="2204864"/>
            <a:ext cx="6273230" cy="314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Cyrl-RS" sz="2000" b="1" i="1" cap="all" dirty="0" smtClean="0">
                <a:solidFill>
                  <a:schemeClr val="tx2"/>
                </a:solidFill>
                <a:latin typeface="Arial" pitchFamily="34" charset="0"/>
                <a:ea typeface="Times New Roman" pitchFamily="18" charset="0"/>
              </a:rPr>
              <a:t>Veza </a:t>
            </a:r>
            <a:r>
              <a:rPr lang="sr-Cyrl-RS" sz="2000" b="1" i="1" cap="all" dirty="0" err="1">
                <a:solidFill>
                  <a:schemeClr val="tx2"/>
                </a:solidFill>
                <a:latin typeface="Arial" pitchFamily="34" charset="0"/>
                <a:ea typeface="Times New Roman" pitchFamily="18" charset="0"/>
              </a:rPr>
              <a:t>Antegra</a:t>
            </a:r>
            <a:r>
              <a:rPr lang="sr-Cyrl-RS" sz="2000" b="1" i="1" cap="all" dirty="0">
                <a:solidFill>
                  <a:schemeClr val="tx2"/>
                </a:solidFill>
                <a:latin typeface="Arial" pitchFamily="34" charset="0"/>
                <a:ea typeface="Times New Roman" pitchFamily="18" charset="0"/>
              </a:rPr>
              <a:t> BI sistema sa </a:t>
            </a:r>
            <a:r>
              <a:rPr lang="sr-Latn-RS" sz="2000" b="1" i="1" cap="all" dirty="0" smtClean="0">
                <a:solidFill>
                  <a:schemeClr val="tx2"/>
                </a:solidFill>
                <a:latin typeface="Arial" pitchFamily="34" charset="0"/>
                <a:ea typeface="Times New Roman" pitchFamily="18" charset="0"/>
              </a:rPr>
              <a:t>Nacionalnim platnim sistemom</a:t>
            </a:r>
            <a:endParaRPr lang="sr-Latn-RS" sz="2000" b="1" i="1" cap="all" dirty="0">
              <a:solidFill>
                <a:schemeClr val="tx2"/>
              </a:solidFill>
              <a:latin typeface="Arial" pitchFamily="34" charset="0"/>
              <a:ea typeface="Times New Roman" pitchFamily="18" charset="0"/>
            </a:endParaRP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801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3" name="Object 2"/>
          <p:cNvGraphicFramePr>
            <a:graphicFrameLocks noChangeAspect="1"/>
          </p:cNvGraphicFramePr>
          <p:nvPr>
            <p:extLst>
              <p:ext uri="{D42A27DB-BD31-4B8C-83A1-F6EECF244321}">
                <p14:modId xmlns:p14="http://schemas.microsoft.com/office/powerpoint/2010/main" val="2301426231"/>
              </p:ext>
            </p:extLst>
          </p:nvPr>
        </p:nvGraphicFramePr>
        <p:xfrm>
          <a:off x="755576" y="1328284"/>
          <a:ext cx="7416824" cy="5191777"/>
        </p:xfrm>
        <a:graphic>
          <a:graphicData uri="http://schemas.openxmlformats.org/presentationml/2006/ole">
            <mc:AlternateContent xmlns:mc="http://schemas.openxmlformats.org/markup-compatibility/2006">
              <mc:Choice xmlns:v="urn:schemas-microsoft-com:vml" Requires="v">
                <p:oleObj spid="_x0000_s17425" name="Visio" r:id="rId3" imgW="10326048" imgH="7231791" progId="Visio.Drawing.11">
                  <p:embed/>
                </p:oleObj>
              </mc:Choice>
              <mc:Fallback>
                <p:oleObj name="Visio" r:id="rId3" imgW="10326048" imgH="723179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328284"/>
                        <a:ext cx="7416824" cy="5191777"/>
                      </a:xfrm>
                      <a:prstGeom prst="rect">
                        <a:avLst/>
                      </a:prstGeom>
                      <a:noFill/>
                    </p:spPr>
                  </p:pic>
                </p:oleObj>
              </mc:Fallback>
            </mc:AlternateContent>
          </a:graphicData>
        </a:graphic>
      </p:graphicFrame>
      <p:sp>
        <p:nvSpPr>
          <p:cNvPr id="5"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smtClean="0">
                <a:solidFill>
                  <a:schemeClr val="tx2"/>
                </a:solidFill>
                <a:latin typeface="Arial" pitchFamily="34" charset="0"/>
                <a:ea typeface="Times New Roman" pitchFamily="18" charset="0"/>
              </a:rPr>
              <a:t>Struktura </a:t>
            </a:r>
            <a:r>
              <a:rPr lang="sr-Cyrl-RS" sz="2000" b="1" i="1" cap="all" dirty="0">
                <a:solidFill>
                  <a:schemeClr val="tx2"/>
                </a:solidFill>
                <a:latin typeface="Arial" pitchFamily="34" charset="0"/>
                <a:ea typeface="Times New Roman" pitchFamily="18" charset="0"/>
              </a:rPr>
              <a:t>predloženog</a:t>
            </a:r>
            <a:r>
              <a:rPr lang="sr-Latn-RS" sz="2000" b="1" i="1" cap="all" dirty="0">
                <a:solidFill>
                  <a:schemeClr val="tx2"/>
                </a:solidFill>
                <a:latin typeface="Arial" pitchFamily="34" charset="0"/>
                <a:ea typeface="Times New Roman" pitchFamily="18" charset="0"/>
              </a:rPr>
              <a:t> modela  </a:t>
            </a:r>
            <a:r>
              <a:rPr lang="sr-Latn-RS" sz="2000" b="1" i="1" cap="all" dirty="0" smtClean="0">
                <a:solidFill>
                  <a:schemeClr val="tx2"/>
                </a:solidFill>
                <a:latin typeface="Arial" pitchFamily="34" charset="0"/>
                <a:ea typeface="Times New Roman" pitchFamily="18" charset="0"/>
              </a:rPr>
              <a:t>nacionalnih platnih sistema  </a:t>
            </a:r>
            <a:endParaRPr lang="sr-Latn-RS" sz="2000" b="1" i="1" cap="all" dirty="0">
              <a:solidFill>
                <a:schemeClr val="tx2"/>
              </a:solidFill>
              <a:latin typeface="Arial" pitchFamily="34" charset="0"/>
              <a:ea typeface="Times New Roman" pitchFamily="18" charset="0"/>
            </a:endParaRP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744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sp>
        <p:nvSpPr>
          <p:cNvPr id="5" name="Rectangle 4"/>
          <p:cNvSpPr/>
          <p:nvPr/>
        </p:nvSpPr>
        <p:spPr>
          <a:xfrm>
            <a:off x="0" y="6341258"/>
            <a:ext cx="9144000" cy="400110"/>
          </a:xfrm>
          <a:prstGeom prst="rect">
            <a:avLst/>
          </a:prstGeom>
        </p:spPr>
        <p:txBody>
          <a:bodyPr wrap="square">
            <a:spAutoFit/>
          </a:bodyPr>
          <a:lstStyle/>
          <a:p>
            <a:pPr algn="ctr"/>
            <a:r>
              <a:rPr lang="sr-Cyrl-RS" sz="2000" dirty="0">
                <a:solidFill>
                  <a:schemeClr val="tx2"/>
                </a:solidFill>
              </a:rPr>
              <a:t>Logička arhitektura EPPS sistema</a:t>
            </a:r>
            <a:endParaRPr lang="sr-Latn-RS" sz="2000" dirty="0" bmk="_Toc344922836">
              <a:solidFill>
                <a:schemeClr val="tx2"/>
              </a:solidFill>
              <a:latin typeface="+mj-lt"/>
              <a:ea typeface="+mj-ea"/>
              <a:cs typeface="+mj-cs"/>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graphicFrame>
        <p:nvGraphicFramePr>
          <p:cNvPr id="7" name="Object 6"/>
          <p:cNvGraphicFramePr>
            <a:graphicFrameLocks noChangeAspect="1"/>
          </p:cNvGraphicFramePr>
          <p:nvPr>
            <p:extLst>
              <p:ext uri="{D42A27DB-BD31-4B8C-83A1-F6EECF244321}">
                <p14:modId xmlns:p14="http://schemas.microsoft.com/office/powerpoint/2010/main" val="1767488641"/>
              </p:ext>
            </p:extLst>
          </p:nvPr>
        </p:nvGraphicFramePr>
        <p:xfrm>
          <a:off x="2267694" y="1338044"/>
          <a:ext cx="4392538" cy="5043284"/>
        </p:xfrm>
        <a:graphic>
          <a:graphicData uri="http://schemas.openxmlformats.org/presentationml/2006/ole">
            <mc:AlternateContent xmlns:mc="http://schemas.openxmlformats.org/markup-compatibility/2006">
              <mc:Choice xmlns:v="urn:schemas-microsoft-com:vml" Requires="v">
                <p:oleObj spid="_x0000_s18449" name="Visio" r:id="rId3" imgW="7430932" imgH="8528012" progId="Visio.Drawing.11">
                  <p:embed/>
                </p:oleObj>
              </mc:Choice>
              <mc:Fallback>
                <p:oleObj name="Visio" r:id="rId3" imgW="7430932" imgH="852801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694" y="1338044"/>
                        <a:ext cx="4392538" cy="5043284"/>
                      </a:xfrm>
                      <a:prstGeom prst="rect">
                        <a:avLst/>
                      </a:prstGeom>
                      <a:gradFill rotWithShape="1">
                        <a:gsLst>
                          <a:gs pos="0">
                            <a:srgbClr val="FFFFFF">
                              <a:alpha val="87000"/>
                            </a:srgbClr>
                          </a:gs>
                          <a:gs pos="100000">
                            <a:srgbClr val="DBE5F1"/>
                          </a:gs>
                        </a:gsLst>
                        <a:lin ang="2700000" scaled="1"/>
                      </a:gradFill>
                    </p:spPr>
                  </p:pic>
                </p:oleObj>
              </mc:Fallback>
            </mc:AlternateContent>
          </a:graphicData>
        </a:graphic>
      </p:graphicFrame>
      <p:sp>
        <p:nvSpPr>
          <p:cNvPr id="8"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2000" b="1" i="1" cap="all" dirty="0" smtClean="0" bmk="_Toc344922836">
                <a:solidFill>
                  <a:schemeClr val="tx2"/>
                </a:solidFill>
                <a:latin typeface="Arial" pitchFamily="34" charset="0"/>
                <a:ea typeface="Times New Roman" pitchFamily="18" charset="0"/>
              </a:rPr>
              <a:t>Logička arhitektura EPPS</a:t>
            </a:r>
            <a:endParaRPr lang="sr-Latn-RS" sz="2000" b="1" i="1" cap="all" dirty="0">
              <a:solidFill>
                <a:schemeClr val="tx2"/>
              </a:solidFill>
              <a:latin typeface="Arial" pitchFamily="34" charset="0"/>
              <a:ea typeface="Times New Roman" pitchFamily="18" charset="0"/>
            </a:endParaRPr>
          </a:p>
        </p:txBody>
      </p:sp>
      <p:cxnSp>
        <p:nvCxnSpPr>
          <p:cNvPr id="9" name="Straight Connector 8"/>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2422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sr-Latn-CS" sz="2000" b="1" i="1" cap="all" noProof="0" dirty="0" smtClean="0">
                <a:solidFill>
                  <a:schemeClr val="tx2"/>
                </a:solidFill>
                <a:latin typeface="Arial" pitchFamily="34" charset="0"/>
                <a:ea typeface="+mj-ea"/>
                <a:cs typeface="+mj-cs"/>
              </a:rPr>
              <a:t>Zadavanje sistema i metodologija</a:t>
            </a:r>
            <a:endParaRPr kumimoji="0" lang="en-US" sz="2000" b="1" i="0" u="none" strike="noStrike" kern="1200" cap="all" spc="0" normalizeH="0" noProof="0" dirty="0">
              <a:ln>
                <a:noFill/>
              </a:ln>
              <a:solidFill>
                <a:schemeClr val="tx2"/>
              </a:solidFill>
              <a:effectLst/>
              <a:uLnTx/>
              <a:uFillTx/>
              <a:latin typeface="+mj-lt"/>
              <a:ea typeface="+mj-ea"/>
              <a:cs typeface="+mj-cs"/>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8936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Latn-RS"/>
          </a:p>
        </p:txBody>
      </p:sp>
      <p:pic>
        <p:nvPicPr>
          <p:cNvPr id="645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858" y="1238011"/>
            <a:ext cx="656082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Cyrl-RS" sz="2000" b="1" i="1" cap="all" dirty="0" smtClean="0">
                <a:solidFill>
                  <a:schemeClr val="tx2"/>
                </a:solidFill>
                <a:latin typeface="Arial" pitchFamily="34" charset="0"/>
                <a:ea typeface="Times New Roman" pitchFamily="18" charset="0"/>
              </a:rPr>
              <a:t>Sistema </a:t>
            </a:r>
            <a:r>
              <a:rPr lang="sr-Cyrl-RS" sz="2000" b="1" i="1" cap="all" dirty="0">
                <a:solidFill>
                  <a:schemeClr val="tx2"/>
                </a:solidFill>
                <a:latin typeface="Arial" pitchFamily="34" charset="0"/>
                <a:ea typeface="Times New Roman" pitchFamily="18" charset="0"/>
              </a:rPr>
              <a:t>za centralizaciju procene štete i arhiviranje</a:t>
            </a:r>
            <a:r>
              <a:rPr lang="sr-Latn-RS" sz="2000" b="1" i="1" cap="all" dirty="0">
                <a:solidFill>
                  <a:schemeClr val="tx2"/>
                </a:solidFill>
                <a:latin typeface="Arial" pitchFamily="34" charset="0"/>
                <a:ea typeface="Times New Roman" pitchFamily="18" charset="0"/>
              </a:rPr>
              <a:t>    </a:t>
            </a:r>
          </a:p>
        </p:txBody>
      </p:sp>
      <p:cxnSp>
        <p:nvCxnSpPr>
          <p:cNvPr id="6" name="Straight Connector 5"/>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4565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72612"/>
            <a:ext cx="8136904" cy="546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CS" sz="2000" b="1" i="1" cap="all" dirty="0" smtClean="0">
                <a:solidFill>
                  <a:schemeClr val="tx2"/>
                </a:solidFill>
                <a:latin typeface="Arial" pitchFamily="34" charset="0"/>
                <a:ea typeface="Times New Roman" pitchFamily="18" charset="0"/>
              </a:rPr>
              <a:t>Fizička </a:t>
            </a:r>
            <a:r>
              <a:rPr lang="sr-Latn-CS" sz="2000" b="1" i="1" cap="all" dirty="0">
                <a:solidFill>
                  <a:schemeClr val="tx2"/>
                </a:solidFill>
                <a:latin typeface="Arial" pitchFamily="34" charset="0"/>
                <a:ea typeface="Times New Roman" pitchFamily="18" charset="0"/>
              </a:rPr>
              <a:t>arhitektura klirinške kuće</a:t>
            </a:r>
            <a:r>
              <a:rPr lang="sr-Latn-RS" sz="2000" b="1" i="1" cap="all" dirty="0">
                <a:solidFill>
                  <a:schemeClr val="tx2"/>
                </a:solidFill>
                <a:latin typeface="Arial" pitchFamily="34" charset="0"/>
                <a:ea typeface="Times New Roman" pitchFamily="18" charset="0"/>
              </a:rPr>
              <a:t>    </a:t>
            </a: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3566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sr-Latn-CS" sz="2000" b="1" i="1" dirty="0" smtClean="0">
                <a:solidFill>
                  <a:schemeClr val="tx2"/>
                </a:solidFill>
                <a:latin typeface="Arial" pitchFamily="34" charset="0"/>
                <a:ea typeface="+mj-ea"/>
                <a:cs typeface="+mj-cs"/>
              </a:rPr>
              <a:t>UPRAVLJANJE LANCIMA SNABDEVANJA - ULS</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7" name="Straight Connector 6"/>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169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dirty="0" smtClean="0">
                <a:solidFill>
                  <a:schemeClr val="tx2"/>
                </a:solidFill>
                <a:latin typeface="Arial" pitchFamily="34" charset="0"/>
              </a:rPr>
              <a:t>ULS: </a:t>
            </a:r>
            <a:r>
              <a:rPr lang="sr-Latn-CS" sz="2000" b="1" i="1" dirty="0" smtClean="0">
                <a:solidFill>
                  <a:schemeClr val="tx2"/>
                </a:solidFill>
                <a:latin typeface="Arial" pitchFamily="34" charset="0"/>
                <a:ea typeface="+mj-ea"/>
                <a:cs typeface="+mj-cs"/>
              </a:rPr>
              <a:t>POLAZNA RAZMATRANJA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0" y="519291"/>
            <a:ext cx="9144000" cy="6338709"/>
          </a:xfrm>
          <a:prstGeom prst="rect">
            <a:avLst/>
          </a:prstGeom>
        </p:spPr>
        <p:txBody>
          <a:bodyPr wrap="square">
            <a:spAutoFit/>
          </a:bodyPr>
          <a:lstStyle/>
          <a:p>
            <a:pPr lvl="0" algn="just" fontAlgn="base">
              <a:spcBef>
                <a:spcPct val="0"/>
              </a:spcBef>
              <a:spcAft>
                <a:spcPct val="0"/>
              </a:spcAft>
            </a:pPr>
            <a:r>
              <a:rPr lang="sr-Latn-CS" sz="2200" dirty="0" smtClean="0">
                <a:solidFill>
                  <a:schemeClr val="tx2"/>
                </a:solidFill>
                <a:latin typeface="Arial" pitchFamily="34" charset="0"/>
                <a:ea typeface="Times New Roman" pitchFamily="18" charset="0"/>
              </a:rPr>
              <a:t>Lanac snabdevanja je skup poslovnih procesa proizvođača, dobavljača, veletrgovaca, špeditera, prodavaca i drugih u cilju isporuke proizvoda ili usluga. </a:t>
            </a:r>
          </a:p>
          <a:p>
            <a:pPr lvl="0" algn="just" fontAlgn="base">
              <a:spcBef>
                <a:spcPct val="0"/>
              </a:spcBef>
              <a:spcAft>
                <a:spcPct val="0"/>
              </a:spcAft>
            </a:pPr>
            <a:endParaRPr lang="sr-Latn-CS" sz="2200" dirty="0" smtClean="0">
              <a:solidFill>
                <a:schemeClr val="tx2"/>
              </a:solidFill>
              <a:latin typeface="Arial" pitchFamily="34" charset="0"/>
              <a:ea typeface="Times New Roman" pitchFamily="18" charset="0"/>
            </a:endParaRPr>
          </a:p>
          <a:p>
            <a:pPr lvl="0" algn="just" fontAlgn="base">
              <a:spcBef>
                <a:spcPct val="0"/>
              </a:spcBef>
              <a:spcAft>
                <a:spcPct val="0"/>
              </a:spcAft>
            </a:pPr>
            <a:r>
              <a:rPr lang="sr-Latn-CS" sz="2200" dirty="0" smtClean="0">
                <a:solidFill>
                  <a:schemeClr val="tx2"/>
                </a:solidFill>
                <a:latin typeface="Arial" pitchFamily="34" charset="0"/>
                <a:ea typeface="Times New Roman" pitchFamily="18" charset="0"/>
              </a:rPr>
              <a:t>Lanac snabdevanja objedinjuje tokove proizvoda, informacija i finansijskih sredstava između učesnika u lancu snabdevanja.</a:t>
            </a:r>
          </a:p>
          <a:p>
            <a:pPr lvl="0" algn="just" fontAlgn="base">
              <a:spcBef>
                <a:spcPct val="0"/>
              </a:spcBef>
              <a:spcAft>
                <a:spcPct val="0"/>
              </a:spcAft>
            </a:pPr>
            <a:endParaRPr lang="sr-Latn-CS" sz="2200" dirty="0" smtClean="0">
              <a:solidFill>
                <a:schemeClr val="tx2"/>
              </a:solidFill>
              <a:latin typeface="Arial" pitchFamily="34" charset="0"/>
              <a:ea typeface="Times New Roman" pitchFamily="18" charset="0"/>
            </a:endParaRPr>
          </a:p>
          <a:p>
            <a:pPr lvl="0" algn="just" fontAlgn="base">
              <a:spcBef>
                <a:spcPct val="0"/>
              </a:spcBef>
              <a:spcAft>
                <a:spcPct val="0"/>
              </a:spcAft>
            </a:pPr>
            <a:r>
              <a:rPr lang="sr-Latn-CS" sz="2200" dirty="0" smtClean="0">
                <a:solidFill>
                  <a:schemeClr val="tx2"/>
                </a:solidFill>
                <a:latin typeface="Arial" pitchFamily="34" charset="0"/>
                <a:ea typeface="Times New Roman" pitchFamily="18" charset="0"/>
              </a:rPr>
              <a:t>Za jedinstvenu identifikaciju:</a:t>
            </a:r>
          </a:p>
          <a:p>
            <a:pPr lvl="0" algn="just" fontAlgn="base">
              <a:spcBef>
                <a:spcPct val="0"/>
              </a:spcBef>
              <a:spcAft>
                <a:spcPct val="0"/>
              </a:spcAft>
            </a:pPr>
            <a:r>
              <a:rPr lang="sr-Latn-CS" sz="2200" dirty="0" smtClean="0">
                <a:solidFill>
                  <a:schemeClr val="tx2"/>
                </a:solidFill>
                <a:latin typeface="Arial" pitchFamily="34" charset="0"/>
                <a:ea typeface="Times New Roman" pitchFamily="18" charset="0"/>
              </a:rPr>
              <a:t>	- učesnika </a:t>
            </a:r>
            <a:r>
              <a:rPr lang="en-US" sz="2200" b="1" dirty="0" smtClean="0">
                <a:solidFill>
                  <a:schemeClr val="tx2"/>
                </a:solidFill>
                <a:latin typeface="Arial" pitchFamily="34" charset="0"/>
                <a:ea typeface="Times New Roman" pitchFamily="18" charset="0"/>
              </a:rPr>
              <a:t>Global Location Number</a:t>
            </a:r>
            <a:r>
              <a:rPr lang="en-US" sz="2200" dirty="0" smtClean="0">
                <a:solidFill>
                  <a:schemeClr val="tx2"/>
                </a:solidFill>
                <a:latin typeface="Arial" pitchFamily="34" charset="0"/>
                <a:ea typeface="Times New Roman" pitchFamily="18" charset="0"/>
              </a:rPr>
              <a:t> </a:t>
            </a:r>
            <a:r>
              <a:rPr lang="sr-Latn-CS" sz="2200" dirty="0" smtClean="0">
                <a:solidFill>
                  <a:schemeClr val="tx2"/>
                </a:solidFill>
                <a:latin typeface="Arial" pitchFamily="34" charset="0"/>
                <a:ea typeface="Times New Roman" pitchFamily="18" charset="0"/>
              </a:rPr>
              <a:t>(GLN), </a:t>
            </a:r>
          </a:p>
          <a:p>
            <a:pPr algn="just" fontAlgn="base">
              <a:spcBef>
                <a:spcPct val="0"/>
              </a:spcBef>
              <a:spcAft>
                <a:spcPct val="0"/>
              </a:spcAft>
            </a:pPr>
            <a:r>
              <a:rPr lang="sr-Latn-CS" sz="2200" dirty="0" smtClean="0">
                <a:solidFill>
                  <a:schemeClr val="tx2"/>
                </a:solidFill>
                <a:latin typeface="Arial" pitchFamily="34" charset="0"/>
                <a:ea typeface="Times New Roman" pitchFamily="18" charset="0"/>
              </a:rPr>
              <a:t>	- roba i usluga  </a:t>
            </a:r>
            <a:r>
              <a:rPr lang="en-US" sz="2200" b="1" dirty="0" smtClean="0">
                <a:solidFill>
                  <a:schemeClr val="tx2"/>
                </a:solidFill>
                <a:latin typeface="Arial" pitchFamily="34" charset="0"/>
                <a:ea typeface="Times New Roman" pitchFamily="18" charset="0"/>
              </a:rPr>
              <a:t>Global Trade Identification Number </a:t>
            </a:r>
            <a:r>
              <a:rPr lang="sr-Latn-CS" sz="2200" dirty="0" smtClean="0">
                <a:solidFill>
                  <a:schemeClr val="tx2"/>
                </a:solidFill>
                <a:latin typeface="Arial" pitchFamily="34" charset="0"/>
                <a:ea typeface="Times New Roman" pitchFamily="18" charset="0"/>
              </a:rPr>
              <a:t>(GTIN)</a:t>
            </a:r>
          </a:p>
          <a:p>
            <a:pPr algn="just" fontAlgn="base">
              <a:spcBef>
                <a:spcPct val="0"/>
              </a:spcBef>
              <a:spcAft>
                <a:spcPct val="0"/>
              </a:spcAft>
            </a:pPr>
            <a:endParaRPr lang="sr-Latn-CS" sz="2200" dirty="0" smtClean="0">
              <a:solidFill>
                <a:schemeClr val="tx2"/>
              </a:solidFill>
              <a:latin typeface="Arial" pitchFamily="34" charset="0"/>
              <a:ea typeface="Times New Roman" pitchFamily="18" charset="0"/>
            </a:endParaRPr>
          </a:p>
          <a:p>
            <a:pPr lvl="0" algn="just" eaLnBrk="0" fontAlgn="base" hangingPunct="0">
              <a:spcBef>
                <a:spcPct val="0"/>
              </a:spcBef>
              <a:spcAft>
                <a:spcPct val="0"/>
              </a:spcAft>
            </a:pPr>
            <a:r>
              <a:rPr lang="sr-Latn-CS" sz="2200" dirty="0" smtClean="0">
                <a:solidFill>
                  <a:schemeClr val="tx2"/>
                </a:solidFill>
                <a:latin typeface="Arial" pitchFamily="34" charset="0"/>
                <a:ea typeface="Times New Roman" pitchFamily="18" charset="0"/>
              </a:rPr>
              <a:t>Različiti lanci snabdevanja u: </a:t>
            </a:r>
          </a:p>
          <a:p>
            <a:pPr lvl="0" algn="just" eaLnBrk="0" fontAlgn="base" hangingPunct="0">
              <a:spcBef>
                <a:spcPct val="0"/>
              </a:spcBef>
              <a:spcAft>
                <a:spcPct val="0"/>
              </a:spcAft>
            </a:pPr>
            <a:endParaRPr lang="sr-Latn-CS" sz="800" dirty="0" smtClean="0">
              <a:solidFill>
                <a:schemeClr val="tx2"/>
              </a:solidFill>
              <a:latin typeface="Arial" pitchFamily="34" charset="0"/>
              <a:ea typeface="Times New Roman" pitchFamily="18" charset="0"/>
            </a:endParaRPr>
          </a:p>
          <a:p>
            <a:pPr lvl="0" algn="ctr" eaLnBrk="0" fontAlgn="base" hangingPunct="0">
              <a:spcBef>
                <a:spcPct val="0"/>
              </a:spcBef>
              <a:spcAft>
                <a:spcPct val="0"/>
              </a:spcAft>
            </a:pPr>
            <a:r>
              <a:rPr lang="sr-Latn-CS" sz="2200" dirty="0" smtClean="0">
                <a:solidFill>
                  <a:schemeClr val="tx2"/>
                </a:solidFill>
                <a:latin typeface="Arial" pitchFamily="34" charset="0"/>
                <a:ea typeface="Times New Roman" pitchFamily="18" charset="0"/>
              </a:rPr>
              <a:t>... farmacetutici, automobilskoj industriji, prehrambenoj industriji ... </a:t>
            </a:r>
          </a:p>
          <a:p>
            <a:pPr lvl="0" algn="just" eaLnBrk="0" fontAlgn="base" hangingPunct="0">
              <a:spcBef>
                <a:spcPct val="0"/>
              </a:spcBef>
              <a:spcAft>
                <a:spcPct val="0"/>
              </a:spcAft>
            </a:pPr>
            <a:endParaRPr lang="sr-Latn-CS" sz="2200" dirty="0" smtClean="0">
              <a:solidFill>
                <a:schemeClr val="tx2"/>
              </a:solidFill>
              <a:latin typeface="Arial" pitchFamily="34" charset="0"/>
              <a:ea typeface="Times New Roman" pitchFamily="18" charset="0"/>
            </a:endParaRPr>
          </a:p>
          <a:p>
            <a:pPr lvl="0" algn="just" eaLnBrk="0" fontAlgn="base" hangingPunct="0">
              <a:spcBef>
                <a:spcPct val="0"/>
              </a:spcBef>
              <a:spcAft>
                <a:spcPct val="0"/>
              </a:spcAft>
            </a:pPr>
            <a:r>
              <a:rPr lang="sr-Latn-CS" sz="2200" dirty="0" smtClean="0">
                <a:solidFill>
                  <a:schemeClr val="tx2"/>
                </a:solidFill>
                <a:latin typeface="Arial" pitchFamily="34" charset="0"/>
                <a:ea typeface="Times New Roman" pitchFamily="18" charset="0"/>
              </a:rPr>
              <a:t>Važni aspekti su definisani ili se definišu u mnogim zemljama u okviru zakonskih regulativa povezanih sa </a:t>
            </a:r>
            <a:r>
              <a:rPr lang="sr-Latn-CS" sz="2200" b="1" i="1" dirty="0" smtClean="0">
                <a:solidFill>
                  <a:schemeClr val="tx2"/>
                </a:solidFill>
                <a:latin typeface="Arial" pitchFamily="34" charset="0"/>
                <a:ea typeface="Times New Roman" pitchFamily="18" charset="0"/>
              </a:rPr>
              <a:t>elektronskim potpisom</a:t>
            </a:r>
            <a:r>
              <a:rPr lang="sr-Latn-CS" sz="2200" dirty="0" smtClean="0">
                <a:solidFill>
                  <a:schemeClr val="tx2"/>
                </a:solidFill>
                <a:latin typeface="Arial" pitchFamily="34" charset="0"/>
                <a:ea typeface="Times New Roman" pitchFamily="18" charset="0"/>
              </a:rPr>
              <a:t>, </a:t>
            </a:r>
            <a:r>
              <a:rPr lang="sr-Latn-CS" sz="2200" b="1" i="1" dirty="0" smtClean="0">
                <a:solidFill>
                  <a:schemeClr val="tx2"/>
                </a:solidFill>
                <a:latin typeface="Arial" pitchFamily="34" charset="0"/>
                <a:ea typeface="Times New Roman" pitchFamily="18" charset="0"/>
              </a:rPr>
              <a:t>elektronskim dokumentima</a:t>
            </a:r>
            <a:r>
              <a:rPr lang="sr-Latn-CS" sz="2200" dirty="0" smtClean="0">
                <a:solidFill>
                  <a:schemeClr val="tx2"/>
                </a:solidFill>
                <a:latin typeface="Arial" pitchFamily="34" charset="0"/>
                <a:ea typeface="Times New Roman" pitchFamily="18" charset="0"/>
              </a:rPr>
              <a:t>, </a:t>
            </a:r>
            <a:r>
              <a:rPr lang="sr-Latn-CS" sz="2200" b="1" i="1" dirty="0" smtClean="0">
                <a:solidFill>
                  <a:schemeClr val="tx2"/>
                </a:solidFill>
                <a:latin typeface="Arial" pitchFamily="34" charset="0"/>
                <a:ea typeface="Times New Roman" pitchFamily="18" charset="0"/>
              </a:rPr>
              <a:t>elektronskim poslovanjem</a:t>
            </a:r>
            <a:r>
              <a:rPr lang="sr-Latn-CS" sz="2200" dirty="0" smtClean="0">
                <a:solidFill>
                  <a:schemeClr val="tx2"/>
                </a:solidFill>
                <a:latin typeface="Arial" pitchFamily="34" charset="0"/>
                <a:ea typeface="Times New Roman" pitchFamily="18" charset="0"/>
              </a:rPr>
              <a:t> i pravnom regulativom povezanom sa zakonom o </a:t>
            </a:r>
            <a:r>
              <a:rPr lang="sr-Latn-CS" sz="2200" b="1" dirty="0" smtClean="0">
                <a:solidFill>
                  <a:schemeClr val="tx2"/>
                </a:solidFill>
                <a:latin typeface="Arial" pitchFamily="34" charset="0"/>
                <a:ea typeface="Times New Roman" pitchFamily="18" charset="0"/>
              </a:rPr>
              <a:t>kancelarijskom poslovanju</a:t>
            </a:r>
            <a:r>
              <a:rPr lang="sr-Latn-CS" sz="2200" dirty="0" smtClean="0">
                <a:solidFill>
                  <a:schemeClr val="tx2"/>
                </a:solidFill>
                <a:latin typeface="Arial" pitchFamily="34" charset="0"/>
                <a:ea typeface="Times New Roman" pitchFamily="18" charset="0"/>
              </a:rPr>
              <a:t>.</a:t>
            </a:r>
          </a:p>
        </p:txBody>
      </p:sp>
    </p:spTree>
    <p:extLst>
      <p:ext uri="{BB962C8B-B14F-4D97-AF65-F5344CB8AC3E}">
        <p14:creationId xmlns:p14="http://schemas.microsoft.com/office/powerpoint/2010/main" val="6435444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dirty="0">
                <a:solidFill>
                  <a:schemeClr val="tx2"/>
                </a:solidFill>
                <a:latin typeface="Arial" pitchFamily="34" charset="0"/>
              </a:rPr>
              <a:t>ULS: </a:t>
            </a:r>
            <a:r>
              <a:rPr lang="sr-Latn-CS" sz="2000" b="1" i="1" dirty="0" smtClean="0">
                <a:solidFill>
                  <a:schemeClr val="tx2"/>
                </a:solidFill>
                <a:latin typeface="Arial" pitchFamily="34" charset="0"/>
                <a:ea typeface="Times New Roman" pitchFamily="18" charset="0"/>
                <a:cs typeface="+mj-cs"/>
              </a:rPr>
              <a:t>STANDARD EANCOM 2002</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3" name="Picture 10" descr="C:\Documents and Settings\babics\Local Settings\Temporary Internet Files\Content.IE5\6GTJVT20\MPj04393500000[1].jpg"/>
          <p:cNvPicPr>
            <a:picLocks noChangeAspect="1" noChangeArrowheads="1"/>
          </p:cNvPicPr>
          <p:nvPr/>
        </p:nvPicPr>
        <p:blipFill>
          <a:blip r:embed="rId3" cstate="print"/>
          <a:srcRect/>
          <a:stretch>
            <a:fillRect/>
          </a:stretch>
        </p:blipFill>
        <p:spPr bwMode="auto">
          <a:xfrm>
            <a:off x="0" y="5867400"/>
            <a:ext cx="990600" cy="990600"/>
          </a:xfrm>
          <a:prstGeom prst="rect">
            <a:avLst/>
          </a:prstGeom>
          <a:noFill/>
        </p:spPr>
      </p:pic>
      <p:sp>
        <p:nvSpPr>
          <p:cNvPr id="19457" name="Rectangle 1"/>
          <p:cNvSpPr>
            <a:spLocks noChangeArrowheads="1"/>
          </p:cNvSpPr>
          <p:nvPr/>
        </p:nvSpPr>
        <p:spPr bwMode="auto">
          <a:xfrm>
            <a:off x="0" y="533400"/>
            <a:ext cx="914400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2"/>
                </a:solidFill>
                <a:effectLst/>
                <a:latin typeface="Times New Roman" pitchFamily="18" charset="0"/>
                <a:ea typeface="Calibri" pitchFamily="34" charset="0"/>
                <a:cs typeface="Times New Roman" pitchFamily="18" charset="0"/>
              </a:rPr>
              <a:t>Standard EANCOM 2002 Syntax 4, Electronic Data Interchange for Administration Commerce and Transport</a:t>
            </a:r>
            <a:endParaRPr kumimoji="0" lang="en-US" sz="1400" b="1" i="0" u="none" strike="noStrike" cap="none" normalizeH="0" baseline="0" smtClean="0">
              <a:ln>
                <a:noFill/>
              </a:ln>
              <a:solidFill>
                <a:schemeClr val="tx2"/>
              </a:solidFill>
              <a:effectLst/>
              <a:latin typeface="Arial" pitchFamily="34" charset="0"/>
            </a:endParaRPr>
          </a:p>
        </p:txBody>
      </p:sp>
      <p:sp>
        <p:nvSpPr>
          <p:cNvPr id="19459" name="Rectangle 3"/>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schemeClr val="tx2"/>
              </a:solidFill>
            </a:endParaRPr>
          </a:p>
        </p:txBody>
      </p:sp>
      <p:pic>
        <p:nvPicPr>
          <p:cNvPr id="19458" name="Picture 2"/>
          <p:cNvPicPr>
            <a:picLocks noChangeAspect="1" noChangeArrowheads="1"/>
          </p:cNvPicPr>
          <p:nvPr/>
        </p:nvPicPr>
        <p:blipFill>
          <a:blip r:embed="rId4"/>
          <a:srcRect t="4416" b="9464"/>
          <a:stretch>
            <a:fillRect/>
          </a:stretch>
        </p:blipFill>
        <p:spPr bwMode="auto">
          <a:xfrm>
            <a:off x="1828800" y="990600"/>
            <a:ext cx="2355078" cy="1235262"/>
          </a:xfrm>
          <a:prstGeom prst="rect">
            <a:avLst/>
          </a:prstGeom>
          <a:noFill/>
        </p:spPr>
      </p:pic>
      <p:graphicFrame>
        <p:nvGraphicFramePr>
          <p:cNvPr id="10" name="Table 9"/>
          <p:cNvGraphicFramePr>
            <a:graphicFrameLocks noGrp="1"/>
          </p:cNvGraphicFramePr>
          <p:nvPr/>
        </p:nvGraphicFramePr>
        <p:xfrm>
          <a:off x="762001" y="2362200"/>
          <a:ext cx="8229598" cy="4445280"/>
        </p:xfrm>
        <a:graphic>
          <a:graphicData uri="http://schemas.openxmlformats.org/drawingml/2006/table">
            <a:tbl>
              <a:tblPr/>
              <a:tblGrid>
                <a:gridCol w="677575"/>
                <a:gridCol w="1263367"/>
                <a:gridCol w="6288656"/>
              </a:tblGrid>
              <a:tr h="249600">
                <a:tc gridSpan="3">
                  <a:txBody>
                    <a:bodyPr/>
                    <a:lstStyle/>
                    <a:p>
                      <a:pPr algn="just"/>
                      <a:r>
                        <a:rPr lang="sr-Latn-CS" sz="1200" b="1" dirty="0">
                          <a:solidFill>
                            <a:schemeClr val="tx2"/>
                          </a:solidFill>
                          <a:latin typeface="Calibri"/>
                          <a:ea typeface="Calibri"/>
                          <a:cs typeface="Times New Roman"/>
                        </a:rPr>
                        <a:t>EANCOM® Poruke sa osnovnim podacima</a:t>
                      </a:r>
                      <a:endParaRPr lang="en-US" sz="1200" dirty="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hMerge="1">
                  <a:txBody>
                    <a:bodyPr/>
                    <a:lstStyle/>
                    <a:p>
                      <a:endParaRPr lang="en-US"/>
                    </a:p>
                  </a:txBody>
                  <a:tcPr/>
                </a:tc>
                <a:tc hMerge="1">
                  <a:txBody>
                    <a:bodyPr/>
                    <a:lstStyle/>
                    <a:p>
                      <a:endParaRPr lang="en-US"/>
                    </a:p>
                  </a:txBody>
                  <a:tcPr/>
                </a:tc>
              </a:tr>
              <a:tr h="249600">
                <a:tc>
                  <a:txBody>
                    <a:bodyPr/>
                    <a:lstStyle/>
                    <a:p>
                      <a:pPr algn="r"/>
                      <a:r>
                        <a:rPr lang="sr-Latn-CS" sz="1200" b="1">
                          <a:solidFill>
                            <a:schemeClr val="tx2"/>
                          </a:solidFill>
                          <a:latin typeface="Calibri"/>
                          <a:ea typeface="Calibri"/>
                          <a:cs typeface="Times New Roman"/>
                        </a:rPr>
                        <a:t>1.</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sr-Latn-CS" sz="1200" b="1">
                          <a:solidFill>
                            <a:schemeClr val="tx2"/>
                          </a:solidFill>
                          <a:latin typeface="Calibri"/>
                          <a:ea typeface="Calibri"/>
                          <a:cs typeface="Times New Roman"/>
                        </a:rPr>
                        <a:t>PARTIN</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sr-Latn-CS" sz="1200">
                          <a:solidFill>
                            <a:schemeClr val="tx2"/>
                          </a:solidFill>
                          <a:latin typeface="Calibri"/>
                          <a:ea typeface="Calibri"/>
                          <a:cs typeface="Times New Roman"/>
                        </a:rPr>
                        <a:t>Informacija partneru (Party information)</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600">
                <a:tc>
                  <a:txBody>
                    <a:bodyPr/>
                    <a:lstStyle/>
                    <a:p>
                      <a:pPr algn="r"/>
                      <a:r>
                        <a:rPr lang="sr-Latn-CS" sz="1200" b="1">
                          <a:solidFill>
                            <a:schemeClr val="tx2"/>
                          </a:solidFill>
                          <a:latin typeface="Calibri"/>
                          <a:ea typeface="Calibri"/>
                          <a:cs typeface="Times New Roman"/>
                        </a:rPr>
                        <a:t>2.</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sr-Latn-CS" sz="1200" b="1">
                          <a:solidFill>
                            <a:schemeClr val="tx2"/>
                          </a:solidFill>
                          <a:latin typeface="Calibri"/>
                          <a:ea typeface="Calibri"/>
                          <a:cs typeface="Times New Roman"/>
                        </a:rPr>
                        <a:t>PROINQ</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sr-Latn-CS" sz="1200">
                          <a:solidFill>
                            <a:schemeClr val="tx2"/>
                          </a:solidFill>
                          <a:latin typeface="Calibri"/>
                          <a:ea typeface="Calibri"/>
                          <a:cs typeface="Times New Roman"/>
                        </a:rPr>
                        <a:t>Upit o proizvodu (Product inquiry)</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600">
                <a:tc>
                  <a:txBody>
                    <a:bodyPr/>
                    <a:lstStyle/>
                    <a:p>
                      <a:pPr algn="r"/>
                      <a:r>
                        <a:rPr lang="sr-Latn-CS" sz="1200" b="1">
                          <a:solidFill>
                            <a:schemeClr val="tx2"/>
                          </a:solidFill>
                          <a:latin typeface="Calibri"/>
                          <a:ea typeface="Calibri"/>
                          <a:cs typeface="Times New Roman"/>
                        </a:rPr>
                        <a:t>3.</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sr-Latn-CS" sz="1200" b="1">
                          <a:solidFill>
                            <a:schemeClr val="tx2"/>
                          </a:solidFill>
                          <a:latin typeface="Calibri"/>
                          <a:ea typeface="Calibri"/>
                          <a:cs typeface="Times New Roman"/>
                        </a:rPr>
                        <a:t>PRODAT</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sr-Latn-CS" sz="1200">
                          <a:solidFill>
                            <a:schemeClr val="tx2"/>
                          </a:solidFill>
                          <a:latin typeface="Calibri"/>
                          <a:ea typeface="Calibri"/>
                          <a:cs typeface="Times New Roman"/>
                        </a:rPr>
                        <a:t>Podaci o proizvodu (Product data)</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600">
                <a:tc>
                  <a:txBody>
                    <a:bodyPr/>
                    <a:lstStyle/>
                    <a:p>
                      <a:pPr algn="r"/>
                      <a:r>
                        <a:rPr lang="sr-Latn-CS" sz="1200" b="1">
                          <a:solidFill>
                            <a:schemeClr val="tx2"/>
                          </a:solidFill>
                          <a:latin typeface="Calibri"/>
                          <a:ea typeface="Calibri"/>
                          <a:cs typeface="Times New Roman"/>
                        </a:rPr>
                        <a:t>4.</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sr-Latn-CS" sz="1200" b="1">
                          <a:solidFill>
                            <a:schemeClr val="tx2"/>
                          </a:solidFill>
                          <a:latin typeface="Calibri"/>
                          <a:ea typeface="Calibri"/>
                          <a:cs typeface="Times New Roman"/>
                        </a:rPr>
                        <a:t>PRICAT</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sr-Latn-CS" sz="1200">
                          <a:solidFill>
                            <a:schemeClr val="tx2"/>
                          </a:solidFill>
                          <a:latin typeface="Calibri"/>
                          <a:ea typeface="Calibri"/>
                          <a:cs typeface="Times New Roman"/>
                        </a:rPr>
                        <a:t>Podaci o katalogu (Price/sales catalogue)</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600">
                <a:tc gridSpan="3">
                  <a:txBody>
                    <a:bodyPr/>
                    <a:lstStyle/>
                    <a:p>
                      <a:pPr algn="just"/>
                      <a:r>
                        <a:rPr lang="sr-Latn-CS" sz="1200" b="1">
                          <a:solidFill>
                            <a:schemeClr val="tx2"/>
                          </a:solidFill>
                          <a:latin typeface="Calibri"/>
                          <a:ea typeface="Calibri"/>
                          <a:cs typeface="Times New Roman"/>
                        </a:rPr>
                        <a:t>EANCOM® Odgovor</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hMerge="1">
                  <a:txBody>
                    <a:bodyPr/>
                    <a:lstStyle/>
                    <a:p>
                      <a:endParaRPr lang="en-US"/>
                    </a:p>
                  </a:txBody>
                  <a:tcPr/>
                </a:tc>
                <a:tc hMerge="1">
                  <a:txBody>
                    <a:bodyPr/>
                    <a:lstStyle/>
                    <a:p>
                      <a:endParaRPr lang="en-US"/>
                    </a:p>
                  </a:txBody>
                  <a:tcPr/>
                </a:tc>
              </a:tr>
              <a:tr h="249600">
                <a:tc>
                  <a:txBody>
                    <a:bodyPr/>
                    <a:lstStyle/>
                    <a:p>
                      <a:pPr algn="r"/>
                      <a:r>
                        <a:rPr lang="sr-Latn-CS" sz="1200" b="1">
                          <a:solidFill>
                            <a:schemeClr val="tx2"/>
                          </a:solidFill>
                          <a:latin typeface="Calibri"/>
                          <a:ea typeface="Calibri"/>
                          <a:cs typeface="Times New Roman"/>
                        </a:rPr>
                        <a:t>5.</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sr-Latn-CS" sz="1200" b="1">
                          <a:solidFill>
                            <a:schemeClr val="tx2"/>
                          </a:solidFill>
                          <a:latin typeface="Calibri"/>
                          <a:ea typeface="Calibri"/>
                          <a:cs typeface="Times New Roman"/>
                        </a:rPr>
                        <a:t>CONTRL </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sr-Latn-CS" sz="1200">
                          <a:solidFill>
                            <a:schemeClr val="tx2"/>
                          </a:solidFill>
                          <a:latin typeface="Calibri"/>
                          <a:ea typeface="Calibri"/>
                          <a:cs typeface="Times New Roman"/>
                        </a:rPr>
                        <a:t>Poruka sa izveštajem o sintaksi i servisu (Syntax and Service Report Message)</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600">
                <a:tc gridSpan="3">
                  <a:txBody>
                    <a:bodyPr/>
                    <a:lstStyle/>
                    <a:p>
                      <a:pPr algn="just"/>
                      <a:r>
                        <a:rPr lang="sr-Latn-CS" sz="1200" b="1">
                          <a:solidFill>
                            <a:schemeClr val="tx2"/>
                          </a:solidFill>
                          <a:latin typeface="Calibri"/>
                          <a:ea typeface="Calibri"/>
                          <a:cs typeface="Times New Roman"/>
                        </a:rPr>
                        <a:t>EANCOM® poruke za transakcije, izveštaje, planove</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hMerge="1">
                  <a:txBody>
                    <a:bodyPr/>
                    <a:lstStyle/>
                    <a:p>
                      <a:endParaRPr lang="en-US"/>
                    </a:p>
                  </a:txBody>
                  <a:tcPr/>
                </a:tc>
                <a:tc hMerge="1">
                  <a:txBody>
                    <a:bodyPr/>
                    <a:lstStyle/>
                    <a:p>
                      <a:endParaRPr lang="en-US"/>
                    </a:p>
                  </a:txBody>
                  <a:tcPr/>
                </a:tc>
              </a:tr>
              <a:tr h="873600">
                <a:tc>
                  <a:txBody>
                    <a:bodyPr/>
                    <a:lstStyle/>
                    <a:p>
                      <a:pPr algn="r"/>
                      <a:r>
                        <a:rPr lang="sr-Latn-CS" sz="1200" b="1">
                          <a:solidFill>
                            <a:schemeClr val="tx2"/>
                          </a:solidFill>
                          <a:latin typeface="Calibri"/>
                          <a:ea typeface="Calibri"/>
                          <a:cs typeface="Times New Roman"/>
                        </a:rPr>
                        <a:t>a)</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sr-Latn-CS" sz="1200" b="1">
                          <a:solidFill>
                            <a:schemeClr val="tx2"/>
                          </a:solidFill>
                          <a:latin typeface="Calibri"/>
                          <a:ea typeface="Calibri"/>
                          <a:cs typeface="Times New Roman"/>
                        </a:rPr>
                        <a:t>Transakcione poruke</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tabLst>
                          <a:tab pos="29845" algn="l"/>
                          <a:tab pos="611505" algn="l"/>
                          <a:tab pos="636905" algn="l"/>
                          <a:tab pos="2924810" algn="l"/>
                        </a:tabLst>
                      </a:pPr>
                      <a:r>
                        <a:rPr lang="en-US" sz="1200" noProof="0" smtClean="0">
                          <a:solidFill>
                            <a:schemeClr val="tx2"/>
                          </a:solidFill>
                          <a:latin typeface="Calibri"/>
                          <a:ea typeface="Calibri"/>
                          <a:cs typeface="Times New Roman"/>
                        </a:rPr>
                        <a:t>Contractual terms, Commercial account summary, Commercial dispute, Dispatch advice, Cargo/goods handling and movement, Forwarding and consolidation summary, Arrival notice, Booking confirmation, Firm booking, Transport instructions, Transport status, Instructions to dispatch, Invoice, Purchase order change request, Purchase order, Purchase order response, Order status inquiry, Order status report, Multiple payment order, Quotation, Receiving advice, Remittance advice, Request for quotation, Announcement of returns, Instructions for returns and Tax control</a:t>
                      </a:r>
                      <a:endParaRPr lang="en-US" sz="1200" noProof="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5200">
                <a:tc>
                  <a:txBody>
                    <a:bodyPr/>
                    <a:lstStyle/>
                    <a:p>
                      <a:pPr algn="r"/>
                      <a:r>
                        <a:rPr lang="sr-Latn-CS" sz="1200" b="1">
                          <a:solidFill>
                            <a:schemeClr val="tx2"/>
                          </a:solidFill>
                          <a:latin typeface="Calibri"/>
                          <a:ea typeface="Calibri"/>
                          <a:cs typeface="Times New Roman"/>
                        </a:rPr>
                        <a:t>b)</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sr-Latn-CS" sz="1200" b="1">
                          <a:solidFill>
                            <a:schemeClr val="tx2"/>
                          </a:solidFill>
                          <a:latin typeface="Calibri"/>
                          <a:ea typeface="Calibri"/>
                          <a:cs typeface="Times New Roman"/>
                        </a:rPr>
                        <a:t>Poruke sa izveštajima i namerama</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200" noProof="0" smtClean="0">
                          <a:solidFill>
                            <a:schemeClr val="tx2"/>
                          </a:solidFill>
                          <a:latin typeface="Calibri"/>
                          <a:ea typeface="Calibri"/>
                          <a:cs typeface="Times New Roman"/>
                        </a:rPr>
                        <a:t>Application error and acknowledgement message, Banking status, Multiple credit advice, Syntax and service report message, Delivery schedule, Multiple debit advice, Direct debit, Financial cancellation, Financial statement, Inventory report, Metered services consumption report, Quality test report, Sales forecast report and Sales data report.</a:t>
                      </a:r>
                      <a:endParaRPr lang="en-US" sz="1200" noProof="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6800">
                <a:tc>
                  <a:txBody>
                    <a:bodyPr/>
                    <a:lstStyle/>
                    <a:p>
                      <a:pPr algn="r"/>
                      <a:r>
                        <a:rPr lang="sr-Latn-CS" sz="1200" b="1">
                          <a:solidFill>
                            <a:schemeClr val="tx2"/>
                          </a:solidFill>
                          <a:latin typeface="Calibri"/>
                          <a:ea typeface="Calibri"/>
                          <a:cs typeface="Times New Roman"/>
                        </a:rPr>
                        <a:t>c)</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sr-Latn-CS" sz="1200" b="1">
                          <a:solidFill>
                            <a:schemeClr val="tx2"/>
                          </a:solidFill>
                          <a:latin typeface="Calibri"/>
                          <a:ea typeface="Calibri"/>
                          <a:cs typeface="Times New Roman"/>
                        </a:rPr>
                        <a:t>Druge poruke</a:t>
                      </a:r>
                      <a:endParaRPr lang="en-US" sz="120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200" noProof="0" dirty="0" smtClean="0">
                          <a:solidFill>
                            <a:schemeClr val="tx2"/>
                          </a:solidFill>
                          <a:latin typeface="Calibri"/>
                          <a:ea typeface="Calibri"/>
                          <a:cs typeface="Times New Roman"/>
                        </a:rPr>
                        <a:t>Secure authentication and acknowledgement message, Drawing administration, General message, Security key and certificate management message, Payroll deduction advice.</a:t>
                      </a:r>
                      <a:endParaRPr lang="en-US" sz="1200" noProof="0" dirty="0">
                        <a:solidFill>
                          <a:schemeClr val="tx2"/>
                        </a:solidFill>
                        <a:latin typeface="Calibri"/>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462" name="Picture 10"/>
          <p:cNvPicPr>
            <a:picLocks noChangeAspect="1" noChangeArrowheads="1"/>
          </p:cNvPicPr>
          <p:nvPr/>
        </p:nvPicPr>
        <p:blipFill>
          <a:blip r:embed="rId5"/>
          <a:srcRect/>
          <a:stretch>
            <a:fillRect/>
          </a:stretch>
        </p:blipFill>
        <p:spPr bwMode="auto">
          <a:xfrm>
            <a:off x="4191000" y="990600"/>
            <a:ext cx="2819400" cy="1283859"/>
          </a:xfrm>
          <a:prstGeom prst="rect">
            <a:avLst/>
          </a:prstGeom>
          <a:noFill/>
          <a:ln w="9525">
            <a:noFill/>
            <a:miter lim="800000"/>
            <a:headEnd/>
            <a:tailEnd/>
          </a:ln>
        </p:spPr>
      </p:pic>
    </p:spTree>
    <p:extLst>
      <p:ext uri="{BB962C8B-B14F-4D97-AF65-F5344CB8AC3E}">
        <p14:creationId xmlns:p14="http://schemas.microsoft.com/office/powerpoint/2010/main" val="6672988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dirty="0">
                <a:solidFill>
                  <a:schemeClr val="tx2"/>
                </a:solidFill>
                <a:latin typeface="Arial" pitchFamily="34" charset="0"/>
              </a:rPr>
              <a:t>ULS: NOVA </a:t>
            </a:r>
            <a:r>
              <a:rPr lang="sr-Latn-CS" sz="2000" b="1" i="1" dirty="0" smtClean="0">
                <a:solidFill>
                  <a:schemeClr val="tx2"/>
                </a:solidFill>
                <a:latin typeface="Arial" pitchFamily="34" charset="0"/>
              </a:rPr>
              <a:t>GENERACIJA STANDARDA</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409" name="Rectangle 1"/>
          <p:cNvSpPr>
            <a:spLocks noChangeArrowheads="1"/>
          </p:cNvSpPr>
          <p:nvPr/>
        </p:nvSpPr>
        <p:spPr bwMode="auto">
          <a:xfrm>
            <a:off x="0" y="533400"/>
            <a:ext cx="9144000" cy="6370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just" defTabSz="914400" rtl="0" eaLnBrk="1" fontAlgn="base" latinLnBrk="0" hangingPunct="1">
              <a:lnSpc>
                <a:spcPct val="100000"/>
              </a:lnSpc>
              <a:spcBef>
                <a:spcPct val="0"/>
              </a:spcBef>
              <a:spcAft>
                <a:spcPct val="0"/>
              </a:spcAft>
              <a:buClrTx/>
              <a:buSzTx/>
              <a:buFontTx/>
              <a:buNone/>
              <a:tabLst/>
            </a:pPr>
            <a:r>
              <a:rPr kumimoji="0" lang="sr-Latn-CS" sz="2400" b="0" i="0" u="none" strike="noStrike" cap="none" normalizeH="0" baseline="0" dirty="0" smtClean="0">
                <a:ln>
                  <a:noFill/>
                </a:ln>
                <a:solidFill>
                  <a:schemeClr val="tx2"/>
                </a:solidFill>
                <a:effectLst/>
                <a:latin typeface="Arial" pitchFamily="34" charset="0"/>
              </a:rPr>
              <a:t>GS1 XML poruke se dele po procesu u kome se koriste: </a:t>
            </a:r>
          </a:p>
          <a:p>
            <a:pPr marR="0" lvl="0" indent="363538"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2400" b="0" i="0" u="none" strike="noStrike" cap="none" normalizeH="0" baseline="0" dirty="0" smtClean="0">
                <a:ln>
                  <a:noFill/>
                </a:ln>
                <a:solidFill>
                  <a:schemeClr val="tx2"/>
                </a:solidFill>
                <a:effectLst/>
                <a:latin typeface="Arial" pitchFamily="34" charset="0"/>
              </a:rPr>
              <a:t>Global Data Synchronization Network </a:t>
            </a:r>
            <a:r>
              <a:rPr kumimoji="0" lang="sr-Latn-CS" sz="2400" b="0" i="0" u="none" strike="noStrike" cap="none" normalizeH="0" baseline="0" dirty="0" smtClean="0">
                <a:ln>
                  <a:noFill/>
                </a:ln>
                <a:solidFill>
                  <a:schemeClr val="tx2"/>
                </a:solidFill>
                <a:effectLst/>
                <a:latin typeface="Arial" pitchFamily="34" charset="0"/>
              </a:rPr>
              <a:t>- GDSN </a:t>
            </a:r>
          </a:p>
          <a:p>
            <a:pPr marR="0" lvl="0" indent="363538" algn="just" defTabSz="914400" rtl="0" eaLnBrk="1" fontAlgn="base" latinLnBrk="0" hangingPunct="1">
              <a:lnSpc>
                <a:spcPct val="100000"/>
              </a:lnSpc>
              <a:spcBef>
                <a:spcPct val="0"/>
              </a:spcBef>
              <a:spcAft>
                <a:spcPct val="0"/>
              </a:spcAft>
              <a:buClrTx/>
              <a:buSzTx/>
              <a:buFont typeface="Arial" pitchFamily="34" charset="0"/>
              <a:buChar char="•"/>
              <a:tabLst/>
            </a:pPr>
            <a:r>
              <a:rPr lang="sr-Latn-CS" sz="2400" dirty="0" smtClean="0">
                <a:solidFill>
                  <a:schemeClr val="tx2"/>
                </a:solidFill>
                <a:latin typeface="Arial" pitchFamily="34" charset="0"/>
              </a:rPr>
              <a:t>P</a:t>
            </a:r>
            <a:r>
              <a:rPr kumimoji="0" lang="sr-Latn-CS" sz="2400" b="0" i="0" u="none" strike="noStrike" cap="none" normalizeH="0" baseline="0" dirty="0" smtClean="0">
                <a:ln>
                  <a:noFill/>
                </a:ln>
                <a:solidFill>
                  <a:schemeClr val="tx2"/>
                </a:solidFill>
                <a:effectLst/>
                <a:latin typeface="Arial" pitchFamily="34" charset="0"/>
              </a:rPr>
              <a:t>laniranje (</a:t>
            </a:r>
            <a:r>
              <a:rPr kumimoji="0" lang="en-US" sz="2400" b="0" i="0" u="none" strike="noStrike" cap="none" normalizeH="0" baseline="0" dirty="0" smtClean="0">
                <a:ln>
                  <a:noFill/>
                </a:ln>
                <a:solidFill>
                  <a:schemeClr val="tx2"/>
                </a:solidFill>
                <a:effectLst/>
                <a:latin typeface="Arial" pitchFamily="34" charset="0"/>
              </a:rPr>
              <a:t>eCom - Plan</a:t>
            </a:r>
            <a:r>
              <a:rPr kumimoji="0" lang="sr-Latn-CS" sz="2400" b="0" i="0" u="none" strike="noStrike" cap="none" normalizeH="0" baseline="0" dirty="0" smtClean="0">
                <a:ln>
                  <a:noFill/>
                </a:ln>
                <a:solidFill>
                  <a:schemeClr val="tx2"/>
                </a:solidFill>
                <a:effectLst/>
                <a:latin typeface="Arial" pitchFamily="34" charset="0"/>
              </a:rPr>
              <a:t>)</a:t>
            </a:r>
          </a:p>
          <a:p>
            <a:pPr marR="0" lvl="0" indent="363538" algn="just" defTabSz="914400" rtl="0" eaLnBrk="1" fontAlgn="base" latinLnBrk="0" hangingPunct="1">
              <a:lnSpc>
                <a:spcPct val="100000"/>
              </a:lnSpc>
              <a:spcBef>
                <a:spcPct val="0"/>
              </a:spcBef>
              <a:spcAft>
                <a:spcPct val="0"/>
              </a:spcAft>
              <a:buClrTx/>
              <a:buSzTx/>
              <a:buFont typeface="Arial" pitchFamily="34" charset="0"/>
              <a:buChar char="•"/>
              <a:tabLst/>
            </a:pPr>
            <a:r>
              <a:rPr lang="sr-Latn-CS" sz="2400" dirty="0" smtClean="0">
                <a:solidFill>
                  <a:schemeClr val="tx2"/>
                </a:solidFill>
                <a:latin typeface="Arial" pitchFamily="34" charset="0"/>
              </a:rPr>
              <a:t>N</a:t>
            </a:r>
            <a:r>
              <a:rPr kumimoji="0" lang="sr-Latn-CS" sz="2400" b="0" i="0" u="none" strike="noStrike" cap="none" normalizeH="0" baseline="0" dirty="0" smtClean="0">
                <a:ln>
                  <a:noFill/>
                </a:ln>
                <a:solidFill>
                  <a:schemeClr val="tx2"/>
                </a:solidFill>
                <a:effectLst/>
                <a:latin typeface="Arial" pitchFamily="34" charset="0"/>
              </a:rPr>
              <a:t>aručivanje (</a:t>
            </a:r>
            <a:r>
              <a:rPr kumimoji="0" lang="en-US" sz="2400" b="0" i="0" u="none" strike="noStrike" cap="none" normalizeH="0" baseline="0" dirty="0" smtClean="0">
                <a:ln>
                  <a:noFill/>
                </a:ln>
                <a:solidFill>
                  <a:schemeClr val="tx2"/>
                </a:solidFill>
                <a:effectLst/>
                <a:latin typeface="Arial" pitchFamily="34" charset="0"/>
              </a:rPr>
              <a:t>eCom - Order</a:t>
            </a:r>
            <a:r>
              <a:rPr kumimoji="0" lang="sr-Latn-CS" sz="2400" b="0" i="0" u="none" strike="noStrike" cap="none" normalizeH="0" baseline="0" dirty="0" smtClean="0">
                <a:ln>
                  <a:noFill/>
                </a:ln>
                <a:solidFill>
                  <a:schemeClr val="tx2"/>
                </a:solidFill>
                <a:effectLst/>
                <a:latin typeface="Arial" pitchFamily="34" charset="0"/>
              </a:rPr>
              <a:t>) </a:t>
            </a:r>
          </a:p>
          <a:p>
            <a:pPr marR="0" lvl="0" indent="363538" algn="just" defTabSz="914400" rtl="0" eaLnBrk="1" fontAlgn="base" latinLnBrk="0" hangingPunct="1">
              <a:lnSpc>
                <a:spcPct val="100000"/>
              </a:lnSpc>
              <a:spcBef>
                <a:spcPct val="0"/>
              </a:spcBef>
              <a:spcAft>
                <a:spcPct val="0"/>
              </a:spcAft>
              <a:buClrTx/>
              <a:buSzTx/>
              <a:buFont typeface="Arial" pitchFamily="34" charset="0"/>
              <a:buChar char="•"/>
              <a:tabLst/>
            </a:pPr>
            <a:r>
              <a:rPr lang="sr-Latn-CS" sz="2400" dirty="0" smtClean="0">
                <a:solidFill>
                  <a:schemeClr val="tx2"/>
                </a:solidFill>
                <a:latin typeface="Arial" pitchFamily="34" charset="0"/>
              </a:rPr>
              <a:t>I</a:t>
            </a:r>
            <a:r>
              <a:rPr kumimoji="0" lang="sr-Latn-CS" sz="2400" b="0" i="0" u="none" strike="noStrike" cap="none" normalizeH="0" baseline="0" dirty="0" smtClean="0">
                <a:ln>
                  <a:noFill/>
                </a:ln>
                <a:solidFill>
                  <a:schemeClr val="tx2"/>
                </a:solidFill>
                <a:effectLst/>
                <a:latin typeface="Arial" pitchFamily="34" charset="0"/>
              </a:rPr>
              <a:t>sporuka (</a:t>
            </a:r>
            <a:r>
              <a:rPr kumimoji="0" lang="en-US" sz="2400" b="0" i="0" u="none" strike="noStrike" cap="none" normalizeH="0" baseline="0" dirty="0" smtClean="0">
                <a:ln>
                  <a:noFill/>
                </a:ln>
                <a:solidFill>
                  <a:schemeClr val="tx2"/>
                </a:solidFill>
                <a:effectLst/>
                <a:latin typeface="Arial" pitchFamily="34" charset="0"/>
              </a:rPr>
              <a:t>eCom - Deliver</a:t>
            </a:r>
            <a:r>
              <a:rPr kumimoji="0" lang="sr-Latn-CS" sz="2400" b="0" i="0" u="none" strike="noStrike" cap="none" normalizeH="0" baseline="0" dirty="0" smtClean="0">
                <a:ln>
                  <a:noFill/>
                </a:ln>
                <a:solidFill>
                  <a:schemeClr val="tx2"/>
                </a:solidFill>
                <a:effectLst/>
                <a:latin typeface="Arial" pitchFamily="34" charset="0"/>
              </a:rPr>
              <a:t>)</a:t>
            </a:r>
          </a:p>
          <a:p>
            <a:pPr marR="0" lvl="0" indent="363538" algn="just" defTabSz="914400" rtl="0" eaLnBrk="1" fontAlgn="base" latinLnBrk="0" hangingPunct="1">
              <a:lnSpc>
                <a:spcPct val="100000"/>
              </a:lnSpc>
              <a:spcBef>
                <a:spcPct val="0"/>
              </a:spcBef>
              <a:spcAft>
                <a:spcPct val="0"/>
              </a:spcAft>
              <a:buClrTx/>
              <a:buSzTx/>
              <a:buFont typeface="Arial" pitchFamily="34" charset="0"/>
              <a:buChar char="•"/>
              <a:tabLst/>
            </a:pPr>
            <a:r>
              <a:rPr lang="sr-Latn-CS" sz="2400" dirty="0" smtClean="0">
                <a:solidFill>
                  <a:schemeClr val="tx2"/>
                </a:solidFill>
                <a:latin typeface="Arial" pitchFamily="34" charset="0"/>
              </a:rPr>
              <a:t>P</a:t>
            </a:r>
            <a:r>
              <a:rPr kumimoji="0" lang="sr-Latn-CS" sz="2400" b="0" i="0" u="none" strike="noStrike" cap="none" normalizeH="0" baseline="0" dirty="0" smtClean="0">
                <a:ln>
                  <a:noFill/>
                </a:ln>
                <a:solidFill>
                  <a:schemeClr val="tx2"/>
                </a:solidFill>
                <a:effectLst/>
                <a:latin typeface="Arial" pitchFamily="34" charset="0"/>
              </a:rPr>
              <a:t>laćanje (</a:t>
            </a:r>
            <a:r>
              <a:rPr kumimoji="0" lang="en-US" sz="2400" b="0" i="0" u="none" strike="noStrike" cap="none" normalizeH="0" baseline="0" dirty="0" smtClean="0">
                <a:ln>
                  <a:noFill/>
                </a:ln>
                <a:solidFill>
                  <a:schemeClr val="tx2"/>
                </a:solidFill>
                <a:effectLst/>
                <a:latin typeface="Arial" pitchFamily="34" charset="0"/>
              </a:rPr>
              <a:t>eCom - Pay</a:t>
            </a:r>
            <a:r>
              <a:rPr kumimoji="0" lang="sr-Latn-CS" sz="2400" b="0" i="0" u="none" strike="noStrike" cap="none" normalizeH="0" baseline="0" dirty="0" smtClean="0">
                <a:ln>
                  <a:noFill/>
                </a:ln>
                <a:solidFill>
                  <a:schemeClr val="tx2"/>
                </a:solidFill>
                <a:effectLst/>
                <a:latin typeface="Arial" pitchFamily="34" charset="0"/>
              </a:rPr>
              <a:t>)</a:t>
            </a:r>
          </a:p>
          <a:p>
            <a:pPr marR="0" lvl="0" indent="363538" algn="just" defTabSz="914400" rtl="0" eaLnBrk="1" fontAlgn="base" latinLnBrk="0" hangingPunct="1">
              <a:lnSpc>
                <a:spcPct val="100000"/>
              </a:lnSpc>
              <a:spcBef>
                <a:spcPct val="0"/>
              </a:spcBef>
              <a:spcAft>
                <a:spcPct val="0"/>
              </a:spcAft>
              <a:buClrTx/>
              <a:buSzTx/>
              <a:buFont typeface="Arial" pitchFamily="34" charset="0"/>
              <a:buChar char="•"/>
              <a:tabLst/>
            </a:pPr>
            <a:r>
              <a:rPr lang="sr-Latn-CS" sz="2400" dirty="0" smtClean="0">
                <a:solidFill>
                  <a:schemeClr val="tx2"/>
                </a:solidFill>
                <a:latin typeface="Arial" pitchFamily="34" charset="0"/>
              </a:rPr>
              <a:t>R</a:t>
            </a:r>
            <a:r>
              <a:rPr kumimoji="0" lang="sr-Latn-CS" sz="2400" b="0" i="0" u="none" strike="noStrike" cap="none" normalizeH="0" baseline="0" dirty="0" smtClean="0">
                <a:ln>
                  <a:noFill/>
                </a:ln>
                <a:solidFill>
                  <a:schemeClr val="tx2"/>
                </a:solidFill>
                <a:effectLst/>
                <a:latin typeface="Arial" pitchFamily="34" charset="0"/>
              </a:rPr>
              <a:t>azmena osnovnih podataka (</a:t>
            </a:r>
            <a:r>
              <a:rPr kumimoji="0" lang="en-US" sz="2400" b="0" i="0" u="none" strike="noStrike" cap="none" normalizeH="0" baseline="0" dirty="0" smtClean="0">
                <a:ln>
                  <a:noFill/>
                </a:ln>
                <a:solidFill>
                  <a:schemeClr val="tx2"/>
                </a:solidFill>
                <a:effectLst/>
                <a:latin typeface="Arial" pitchFamily="34" charset="0"/>
              </a:rPr>
              <a:t>Master data</a:t>
            </a:r>
            <a:r>
              <a:rPr kumimoji="0" lang="sr-Latn-CS" sz="2400" b="0" i="0" u="none" strike="noStrike" cap="none" normalizeH="0" baseline="0" dirty="0" smtClean="0">
                <a:ln>
                  <a:noFill/>
                </a:ln>
                <a:solidFill>
                  <a:schemeClr val="tx2"/>
                </a:solidFill>
                <a:effectLst/>
                <a:latin typeface="Arial" pitchFamily="34" charset="0"/>
              </a:rPr>
              <a:t>)</a:t>
            </a:r>
          </a:p>
          <a:p>
            <a:pPr marR="0" lvl="0" indent="363538" algn="just" defTabSz="914400" rtl="0" eaLnBrk="1" fontAlgn="base" latinLnBrk="0" hangingPunct="1">
              <a:lnSpc>
                <a:spcPct val="100000"/>
              </a:lnSpc>
              <a:spcBef>
                <a:spcPct val="0"/>
              </a:spcBef>
              <a:spcAft>
                <a:spcPct val="0"/>
              </a:spcAft>
              <a:buClrTx/>
              <a:buSzTx/>
              <a:buFont typeface="Arial" pitchFamily="34" charset="0"/>
              <a:buChar char="•"/>
              <a:tabLst/>
            </a:pPr>
            <a:r>
              <a:rPr kumimoji="0" lang="sr-Latn-CS" sz="2400" b="0" i="0" u="none" strike="noStrike" cap="none" normalizeH="0" baseline="0" dirty="0" smtClean="0">
                <a:ln>
                  <a:noFill/>
                </a:ln>
                <a:solidFill>
                  <a:schemeClr val="tx2"/>
                </a:solidFill>
                <a:effectLst/>
                <a:latin typeface="Arial" pitchFamily="34" charset="0"/>
              </a:rPr>
              <a:t>Ostali poslovi (</a:t>
            </a:r>
            <a:r>
              <a:rPr kumimoji="0" lang="en-US" sz="2400" b="0" i="0" u="none" strike="noStrike" cap="none" normalizeH="0" baseline="0" dirty="0" smtClean="0">
                <a:ln>
                  <a:noFill/>
                </a:ln>
                <a:solidFill>
                  <a:schemeClr val="tx2"/>
                </a:solidFill>
                <a:effectLst/>
                <a:latin typeface="Arial" pitchFamily="34" charset="0"/>
              </a:rPr>
              <a:t>Other</a:t>
            </a:r>
            <a:r>
              <a:rPr kumimoji="0" lang="sr-Latn-CS" sz="2400" b="0" i="0" u="none" strike="noStrike" cap="none" normalizeH="0" baseline="0" dirty="0" smtClean="0">
                <a:ln>
                  <a:noFill/>
                </a:ln>
                <a:solidFill>
                  <a:schemeClr val="tx2"/>
                </a:solidFill>
                <a:effectLst/>
                <a:latin typeface="Arial" pitchFamily="34" charset="0"/>
              </a:rPr>
              <a:t>)</a:t>
            </a:r>
          </a:p>
          <a:p>
            <a:pPr marR="0" lvl="0" algn="just" defTabSz="914400" rtl="0" eaLnBrk="1" fontAlgn="base" latinLnBrk="0" hangingPunct="1">
              <a:lnSpc>
                <a:spcPct val="100000"/>
              </a:lnSpc>
              <a:spcBef>
                <a:spcPct val="0"/>
              </a:spcBef>
              <a:spcAft>
                <a:spcPct val="0"/>
              </a:spcAft>
              <a:buClrTx/>
              <a:buSzTx/>
              <a:buFontTx/>
              <a:buNone/>
              <a:tabLst/>
            </a:pPr>
            <a:endParaRPr kumimoji="0" lang="sr-Latn-CS" sz="2400" b="0" i="0" u="none" strike="noStrike" cap="none" normalizeH="0" baseline="0" dirty="0" smtClean="0">
              <a:ln>
                <a:noFill/>
              </a:ln>
              <a:solidFill>
                <a:schemeClr val="tx2"/>
              </a:solidFill>
              <a:effectLst/>
              <a:latin typeface="Arial" pitchFamily="34" charset="0"/>
            </a:endParaRPr>
          </a:p>
          <a:p>
            <a:pPr algn="just" fontAlgn="base">
              <a:spcBef>
                <a:spcPct val="0"/>
              </a:spcBef>
              <a:spcAft>
                <a:spcPct val="0"/>
              </a:spcAft>
            </a:pPr>
            <a:r>
              <a:rPr kumimoji="0" lang="sr-Latn-CS" sz="2400" b="0" i="0" u="none" strike="noStrike" cap="none" normalizeH="0" baseline="0" dirty="0" smtClean="0">
                <a:ln>
                  <a:noFill/>
                </a:ln>
                <a:solidFill>
                  <a:schemeClr val="tx2"/>
                </a:solidFill>
                <a:effectLst/>
                <a:latin typeface="Arial" pitchFamily="34" charset="0"/>
              </a:rPr>
              <a:t>Podela u okviru tipa, na primer za naručivanje (</a:t>
            </a:r>
            <a:r>
              <a:rPr kumimoji="0" lang="en-US" sz="2400" b="0" i="0" u="none" strike="noStrike" cap="none" normalizeH="0" baseline="0" dirty="0" smtClean="0">
                <a:ln>
                  <a:noFill/>
                </a:ln>
                <a:solidFill>
                  <a:schemeClr val="tx2"/>
                </a:solidFill>
                <a:effectLst/>
                <a:latin typeface="Arial" pitchFamily="34" charset="0"/>
              </a:rPr>
              <a:t>eCom - Order</a:t>
            </a:r>
            <a:r>
              <a:rPr kumimoji="0" lang="sr-Latn-CS" sz="2400" b="0" i="0" u="none" strike="noStrike" cap="none" normalizeH="0" baseline="0" dirty="0" smtClean="0">
                <a:ln>
                  <a:noFill/>
                </a:ln>
                <a:solidFill>
                  <a:schemeClr val="tx2"/>
                </a:solidFill>
                <a:effectLst/>
                <a:latin typeface="Arial" pitchFamily="34" charset="0"/>
              </a:rPr>
              <a:t>):</a:t>
            </a:r>
          </a:p>
          <a:p>
            <a:pPr indent="363538" algn="just" fontAlgn="base">
              <a:spcBef>
                <a:spcPct val="0"/>
              </a:spcBef>
              <a:spcAft>
                <a:spcPct val="0"/>
              </a:spcAft>
              <a:buFont typeface="Arial" pitchFamily="34" charset="0"/>
              <a:buChar char="•"/>
            </a:pPr>
            <a:r>
              <a:rPr lang="sr-Latn-CS" sz="2400" dirty="0" smtClean="0">
                <a:solidFill>
                  <a:schemeClr val="tx2"/>
                </a:solidFill>
                <a:latin typeface="Arial" pitchFamily="34" charset="0"/>
              </a:rPr>
              <a:t>priprema narudžbenice (</a:t>
            </a:r>
            <a:r>
              <a:rPr lang="en-US" sz="2400" dirty="0" smtClean="0">
                <a:solidFill>
                  <a:schemeClr val="tx2"/>
                </a:solidFill>
                <a:latin typeface="Arial" pitchFamily="34" charset="0"/>
              </a:rPr>
              <a:t>Configure to Order</a:t>
            </a:r>
            <a:r>
              <a:rPr lang="sr-Latn-CS" sz="2400" dirty="0" smtClean="0">
                <a:solidFill>
                  <a:schemeClr val="tx2"/>
                </a:solidFill>
                <a:latin typeface="Arial" pitchFamily="34" charset="0"/>
              </a:rPr>
              <a:t>)</a:t>
            </a:r>
          </a:p>
          <a:p>
            <a:pPr indent="363538" algn="just" fontAlgn="base">
              <a:spcBef>
                <a:spcPct val="0"/>
              </a:spcBef>
              <a:spcAft>
                <a:spcPct val="0"/>
              </a:spcAft>
              <a:buFont typeface="Arial" pitchFamily="34" charset="0"/>
              <a:buChar char="•"/>
            </a:pPr>
            <a:r>
              <a:rPr lang="sr-Latn-CS" sz="2400" dirty="0" smtClean="0">
                <a:solidFill>
                  <a:schemeClr val="tx2"/>
                </a:solidFill>
                <a:latin typeface="Arial" pitchFamily="34" charset="0"/>
              </a:rPr>
              <a:t>narudžbenica (</a:t>
            </a:r>
            <a:r>
              <a:rPr lang="en-US" sz="2400" dirty="0" smtClean="0">
                <a:solidFill>
                  <a:schemeClr val="tx2"/>
                </a:solidFill>
                <a:latin typeface="Arial" pitchFamily="34" charset="0"/>
              </a:rPr>
              <a:t>Order</a:t>
            </a:r>
            <a:r>
              <a:rPr lang="sr-Latn-CS" sz="2400" dirty="0" smtClean="0">
                <a:solidFill>
                  <a:schemeClr val="tx2"/>
                </a:solidFill>
                <a:latin typeface="Arial" pitchFamily="34" charset="0"/>
              </a:rPr>
              <a:t>)</a:t>
            </a:r>
          </a:p>
          <a:p>
            <a:pPr indent="363538" algn="just" fontAlgn="base">
              <a:spcBef>
                <a:spcPct val="0"/>
              </a:spcBef>
              <a:spcAft>
                <a:spcPct val="0"/>
              </a:spcAft>
              <a:buFont typeface="Arial" pitchFamily="34" charset="0"/>
              <a:buChar char="•"/>
            </a:pPr>
            <a:r>
              <a:rPr lang="sr-Latn-CS" sz="2400" dirty="0" smtClean="0">
                <a:solidFill>
                  <a:schemeClr val="tx2"/>
                </a:solidFill>
                <a:latin typeface="Arial" pitchFamily="34" charset="0"/>
              </a:rPr>
              <a:t>odgovor na narudžbenicu (</a:t>
            </a:r>
            <a:r>
              <a:rPr lang="en-US" sz="2400" dirty="0" smtClean="0">
                <a:solidFill>
                  <a:schemeClr val="tx2"/>
                </a:solidFill>
                <a:latin typeface="Arial" pitchFamily="34" charset="0"/>
              </a:rPr>
              <a:t>Order Response</a:t>
            </a:r>
            <a:r>
              <a:rPr lang="sr-Latn-CS" sz="2400" dirty="0" smtClean="0">
                <a:solidFill>
                  <a:schemeClr val="tx2"/>
                </a:solidFill>
                <a:latin typeface="Arial" pitchFamily="34" charset="0"/>
              </a:rPr>
              <a:t>)</a:t>
            </a:r>
          </a:p>
          <a:p>
            <a:pPr indent="363538" algn="just" fontAlgn="base">
              <a:spcBef>
                <a:spcPct val="0"/>
              </a:spcBef>
              <a:spcAft>
                <a:spcPct val="0"/>
              </a:spcAft>
              <a:buFont typeface="Arial" pitchFamily="34" charset="0"/>
              <a:buChar char="•"/>
            </a:pPr>
            <a:r>
              <a:rPr lang="sr-Latn-CS" sz="2400" dirty="0" smtClean="0">
                <a:solidFill>
                  <a:schemeClr val="tx2"/>
                </a:solidFill>
                <a:latin typeface="Arial" pitchFamily="34" charset="0"/>
              </a:rPr>
              <a:t>narudžbenica za višestruku isporuku (</a:t>
            </a:r>
            <a:r>
              <a:rPr lang="en-US" sz="2400" dirty="0" smtClean="0">
                <a:solidFill>
                  <a:schemeClr val="tx2"/>
                </a:solidFill>
                <a:latin typeface="Arial" pitchFamily="34" charset="0"/>
              </a:rPr>
              <a:t>Multi Shipment Order</a:t>
            </a:r>
            <a:r>
              <a:rPr lang="sr-Latn-CS" sz="2400" dirty="0" smtClean="0">
                <a:solidFill>
                  <a:schemeClr val="tx2"/>
                </a:solidFill>
                <a:latin typeface="Arial" pitchFamily="34" charset="0"/>
              </a:rPr>
              <a:t>)</a:t>
            </a:r>
          </a:p>
          <a:p>
            <a:pPr marR="0" lvl="0" algn="just" defTabSz="914400" rtl="0" eaLnBrk="0" fontAlgn="base" latinLnBrk="0" hangingPunct="0">
              <a:lnSpc>
                <a:spcPct val="100000"/>
              </a:lnSpc>
              <a:spcBef>
                <a:spcPct val="0"/>
              </a:spcBef>
              <a:spcAft>
                <a:spcPct val="0"/>
              </a:spcAft>
              <a:buClrTx/>
              <a:buSzTx/>
              <a:buFontTx/>
              <a:buNone/>
              <a:tabLst/>
            </a:pPr>
            <a:endParaRPr kumimoji="0" lang="sr-Latn-CS" sz="2400" b="0" i="0" u="none" strike="noStrike" cap="none" normalizeH="0" baseline="0" dirty="0" smtClean="0">
              <a:ln>
                <a:noFill/>
              </a:ln>
              <a:solidFill>
                <a:schemeClr val="tx2"/>
              </a:solidFill>
              <a:effectLst/>
              <a:latin typeface="Arial" pitchFamily="34"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sr-Latn-CS" sz="2400" b="0" i="0" u="none" strike="noStrike" cap="none" normalizeH="0" baseline="0" dirty="0" err="1" smtClean="0">
                <a:ln>
                  <a:noFill/>
                </a:ln>
                <a:solidFill>
                  <a:schemeClr val="tx2"/>
                </a:solidFill>
                <a:effectLst/>
                <a:latin typeface="Arial" pitchFamily="34" charset="0"/>
                <a:hlinkClick r:id="rId3"/>
              </a:rPr>
              <a:t>www.gs1.org</a:t>
            </a:r>
            <a:r>
              <a:rPr kumimoji="0" lang="sr-Latn-CS" sz="2400" b="0" i="0" u="none" strike="noStrike" cap="none" normalizeH="0" baseline="0" dirty="0" smtClean="0">
                <a:ln>
                  <a:noFill/>
                </a:ln>
                <a:solidFill>
                  <a:schemeClr val="tx2"/>
                </a:solidFill>
                <a:effectLst/>
                <a:latin typeface="Arial" pitchFamily="34" charset="0"/>
              </a:rPr>
              <a:t>  sa šemama, </a:t>
            </a:r>
            <a:r>
              <a:rPr kumimoji="0" lang="sr-Latn-CS" sz="2400" b="0" i="0" u="none" strike="noStrike" cap="none" normalizeH="0" baseline="0" dirty="0" smtClean="0">
                <a:ln>
                  <a:noFill/>
                </a:ln>
                <a:solidFill>
                  <a:schemeClr val="tx2"/>
                </a:solidFill>
                <a:effectLst/>
                <a:latin typeface="Arial" pitchFamily="34" charset="0"/>
                <a:ea typeface="Calibri" pitchFamily="34" charset="0"/>
              </a:rPr>
              <a:t>tehničkim </a:t>
            </a:r>
            <a:r>
              <a:rPr lang="sr-Latn-CS" sz="2400" dirty="0" smtClean="0">
                <a:solidFill>
                  <a:schemeClr val="tx2"/>
                </a:solidFill>
                <a:latin typeface="Arial" pitchFamily="34" charset="0"/>
                <a:ea typeface="Calibri" pitchFamily="34" charset="0"/>
              </a:rPr>
              <a:t>i </a:t>
            </a:r>
            <a:r>
              <a:rPr kumimoji="0" lang="sr-Latn-CS" sz="2400" b="0" i="0" u="none" strike="noStrike" cap="none" normalizeH="0" baseline="0" dirty="0" smtClean="0">
                <a:ln>
                  <a:noFill/>
                </a:ln>
                <a:solidFill>
                  <a:schemeClr val="tx2"/>
                </a:solidFill>
                <a:effectLst/>
                <a:latin typeface="Arial" pitchFamily="34" charset="0"/>
                <a:ea typeface="Calibri" pitchFamily="34" charset="0"/>
              </a:rPr>
              <a:t>korisničkim uputstvima, XML alatima, dodatnom XML tehničkom dokumentacijom i slično. </a:t>
            </a:r>
            <a:endParaRPr kumimoji="0" lang="sr-Latn-CS" sz="2400" b="0" i="0" u="none" strike="noStrike" cap="none" normalizeH="0" baseline="0" dirty="0" smtClean="0">
              <a:ln>
                <a:noFill/>
              </a:ln>
              <a:solidFill>
                <a:schemeClr val="tx2"/>
              </a:solidFill>
              <a:effectLst/>
              <a:latin typeface="Arial" pitchFamily="34" charset="0"/>
            </a:endParaRPr>
          </a:p>
        </p:txBody>
      </p:sp>
    </p:spTree>
    <p:extLst>
      <p:ext uri="{BB962C8B-B14F-4D97-AF65-F5344CB8AC3E}">
        <p14:creationId xmlns:p14="http://schemas.microsoft.com/office/powerpoint/2010/main" val="10169914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a:spcBef>
                <a:spcPct val="0"/>
              </a:spcBef>
              <a:defRPr/>
            </a:pPr>
            <a:r>
              <a:rPr lang="sr-Latn-CS" sz="2000" b="1" i="1" dirty="0">
                <a:solidFill>
                  <a:schemeClr val="tx2"/>
                </a:solidFill>
                <a:latin typeface="Arial" pitchFamily="34" charset="0"/>
              </a:rPr>
              <a:t>ULS: KLIRINŠKA </a:t>
            </a:r>
            <a:r>
              <a:rPr lang="sr-Latn-CS" sz="2000" b="1" i="1" dirty="0" smtClean="0">
                <a:solidFill>
                  <a:schemeClr val="tx2"/>
                </a:solidFill>
                <a:latin typeface="Arial" pitchFamily="34" charset="0"/>
              </a:rPr>
              <a:t>KUĆA LANCA SNABDEVANJA </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361" name="Rectangle 1"/>
          <p:cNvSpPr>
            <a:spLocks noChangeArrowheads="1"/>
          </p:cNvSpPr>
          <p:nvPr/>
        </p:nvSpPr>
        <p:spPr bwMode="auto">
          <a:xfrm>
            <a:off x="0" y="1202353"/>
            <a:ext cx="9144000"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just" defTabSz="914400" rtl="0" eaLnBrk="1" fontAlgn="base" latinLnBrk="0" hangingPunct="1">
              <a:lnSpc>
                <a:spcPct val="100000"/>
              </a:lnSpc>
              <a:spcBef>
                <a:spcPct val="0"/>
              </a:spcBef>
              <a:spcAft>
                <a:spcPct val="0"/>
              </a:spcAft>
              <a:buClrTx/>
              <a:buSzTx/>
              <a:buFontTx/>
              <a:buNone/>
              <a:tabLst/>
            </a:pPr>
            <a:r>
              <a:rPr kumimoji="0" lang="sr-Latn-CS" sz="2400" b="1" i="0" u="none" strike="noStrike" cap="none" normalizeH="0" baseline="0" dirty="0" smtClean="0">
                <a:ln>
                  <a:noFill/>
                </a:ln>
                <a:solidFill>
                  <a:schemeClr val="tx2"/>
                </a:solidFill>
                <a:effectLst/>
                <a:latin typeface="Arial" pitchFamily="34" charset="0"/>
                <a:ea typeface="Calibri" pitchFamily="34" charset="0"/>
                <a:cs typeface="Arial" pitchFamily="34" charset="0"/>
              </a:rPr>
              <a:t>Klirinška kuća </a:t>
            </a:r>
            <a:r>
              <a:rPr kumimoji="0" lang="sr-Latn-CS" sz="2400" b="0" i="0" u="none" strike="noStrike" cap="none" normalizeH="0" baseline="0" dirty="0" smtClean="0">
                <a:ln>
                  <a:noFill/>
                </a:ln>
                <a:solidFill>
                  <a:schemeClr val="tx2"/>
                </a:solidFill>
                <a:effectLst/>
                <a:latin typeface="Arial" pitchFamily="34" charset="0"/>
                <a:ea typeface="Calibri" pitchFamily="34" charset="0"/>
                <a:cs typeface="Arial" pitchFamily="34" charset="0"/>
              </a:rPr>
              <a:t>je specijalizovana da vodi računa o potrebnim resursima za transport i procesiranje standardizovanih poruka -propisuje pod standard. </a:t>
            </a:r>
          </a:p>
          <a:p>
            <a:pPr marL="0" marR="0" lvl="0" indent="180975" algn="just" defTabSz="914400" rtl="0" eaLnBrk="1" fontAlgn="base" latinLnBrk="0" hangingPunct="1">
              <a:lnSpc>
                <a:spcPct val="100000"/>
              </a:lnSpc>
              <a:spcBef>
                <a:spcPct val="0"/>
              </a:spcBef>
              <a:spcAft>
                <a:spcPct val="0"/>
              </a:spcAft>
              <a:buClrTx/>
              <a:buSzTx/>
              <a:buFontTx/>
              <a:buNone/>
              <a:tabLst/>
            </a:pPr>
            <a:endParaRPr lang="sr-Latn-CS" sz="2400" dirty="0" smtClean="0">
              <a:solidFill>
                <a:schemeClr val="tx2"/>
              </a:solidFill>
              <a:latin typeface="Arial" pitchFamily="34" charset="0"/>
              <a:ea typeface="Calibri" pitchFamily="34" charset="0"/>
              <a:cs typeface="Arial" pitchFamily="34" charset="0"/>
            </a:endParaRPr>
          </a:p>
          <a:p>
            <a:pPr marL="0" marR="0" lvl="0" indent="180975" algn="just" defTabSz="914400" rtl="0" eaLnBrk="1" fontAlgn="base" latinLnBrk="0" hangingPunct="1">
              <a:lnSpc>
                <a:spcPct val="100000"/>
              </a:lnSpc>
              <a:spcBef>
                <a:spcPct val="0"/>
              </a:spcBef>
              <a:spcAft>
                <a:spcPct val="0"/>
              </a:spcAft>
              <a:buClrTx/>
              <a:buSzTx/>
              <a:buFontTx/>
              <a:buNone/>
              <a:tabLst/>
            </a:pPr>
            <a:r>
              <a:rPr kumimoji="0" lang="sr-Latn-CS" sz="2400" b="1" i="0" u="none" strike="noStrike" cap="none" normalizeH="0" baseline="0" dirty="0" smtClean="0">
                <a:ln>
                  <a:noFill/>
                </a:ln>
                <a:solidFill>
                  <a:schemeClr val="tx2"/>
                </a:solidFill>
                <a:effectLst/>
                <a:latin typeface="Arial" pitchFamily="34" charset="0"/>
                <a:ea typeface="Calibri" pitchFamily="34" charset="0"/>
                <a:cs typeface="Arial" pitchFamily="34" charset="0"/>
              </a:rPr>
              <a:t>Aspekti sistema</a:t>
            </a:r>
            <a:r>
              <a:rPr kumimoji="0" lang="sr-Latn-CS" sz="2400" b="0" i="0" u="none" strike="noStrike" cap="none" normalizeH="0" baseline="0" dirty="0" smtClean="0">
                <a:ln>
                  <a:noFill/>
                </a:ln>
                <a:solidFill>
                  <a:schemeClr val="tx2"/>
                </a:solidFill>
                <a:effectLst/>
                <a:latin typeface="Arial" pitchFamily="34" charset="0"/>
                <a:ea typeface="Calibri" pitchFamily="34" charset="0"/>
                <a:cs typeface="Arial" pitchFamily="34" charset="0"/>
              </a:rPr>
              <a:t>: dokumenta, standardi, metodologija, tehnologija, organizacija, kadrovi, sistemski softver, hardver ...</a:t>
            </a:r>
          </a:p>
          <a:p>
            <a:pPr marL="0" marR="0" lvl="0" indent="180975" algn="just" defTabSz="914400" rtl="0" eaLnBrk="0" fontAlgn="base" latinLnBrk="0" hangingPunct="0">
              <a:lnSpc>
                <a:spcPct val="100000"/>
              </a:lnSpc>
              <a:spcBef>
                <a:spcPct val="0"/>
              </a:spcBef>
              <a:spcAft>
                <a:spcPct val="0"/>
              </a:spcAft>
              <a:buClrTx/>
              <a:buSzTx/>
              <a:buFontTx/>
              <a:buNone/>
              <a:tabLst/>
            </a:pPr>
            <a:endParaRPr lang="sr-Latn-CS" sz="2400" dirty="0" smtClean="0">
              <a:solidFill>
                <a:schemeClr val="tx2"/>
              </a:solidFill>
              <a:latin typeface="Arial" pitchFamily="34" charset="0"/>
              <a:ea typeface="Calibri" pitchFamily="34" charset="0"/>
              <a:cs typeface="Arial" pitchFamily="34"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sr-Latn-CS" sz="2400" i="0" u="none" strike="noStrike" cap="none" normalizeH="0" baseline="0" dirty="0" smtClean="0">
                <a:ln>
                  <a:noFill/>
                </a:ln>
                <a:solidFill>
                  <a:schemeClr val="tx2"/>
                </a:solidFill>
                <a:effectLst/>
                <a:latin typeface="Arial" pitchFamily="34" charset="0"/>
                <a:ea typeface="Calibri" pitchFamily="34" charset="0"/>
                <a:cs typeface="Arial" pitchFamily="34" charset="0"/>
              </a:rPr>
              <a:t>Operativna pravila, Format i namena poruka i Tehničko uputstvo</a:t>
            </a:r>
            <a:r>
              <a:rPr kumimoji="0" lang="sr-Latn-CS" sz="2400" b="0" i="0" u="none" strike="noStrike" cap="none" normalizeH="0" baseline="0" dirty="0" smtClean="0">
                <a:ln>
                  <a:noFill/>
                </a:ln>
                <a:solidFill>
                  <a:schemeClr val="tx2"/>
                </a:solidFill>
                <a:effectLst/>
                <a:latin typeface="Arial" pitchFamily="34" charset="0"/>
                <a:ea typeface="Calibri" pitchFamily="34" charset="0"/>
                <a:cs typeface="Arial" pitchFamily="34" charset="0"/>
              </a:rPr>
              <a:t>. </a:t>
            </a:r>
          </a:p>
          <a:p>
            <a:pPr marL="0" marR="0" lvl="0" indent="180975" algn="just" defTabSz="914400" rtl="0" eaLnBrk="0" fontAlgn="base" latinLnBrk="0" hangingPunct="0">
              <a:lnSpc>
                <a:spcPct val="100000"/>
              </a:lnSpc>
              <a:spcBef>
                <a:spcPct val="0"/>
              </a:spcBef>
              <a:spcAft>
                <a:spcPct val="0"/>
              </a:spcAft>
              <a:buClrTx/>
              <a:buSzTx/>
              <a:buFontTx/>
              <a:buNone/>
              <a:tabLst/>
            </a:pPr>
            <a:endParaRPr lang="sr-Latn-CS" sz="2400" dirty="0" smtClean="0">
              <a:solidFill>
                <a:schemeClr val="tx2"/>
              </a:solidFill>
              <a:latin typeface="Arial" pitchFamily="34" charset="0"/>
              <a:ea typeface="Calibri" pitchFamily="34" charset="0"/>
              <a:cs typeface="Arial" pitchFamily="34"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sr-Latn-CS" sz="2400" b="0" i="0" u="none" strike="noStrike" cap="none" normalizeH="0" baseline="0" dirty="0" smtClean="0">
                <a:ln>
                  <a:noFill/>
                </a:ln>
                <a:solidFill>
                  <a:schemeClr val="tx2"/>
                </a:solidFill>
                <a:effectLst/>
                <a:latin typeface="Arial" pitchFamily="34" charset="0"/>
                <a:ea typeface="Calibri" pitchFamily="34" charset="0"/>
                <a:cs typeface="Arial" pitchFamily="34" charset="0"/>
              </a:rPr>
              <a:t>softverski moduli za slanje i prijem poruka, </a:t>
            </a: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sr-Latn-CS" sz="2400" b="0" i="0" u="none" strike="noStrike" cap="none" normalizeH="0" baseline="0" dirty="0" smtClean="0">
                <a:ln>
                  <a:noFill/>
                </a:ln>
                <a:solidFill>
                  <a:schemeClr val="tx2"/>
                </a:solidFill>
                <a:effectLst/>
                <a:latin typeface="Arial" pitchFamily="34" charset="0"/>
                <a:ea typeface="Calibri" pitchFamily="34" charset="0"/>
                <a:cs typeface="Arial" pitchFamily="34" charset="0"/>
              </a:rPr>
              <a:t>sertifikati potrebni za potpisivanje i kriptovanje sadržaja, </a:t>
            </a: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sr-Latn-CS" sz="2400" b="0" i="0" u="none" strike="noStrike" cap="none" normalizeH="0" baseline="0" dirty="0" smtClean="0">
                <a:ln>
                  <a:noFill/>
                </a:ln>
                <a:solidFill>
                  <a:schemeClr val="tx2"/>
                </a:solidFill>
                <a:effectLst/>
                <a:latin typeface="Arial" pitchFamily="34" charset="0"/>
                <a:ea typeface="Calibri" pitchFamily="34" charset="0"/>
                <a:cs typeface="Arial" pitchFamily="34" charset="0"/>
              </a:rPr>
              <a:t>XML šeme i pripadajući im modeli, </a:t>
            </a: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sr-Latn-CS" sz="2400" b="0" i="0" u="none" strike="noStrike" cap="none" normalizeH="0" baseline="0" dirty="0" smtClean="0">
                <a:ln>
                  <a:noFill/>
                </a:ln>
                <a:solidFill>
                  <a:schemeClr val="tx2"/>
                </a:solidFill>
                <a:effectLst/>
                <a:latin typeface="Arial" pitchFamily="34" charset="0"/>
                <a:ea typeface="Times New Roman" pitchFamily="18" charset="0"/>
                <a:cs typeface="Arial" pitchFamily="34" charset="0"/>
              </a:rPr>
              <a:t>infrastruktura klirinške kuće</a:t>
            </a:r>
            <a:endParaRPr kumimoji="0" lang="sr-Latn-CS" sz="2400" b="0" i="0" u="none" strike="noStrike" cap="none" normalizeH="0" dirty="0" smtClean="0">
              <a:ln>
                <a:noFill/>
              </a:ln>
              <a:solidFill>
                <a:schemeClr val="tx2"/>
              </a:solidFill>
              <a:effectLst/>
              <a:latin typeface="Arial" pitchFamily="34" charset="0"/>
              <a:ea typeface="Times New Roman" pitchFamily="18" charset="0"/>
              <a:cs typeface="Arial" pitchFamily="34" charset="0"/>
            </a:endParaRPr>
          </a:p>
        </p:txBody>
      </p:sp>
    </p:spTree>
    <p:extLst>
      <p:ext uri="{BB962C8B-B14F-4D97-AF65-F5344CB8AC3E}">
        <p14:creationId xmlns:p14="http://schemas.microsoft.com/office/powerpoint/2010/main" val="15441663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r>
              <a:rPr lang="sr-Latn-CS" sz="2000" b="1" i="1" dirty="0">
                <a:solidFill>
                  <a:schemeClr val="tx2"/>
                </a:solidFill>
                <a:latin typeface="Arial" pitchFamily="34" charset="0"/>
              </a:rPr>
              <a:t>ULS: NAČIN </a:t>
            </a:r>
            <a:r>
              <a:rPr lang="sr-Latn-CS" sz="2000" b="1" i="1" dirty="0" smtClean="0">
                <a:solidFill>
                  <a:schemeClr val="tx2"/>
                </a:solidFill>
                <a:latin typeface="Arial" pitchFamily="34" charset="0"/>
              </a:rPr>
              <a:t>ADRESIRANJA UČESNIKA</a:t>
            </a: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26" name="Group 2"/>
          <p:cNvGrpSpPr>
            <a:grpSpLocks noChangeAspect="1"/>
          </p:cNvGrpSpPr>
          <p:nvPr/>
        </p:nvGrpSpPr>
        <p:grpSpPr bwMode="auto">
          <a:xfrm>
            <a:off x="2724150" y="762000"/>
            <a:ext cx="3524250" cy="1835548"/>
            <a:chOff x="3705" y="5484"/>
            <a:chExt cx="4440" cy="2506"/>
          </a:xfrm>
        </p:grpSpPr>
        <p:grpSp>
          <p:nvGrpSpPr>
            <p:cNvPr id="1027" name="Group 3"/>
            <p:cNvGrpSpPr>
              <a:grpSpLocks/>
            </p:cNvGrpSpPr>
            <p:nvPr/>
          </p:nvGrpSpPr>
          <p:grpSpPr bwMode="auto">
            <a:xfrm>
              <a:off x="3705" y="5484"/>
              <a:ext cx="4440" cy="2506"/>
              <a:chOff x="1734" y="5457"/>
              <a:chExt cx="4440" cy="2506"/>
            </a:xfrm>
          </p:grpSpPr>
          <p:sp>
            <p:nvSpPr>
              <p:cNvPr id="1028" name="Text Box 4"/>
              <p:cNvSpPr txBox="1">
                <a:spLocks noChangeArrowheads="1"/>
              </p:cNvSpPr>
              <p:nvPr/>
            </p:nvSpPr>
            <p:spPr bwMode="auto">
              <a:xfrm>
                <a:off x="1734" y="5457"/>
                <a:ext cx="1440" cy="250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Subject 1.</a:t>
                </a:r>
              </a:p>
              <a:p>
                <a:pPr marL="0" marR="0" lvl="0" indent="0" algn="l" defTabSz="914400" rtl="0" eaLnBrk="1" fontAlgn="base" latinLnBrk="0" hangingPunct="1">
                  <a:lnSpc>
                    <a:spcPct val="100000"/>
                  </a:lnSpc>
                  <a:spcBef>
                    <a:spcPct val="0"/>
                  </a:spcBef>
                  <a:spcAft>
                    <a:spcPts val="6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Subject 2.</a:t>
                </a:r>
              </a:p>
              <a:p>
                <a:pPr marL="0" marR="0" lvl="0" indent="0" algn="l" defTabSz="914400" rtl="0" eaLnBrk="1" fontAlgn="base" latinLnBrk="0" hangingPunct="1">
                  <a:lnSpc>
                    <a:spcPct val="100000"/>
                  </a:lnSpc>
                  <a:spcBef>
                    <a:spcPct val="0"/>
                  </a:spcBef>
                  <a:spcAft>
                    <a:spcPts val="6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Subject 3.</a:t>
                </a:r>
              </a:p>
              <a:p>
                <a:pPr marL="0" marR="0" lvl="0" indent="0" algn="l" defTabSz="914400" rtl="0" eaLnBrk="1" fontAlgn="base" latinLnBrk="0" hangingPunct="1">
                  <a:lnSpc>
                    <a:spcPct val="100000"/>
                  </a:lnSpc>
                  <a:spcBef>
                    <a:spcPct val="0"/>
                  </a:spcBef>
                  <a:spcAft>
                    <a:spcPts val="600"/>
                  </a:spcAft>
                  <a:buClrTx/>
                  <a:buSzTx/>
                  <a:buFontTx/>
                  <a:buNone/>
                  <a:tabLst/>
                </a:pPr>
                <a:endParaRPr kumimoji="0" lang="en-US" sz="600" b="0" i="0" u="none" strike="noStrike" cap="none" normalizeH="0" baseline="0" smtClean="0">
                  <a:ln>
                    <a:noFill/>
                  </a:ln>
                  <a:solidFill>
                    <a:schemeClr val="tx1"/>
                  </a:solidFill>
                  <a:effectLst/>
                  <a:latin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pPr>
                <a:endParaRPr kumimoji="0" lang="en-US" sz="600" b="0" i="0" u="none" strike="noStrike" cap="none" normalizeH="0" baseline="0" smtClean="0">
                  <a:ln>
                    <a:noFill/>
                  </a:ln>
                  <a:solidFill>
                    <a:schemeClr val="tx1"/>
                  </a:solidFill>
                  <a:effectLst/>
                  <a:latin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Subject k+1</a:t>
                </a:r>
                <a:endParaRPr kumimoji="0" lang="en-US" sz="1800" b="0" i="0" u="none" strike="noStrike" cap="none" normalizeH="0" baseline="0" smtClean="0">
                  <a:ln>
                    <a:noFill/>
                  </a:ln>
                  <a:solidFill>
                    <a:schemeClr val="tx1"/>
                  </a:solidFill>
                  <a:effectLst/>
                  <a:latin typeface="Arial" pitchFamily="34" charset="0"/>
                </a:endParaRPr>
              </a:p>
            </p:txBody>
          </p:sp>
          <p:sp>
            <p:nvSpPr>
              <p:cNvPr id="1029" name="AutoShape 5"/>
              <p:cNvSpPr>
                <a:spLocks noChangeArrowheads="1"/>
              </p:cNvSpPr>
              <p:nvPr/>
            </p:nvSpPr>
            <p:spPr bwMode="auto">
              <a:xfrm>
                <a:off x="3174" y="5493"/>
                <a:ext cx="332" cy="370"/>
              </a:xfrm>
              <a:prstGeom prst="smileyFace">
                <a:avLst>
                  <a:gd name="adj" fmla="val 4653"/>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AutoShape 6"/>
              <p:cNvSpPr>
                <a:spLocks noChangeArrowheads="1"/>
              </p:cNvSpPr>
              <p:nvPr/>
            </p:nvSpPr>
            <p:spPr bwMode="auto">
              <a:xfrm>
                <a:off x="3174" y="5973"/>
                <a:ext cx="332" cy="370"/>
              </a:xfrm>
              <a:prstGeom prst="smileyFace">
                <a:avLst>
                  <a:gd name="adj" fmla="val 4653"/>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AutoShape 7"/>
              <p:cNvSpPr>
                <a:spLocks noChangeArrowheads="1"/>
              </p:cNvSpPr>
              <p:nvPr/>
            </p:nvSpPr>
            <p:spPr bwMode="auto">
              <a:xfrm>
                <a:off x="3174" y="6456"/>
                <a:ext cx="332" cy="370"/>
              </a:xfrm>
              <a:prstGeom prst="smileyFace">
                <a:avLst>
                  <a:gd name="adj" fmla="val 4653"/>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AutoShape 8"/>
              <p:cNvSpPr>
                <a:spLocks noChangeArrowheads="1"/>
              </p:cNvSpPr>
              <p:nvPr/>
            </p:nvSpPr>
            <p:spPr bwMode="auto">
              <a:xfrm>
                <a:off x="3174" y="7189"/>
                <a:ext cx="332" cy="370"/>
              </a:xfrm>
              <a:prstGeom prst="smileyFace">
                <a:avLst>
                  <a:gd name="adj" fmla="val 4653"/>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AutoShape 9"/>
              <p:cNvSpPr>
                <a:spLocks noChangeArrowheads="1"/>
              </p:cNvSpPr>
              <p:nvPr/>
            </p:nvSpPr>
            <p:spPr bwMode="auto">
              <a:xfrm>
                <a:off x="4834" y="5457"/>
                <a:ext cx="1340" cy="2181"/>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AutoShape 10"/>
              <p:cNvSpPr>
                <a:spLocks noChangeArrowheads="1"/>
              </p:cNvSpPr>
              <p:nvPr/>
            </p:nvSpPr>
            <p:spPr bwMode="auto">
              <a:xfrm>
                <a:off x="4834" y="7198"/>
                <a:ext cx="1340" cy="44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Address 1</a:t>
                </a:r>
                <a:endParaRPr kumimoji="0" lang="en-US" sz="1800" b="0" i="0" u="none" strike="noStrike" cap="none" normalizeH="0" baseline="0" smtClean="0">
                  <a:ln>
                    <a:noFill/>
                  </a:ln>
                  <a:solidFill>
                    <a:schemeClr val="tx1"/>
                  </a:solidFill>
                  <a:effectLst/>
                  <a:latin typeface="Arial" pitchFamily="34" charset="0"/>
                </a:endParaRPr>
              </a:p>
            </p:txBody>
          </p:sp>
          <p:cxnSp>
            <p:nvCxnSpPr>
              <p:cNvPr id="1035" name="AutoShape 11"/>
              <p:cNvCxnSpPr>
                <a:cxnSpLocks noChangeShapeType="1"/>
              </p:cNvCxnSpPr>
              <p:nvPr/>
            </p:nvCxnSpPr>
            <p:spPr bwMode="auto">
              <a:xfrm>
                <a:off x="3595" y="5601"/>
                <a:ext cx="1056" cy="0"/>
              </a:xfrm>
              <a:prstGeom prst="straightConnector1">
                <a:avLst/>
              </a:prstGeom>
              <a:noFill/>
              <a:ln w="9525">
                <a:solidFill>
                  <a:srgbClr val="000000"/>
                </a:solidFill>
                <a:round/>
                <a:headEnd/>
                <a:tailEnd type="triangle" w="med" len="med"/>
              </a:ln>
            </p:spPr>
          </p:cxnSp>
          <p:cxnSp>
            <p:nvCxnSpPr>
              <p:cNvPr id="1036" name="AutoShape 12"/>
              <p:cNvCxnSpPr>
                <a:cxnSpLocks noChangeShapeType="1"/>
              </p:cNvCxnSpPr>
              <p:nvPr/>
            </p:nvCxnSpPr>
            <p:spPr bwMode="auto">
              <a:xfrm flipH="1">
                <a:off x="3586" y="5743"/>
                <a:ext cx="1008" cy="1"/>
              </a:xfrm>
              <a:prstGeom prst="straightConnector1">
                <a:avLst/>
              </a:prstGeom>
              <a:noFill/>
              <a:ln w="9525">
                <a:solidFill>
                  <a:srgbClr val="000000"/>
                </a:solidFill>
                <a:round/>
                <a:headEnd/>
                <a:tailEnd type="triangle" w="med" len="med"/>
              </a:ln>
            </p:spPr>
          </p:cxnSp>
          <p:cxnSp>
            <p:nvCxnSpPr>
              <p:cNvPr id="1037" name="AutoShape 13"/>
              <p:cNvCxnSpPr>
                <a:cxnSpLocks noChangeShapeType="1"/>
              </p:cNvCxnSpPr>
              <p:nvPr/>
            </p:nvCxnSpPr>
            <p:spPr bwMode="auto">
              <a:xfrm>
                <a:off x="3595" y="6087"/>
                <a:ext cx="1056" cy="0"/>
              </a:xfrm>
              <a:prstGeom prst="straightConnector1">
                <a:avLst/>
              </a:prstGeom>
              <a:noFill/>
              <a:ln w="9525">
                <a:solidFill>
                  <a:srgbClr val="000000"/>
                </a:solidFill>
                <a:round/>
                <a:headEnd/>
                <a:tailEnd type="triangle" w="med" len="med"/>
              </a:ln>
            </p:spPr>
          </p:cxnSp>
          <p:cxnSp>
            <p:nvCxnSpPr>
              <p:cNvPr id="1038" name="AutoShape 14"/>
              <p:cNvCxnSpPr>
                <a:cxnSpLocks noChangeShapeType="1"/>
              </p:cNvCxnSpPr>
              <p:nvPr/>
            </p:nvCxnSpPr>
            <p:spPr bwMode="auto">
              <a:xfrm flipH="1">
                <a:off x="3586" y="6230"/>
                <a:ext cx="1008" cy="1"/>
              </a:xfrm>
              <a:prstGeom prst="straightConnector1">
                <a:avLst/>
              </a:prstGeom>
              <a:noFill/>
              <a:ln w="9525">
                <a:solidFill>
                  <a:srgbClr val="000000"/>
                </a:solidFill>
                <a:round/>
                <a:headEnd/>
                <a:tailEnd type="triangle" w="med" len="med"/>
              </a:ln>
            </p:spPr>
          </p:cxnSp>
          <p:cxnSp>
            <p:nvCxnSpPr>
              <p:cNvPr id="1039" name="AutoShape 15"/>
              <p:cNvCxnSpPr>
                <a:cxnSpLocks noChangeShapeType="1"/>
              </p:cNvCxnSpPr>
              <p:nvPr/>
            </p:nvCxnSpPr>
            <p:spPr bwMode="auto">
              <a:xfrm>
                <a:off x="3586" y="6582"/>
                <a:ext cx="1008" cy="0"/>
              </a:xfrm>
              <a:prstGeom prst="straightConnector1">
                <a:avLst/>
              </a:prstGeom>
              <a:noFill/>
              <a:ln w="9525">
                <a:solidFill>
                  <a:srgbClr val="000000"/>
                </a:solidFill>
                <a:round/>
                <a:headEnd/>
                <a:tailEnd type="triangle" w="med" len="med"/>
              </a:ln>
            </p:spPr>
          </p:cxnSp>
          <p:cxnSp>
            <p:nvCxnSpPr>
              <p:cNvPr id="1040" name="AutoShape 16"/>
              <p:cNvCxnSpPr>
                <a:cxnSpLocks noChangeShapeType="1"/>
              </p:cNvCxnSpPr>
              <p:nvPr/>
            </p:nvCxnSpPr>
            <p:spPr bwMode="auto">
              <a:xfrm flipH="1">
                <a:off x="3576" y="6725"/>
                <a:ext cx="1018" cy="0"/>
              </a:xfrm>
              <a:prstGeom prst="straightConnector1">
                <a:avLst/>
              </a:prstGeom>
              <a:noFill/>
              <a:ln w="9525">
                <a:solidFill>
                  <a:srgbClr val="000000"/>
                </a:solidFill>
                <a:round/>
                <a:headEnd/>
                <a:tailEnd type="triangle" w="med" len="med"/>
              </a:ln>
            </p:spPr>
          </p:cxnSp>
          <p:cxnSp>
            <p:nvCxnSpPr>
              <p:cNvPr id="1041" name="AutoShape 17"/>
              <p:cNvCxnSpPr>
                <a:cxnSpLocks noChangeShapeType="1"/>
              </p:cNvCxnSpPr>
              <p:nvPr/>
            </p:nvCxnSpPr>
            <p:spPr bwMode="auto">
              <a:xfrm>
                <a:off x="3605" y="7320"/>
                <a:ext cx="989" cy="0"/>
              </a:xfrm>
              <a:prstGeom prst="straightConnector1">
                <a:avLst/>
              </a:prstGeom>
              <a:noFill/>
              <a:ln w="9525">
                <a:solidFill>
                  <a:srgbClr val="000000"/>
                </a:solidFill>
                <a:round/>
                <a:headEnd/>
                <a:tailEnd type="triangle" w="med" len="med"/>
              </a:ln>
            </p:spPr>
          </p:cxnSp>
          <p:cxnSp>
            <p:nvCxnSpPr>
              <p:cNvPr id="1042" name="AutoShape 18"/>
              <p:cNvCxnSpPr>
                <a:cxnSpLocks noChangeShapeType="1"/>
              </p:cNvCxnSpPr>
              <p:nvPr/>
            </p:nvCxnSpPr>
            <p:spPr bwMode="auto">
              <a:xfrm flipH="1">
                <a:off x="3595" y="7463"/>
                <a:ext cx="999" cy="0"/>
              </a:xfrm>
              <a:prstGeom prst="straightConnector1">
                <a:avLst/>
              </a:prstGeom>
              <a:noFill/>
              <a:ln w="9525">
                <a:solidFill>
                  <a:srgbClr val="000000"/>
                </a:solidFill>
                <a:round/>
                <a:headEnd/>
                <a:tailEnd type="triangle" w="med" len="med"/>
              </a:ln>
            </p:spPr>
          </p:cxnSp>
          <p:sp>
            <p:nvSpPr>
              <p:cNvPr id="1043" name="Text Box 19"/>
              <p:cNvSpPr txBox="1">
                <a:spLocks noChangeArrowheads="1"/>
              </p:cNvSpPr>
              <p:nvPr/>
            </p:nvSpPr>
            <p:spPr bwMode="auto">
              <a:xfrm>
                <a:off x="3884" y="5460"/>
                <a:ext cx="427" cy="2169"/>
              </a:xfrm>
              <a:prstGeom prst="rect">
                <a:avLst/>
              </a:prstGeom>
              <a:solidFill>
                <a:srgbClr val="FFFFFF">
                  <a:alpha val="85001"/>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600"/>
                  </a:spcAft>
                  <a:buClrTx/>
                  <a:buSzTx/>
                  <a:buFontTx/>
                  <a:buNone/>
                  <a:tabLst/>
                </a:pPr>
                <a:r>
                  <a:rPr kumimoji="0" lang="en-US" sz="600" b="1" i="0" u="none" strike="noStrike" cap="none" normalizeH="0" baseline="0" smtClean="0">
                    <a:ln>
                      <a:noFill/>
                    </a:ln>
                    <a:solidFill>
                      <a:schemeClr val="tx1"/>
                    </a:solidFill>
                    <a:effectLst/>
                    <a:latin typeface="Calibri" pitchFamily="34" charset="0"/>
                  </a:rPr>
                  <a:t>M</a:t>
                </a:r>
              </a:p>
              <a:p>
                <a:pPr marL="0" marR="0" lvl="0" indent="0" algn="ctr" defTabSz="914400" rtl="0" eaLnBrk="1" fontAlgn="base" latinLnBrk="0" hangingPunct="1">
                  <a:lnSpc>
                    <a:spcPct val="100000"/>
                  </a:lnSpc>
                  <a:spcBef>
                    <a:spcPct val="0"/>
                  </a:spcBef>
                  <a:spcAft>
                    <a:spcPts val="600"/>
                  </a:spcAft>
                  <a:buClrTx/>
                  <a:buSzTx/>
                  <a:buFontTx/>
                  <a:buNone/>
                  <a:tabLst/>
                </a:pPr>
                <a:r>
                  <a:rPr kumimoji="0" lang="en-US" sz="600" b="1" i="0" u="none" strike="noStrike" cap="none" normalizeH="0" baseline="0" smtClean="0">
                    <a:ln>
                      <a:noFill/>
                    </a:ln>
                    <a:solidFill>
                      <a:schemeClr val="tx1"/>
                    </a:solidFill>
                    <a:effectLst/>
                    <a:latin typeface="Calibri" pitchFamily="34" charset="0"/>
                  </a:rPr>
                  <a:t>E</a:t>
                </a:r>
              </a:p>
              <a:p>
                <a:pPr marL="0" marR="0" lvl="0" indent="0" algn="ctr" defTabSz="914400" rtl="0" eaLnBrk="1" fontAlgn="base" latinLnBrk="0" hangingPunct="1">
                  <a:lnSpc>
                    <a:spcPct val="100000"/>
                  </a:lnSpc>
                  <a:spcBef>
                    <a:spcPct val="0"/>
                  </a:spcBef>
                  <a:spcAft>
                    <a:spcPts val="600"/>
                  </a:spcAft>
                  <a:buClrTx/>
                  <a:buSzTx/>
                  <a:buFontTx/>
                  <a:buNone/>
                  <a:tabLst/>
                </a:pPr>
                <a:r>
                  <a:rPr kumimoji="0" lang="en-US" sz="600" b="1" i="0" u="none" strike="noStrike" cap="none" normalizeH="0" baseline="0" smtClean="0">
                    <a:ln>
                      <a:noFill/>
                    </a:ln>
                    <a:solidFill>
                      <a:schemeClr val="tx1"/>
                    </a:solidFill>
                    <a:effectLst/>
                    <a:latin typeface="Calibri" pitchFamily="34" charset="0"/>
                  </a:rPr>
                  <a:t>S</a:t>
                </a:r>
              </a:p>
              <a:p>
                <a:pPr marL="0" marR="0" lvl="0" indent="0" algn="ctr" defTabSz="914400" rtl="0" eaLnBrk="1" fontAlgn="base" latinLnBrk="0" hangingPunct="1">
                  <a:lnSpc>
                    <a:spcPct val="100000"/>
                  </a:lnSpc>
                  <a:spcBef>
                    <a:spcPct val="0"/>
                  </a:spcBef>
                  <a:spcAft>
                    <a:spcPts val="600"/>
                  </a:spcAft>
                  <a:buClrTx/>
                  <a:buSzTx/>
                  <a:buFontTx/>
                  <a:buNone/>
                  <a:tabLst/>
                </a:pPr>
                <a:r>
                  <a:rPr kumimoji="0" lang="en-US" sz="600" b="1" i="0" u="none" strike="noStrike" cap="none" normalizeH="0" baseline="0" smtClean="0">
                    <a:ln>
                      <a:noFill/>
                    </a:ln>
                    <a:solidFill>
                      <a:schemeClr val="tx1"/>
                    </a:solidFill>
                    <a:effectLst/>
                    <a:latin typeface="Calibri" pitchFamily="34" charset="0"/>
                  </a:rPr>
                  <a:t>S</a:t>
                </a:r>
              </a:p>
              <a:p>
                <a:pPr marL="0" marR="0" lvl="0" indent="0" algn="ctr" defTabSz="914400" rtl="0" eaLnBrk="1" fontAlgn="base" latinLnBrk="0" hangingPunct="1">
                  <a:lnSpc>
                    <a:spcPct val="100000"/>
                  </a:lnSpc>
                  <a:spcBef>
                    <a:spcPct val="0"/>
                  </a:spcBef>
                  <a:spcAft>
                    <a:spcPts val="600"/>
                  </a:spcAft>
                  <a:buClrTx/>
                  <a:buSzTx/>
                  <a:buFontTx/>
                  <a:buNone/>
                  <a:tabLst/>
                </a:pPr>
                <a:r>
                  <a:rPr kumimoji="0" lang="en-US" sz="600" b="1" i="0" u="none" strike="noStrike" cap="none" normalizeH="0" baseline="0" smtClean="0">
                    <a:ln>
                      <a:noFill/>
                    </a:ln>
                    <a:solidFill>
                      <a:schemeClr val="tx1"/>
                    </a:solidFill>
                    <a:effectLst/>
                    <a:latin typeface="Calibri" pitchFamily="34" charset="0"/>
                  </a:rPr>
                  <a:t>A</a:t>
                </a:r>
              </a:p>
              <a:p>
                <a:pPr marL="0" marR="0" lvl="0" indent="0" algn="ctr" defTabSz="914400" rtl="0" eaLnBrk="1" fontAlgn="base" latinLnBrk="0" hangingPunct="1">
                  <a:lnSpc>
                    <a:spcPct val="100000"/>
                  </a:lnSpc>
                  <a:spcBef>
                    <a:spcPct val="0"/>
                  </a:spcBef>
                  <a:spcAft>
                    <a:spcPts val="600"/>
                  </a:spcAft>
                  <a:buClrTx/>
                  <a:buSzTx/>
                  <a:buFontTx/>
                  <a:buNone/>
                  <a:tabLst/>
                </a:pPr>
                <a:r>
                  <a:rPr kumimoji="0" lang="en-US" sz="600" b="1" i="0" u="none" strike="noStrike" cap="none" normalizeH="0" baseline="0" smtClean="0">
                    <a:ln>
                      <a:noFill/>
                    </a:ln>
                    <a:solidFill>
                      <a:schemeClr val="tx1"/>
                    </a:solidFill>
                    <a:effectLst/>
                    <a:latin typeface="Calibri" pitchFamily="34" charset="0"/>
                  </a:rPr>
                  <a:t>G</a:t>
                </a:r>
              </a:p>
              <a:p>
                <a:pPr marL="0" marR="0" lvl="0" indent="0" algn="ctr" defTabSz="914400" rtl="0" eaLnBrk="1" fontAlgn="base" latinLnBrk="0" hangingPunct="1">
                  <a:lnSpc>
                    <a:spcPct val="100000"/>
                  </a:lnSpc>
                  <a:spcBef>
                    <a:spcPct val="0"/>
                  </a:spcBef>
                  <a:spcAft>
                    <a:spcPts val="600"/>
                  </a:spcAft>
                  <a:buClrTx/>
                  <a:buSzTx/>
                  <a:buFontTx/>
                  <a:buNone/>
                  <a:tabLst/>
                </a:pPr>
                <a:r>
                  <a:rPr kumimoji="0" lang="en-US" sz="600" b="1" i="0" u="none" strike="noStrike" cap="none" normalizeH="0" baseline="0" smtClean="0">
                    <a:ln>
                      <a:noFill/>
                    </a:ln>
                    <a:solidFill>
                      <a:schemeClr val="tx1"/>
                    </a:solidFill>
                    <a:effectLst/>
                    <a:latin typeface="Calibri" pitchFamily="34" charset="0"/>
                  </a:rPr>
                  <a:t>E</a:t>
                </a:r>
              </a:p>
              <a:p>
                <a:pPr marL="0" marR="0" lvl="0" indent="0" algn="ctr" defTabSz="914400" rtl="0" eaLnBrk="1" fontAlgn="base" latinLnBrk="0" hangingPunct="1">
                  <a:lnSpc>
                    <a:spcPct val="100000"/>
                  </a:lnSpc>
                  <a:spcBef>
                    <a:spcPct val="0"/>
                  </a:spcBef>
                  <a:spcAft>
                    <a:spcPts val="600"/>
                  </a:spcAft>
                  <a:buClrTx/>
                  <a:buSzTx/>
                  <a:buFontTx/>
                  <a:buNone/>
                  <a:tabLst/>
                </a:pPr>
                <a:r>
                  <a:rPr kumimoji="0" lang="en-US" sz="600" b="1" i="0" u="none" strike="noStrike" cap="none" normalizeH="0" baseline="0" smtClean="0">
                    <a:ln>
                      <a:noFill/>
                    </a:ln>
                    <a:solidFill>
                      <a:schemeClr val="tx1"/>
                    </a:solidFill>
                    <a:effectLst/>
                    <a:latin typeface="Calibri" pitchFamily="34" charset="0"/>
                  </a:rPr>
                  <a:t>S</a:t>
                </a:r>
                <a:endParaRPr kumimoji="0" lang="en-US" sz="1800" b="0" i="0" u="none" strike="noStrike" cap="none" normalizeH="0" baseline="0" smtClean="0">
                  <a:ln>
                    <a:noFill/>
                  </a:ln>
                  <a:solidFill>
                    <a:schemeClr val="tx1"/>
                  </a:solidFill>
                  <a:effectLst/>
                  <a:latin typeface="Arial" pitchFamily="34" charset="0"/>
                </a:endParaRPr>
              </a:p>
            </p:txBody>
          </p:sp>
        </p:grpSp>
        <p:sp>
          <p:nvSpPr>
            <p:cNvPr id="1044" name="Text Box 20"/>
            <p:cNvSpPr txBox="1">
              <a:spLocks noChangeArrowheads="1"/>
            </p:cNvSpPr>
            <p:nvPr/>
          </p:nvSpPr>
          <p:spPr bwMode="auto">
            <a:xfrm>
              <a:off x="6859" y="6753"/>
              <a:ext cx="1232" cy="46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sz="800" b="0" i="0" u="none" strike="noStrike" cap="none" normalizeH="0" baseline="0" smtClean="0">
                  <a:ln>
                    <a:noFill/>
                  </a:ln>
                  <a:solidFill>
                    <a:schemeClr val="tx1"/>
                  </a:solidFill>
                  <a:effectLst/>
                  <a:latin typeface="Calibri" pitchFamily="34" charset="0"/>
                </a:rPr>
                <a:t>Clearinghouse</a:t>
              </a:r>
              <a:endParaRPr kumimoji="0" lang="en-US" sz="1800" b="0" i="0" u="none" strike="noStrike" cap="none" normalizeH="0" baseline="0" smtClean="0">
                <a:ln>
                  <a:noFill/>
                </a:ln>
                <a:solidFill>
                  <a:schemeClr val="tx1"/>
                </a:solidFill>
                <a:effectLst/>
                <a:latin typeface="Arial" pitchFamily="34" charset="0"/>
              </a:endParaRPr>
            </a:p>
          </p:txBody>
        </p:sp>
      </p:grpSp>
      <p:grpSp>
        <p:nvGrpSpPr>
          <p:cNvPr id="1045" name="Group 21"/>
          <p:cNvGrpSpPr>
            <a:grpSpLocks/>
          </p:cNvGrpSpPr>
          <p:nvPr/>
        </p:nvGrpSpPr>
        <p:grpSpPr bwMode="auto">
          <a:xfrm>
            <a:off x="3109913" y="2737644"/>
            <a:ext cx="2757487" cy="1758156"/>
            <a:chOff x="3967" y="9955"/>
            <a:chExt cx="4343" cy="2215"/>
          </a:xfrm>
        </p:grpSpPr>
        <p:grpSp>
          <p:nvGrpSpPr>
            <p:cNvPr id="1046" name="Group 22"/>
            <p:cNvGrpSpPr>
              <a:grpSpLocks/>
            </p:cNvGrpSpPr>
            <p:nvPr/>
          </p:nvGrpSpPr>
          <p:grpSpPr bwMode="auto">
            <a:xfrm>
              <a:off x="4291" y="9955"/>
              <a:ext cx="3697" cy="2215"/>
              <a:chOff x="4064" y="2651"/>
              <a:chExt cx="3697" cy="2215"/>
            </a:xfrm>
          </p:grpSpPr>
          <p:sp>
            <p:nvSpPr>
              <p:cNvPr id="1047" name="AutoShape 23"/>
              <p:cNvSpPr>
                <a:spLocks noChangeArrowheads="1"/>
              </p:cNvSpPr>
              <p:nvPr/>
            </p:nvSpPr>
            <p:spPr bwMode="auto">
              <a:xfrm>
                <a:off x="6501" y="2666"/>
                <a:ext cx="1260" cy="2181"/>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AutoShape 24"/>
              <p:cNvSpPr>
                <a:spLocks noChangeArrowheads="1"/>
              </p:cNvSpPr>
              <p:nvPr/>
            </p:nvSpPr>
            <p:spPr bwMode="auto">
              <a:xfrm>
                <a:off x="4064" y="2681"/>
                <a:ext cx="1260" cy="2181"/>
              </a:xfrm>
              <a:prstGeom prst="roundRect">
                <a:avLst>
                  <a:gd name="adj" fmla="val 16667"/>
                </a:avLst>
              </a:prstGeom>
              <a:solidFill>
                <a:srgbClr val="FFFFFF">
                  <a:alpha val="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049" name="AutoShape 25"/>
              <p:cNvCxnSpPr>
                <a:cxnSpLocks noChangeShapeType="1"/>
              </p:cNvCxnSpPr>
              <p:nvPr/>
            </p:nvCxnSpPr>
            <p:spPr bwMode="auto">
              <a:xfrm flipH="1">
                <a:off x="5324" y="3304"/>
                <a:ext cx="1177" cy="1"/>
              </a:xfrm>
              <a:prstGeom prst="straightConnector1">
                <a:avLst/>
              </a:prstGeom>
              <a:noFill/>
              <a:ln w="9525">
                <a:solidFill>
                  <a:srgbClr val="000000"/>
                </a:solidFill>
                <a:round/>
                <a:headEnd/>
                <a:tailEnd type="triangle" w="med" len="med"/>
              </a:ln>
            </p:spPr>
          </p:cxnSp>
          <p:cxnSp>
            <p:nvCxnSpPr>
              <p:cNvPr id="1050" name="AutoShape 26"/>
              <p:cNvCxnSpPr>
                <a:cxnSpLocks noChangeShapeType="1"/>
              </p:cNvCxnSpPr>
              <p:nvPr/>
            </p:nvCxnSpPr>
            <p:spPr bwMode="auto">
              <a:xfrm>
                <a:off x="5324" y="3094"/>
                <a:ext cx="1177" cy="3"/>
              </a:xfrm>
              <a:prstGeom prst="straightConnector1">
                <a:avLst/>
              </a:prstGeom>
              <a:noFill/>
              <a:ln w="9525">
                <a:solidFill>
                  <a:srgbClr val="000000"/>
                </a:solidFill>
                <a:round/>
                <a:headEnd/>
                <a:tailEnd type="triangle" w="med" len="med"/>
              </a:ln>
            </p:spPr>
          </p:cxnSp>
          <p:sp>
            <p:nvSpPr>
              <p:cNvPr id="1051" name="Text Box 27"/>
              <p:cNvSpPr txBox="1">
                <a:spLocks noChangeArrowheads="1"/>
              </p:cNvSpPr>
              <p:nvPr/>
            </p:nvSpPr>
            <p:spPr bwMode="auto">
              <a:xfrm>
                <a:off x="4064" y="2666"/>
                <a:ext cx="1260" cy="355"/>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sr-Latn-CS" sz="800" b="0" i="0" u="none" strike="noStrike" cap="none" normalizeH="0" baseline="0" smtClean="0">
                    <a:ln>
                      <a:noFill/>
                    </a:ln>
                    <a:solidFill>
                      <a:schemeClr val="tx1"/>
                    </a:solidFill>
                    <a:effectLst/>
                    <a:latin typeface="Calibri" pitchFamily="34" charset="0"/>
                  </a:rPr>
                  <a:t>Clearinghouse</a:t>
                </a:r>
                <a:endParaRPr kumimoji="0" lang="en-US" sz="1800" b="0" i="0" u="none" strike="noStrike" cap="none" normalizeH="0" baseline="0" smtClean="0">
                  <a:ln>
                    <a:noFill/>
                  </a:ln>
                  <a:solidFill>
                    <a:schemeClr val="tx1"/>
                  </a:solidFill>
                  <a:effectLst/>
                  <a:latin typeface="Arial" pitchFamily="34" charset="0"/>
                </a:endParaRPr>
              </a:p>
            </p:txBody>
          </p:sp>
          <p:sp>
            <p:nvSpPr>
              <p:cNvPr id="1052" name="Text Box 28"/>
              <p:cNvSpPr txBox="1">
                <a:spLocks noChangeArrowheads="1"/>
              </p:cNvSpPr>
              <p:nvPr/>
            </p:nvSpPr>
            <p:spPr bwMode="auto">
              <a:xfrm>
                <a:off x="6501" y="2651"/>
                <a:ext cx="1260" cy="355"/>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sr-Latn-CS" sz="800" b="0" i="0" u="none" strike="noStrike" cap="none" normalizeH="0" baseline="0" smtClean="0">
                    <a:ln>
                      <a:noFill/>
                    </a:ln>
                    <a:solidFill>
                      <a:schemeClr val="tx1"/>
                    </a:solidFill>
                    <a:effectLst/>
                    <a:latin typeface="Calibri" pitchFamily="34" charset="0"/>
                  </a:rPr>
                  <a:t>Clearinghouse</a:t>
                </a:r>
                <a:endParaRPr kumimoji="0" lang="en-US" sz="1800" b="0" i="0" u="none" strike="noStrike" cap="none" normalizeH="0" baseline="0" smtClean="0">
                  <a:ln>
                    <a:noFill/>
                  </a:ln>
                  <a:solidFill>
                    <a:schemeClr val="tx1"/>
                  </a:solidFill>
                  <a:effectLst/>
                  <a:latin typeface="Arial" pitchFamily="34" charset="0"/>
                </a:endParaRPr>
              </a:p>
            </p:txBody>
          </p:sp>
          <p:sp>
            <p:nvSpPr>
              <p:cNvPr id="1053" name="AutoShape 29"/>
              <p:cNvSpPr>
                <a:spLocks noChangeArrowheads="1"/>
              </p:cNvSpPr>
              <p:nvPr/>
            </p:nvSpPr>
            <p:spPr bwMode="auto">
              <a:xfrm>
                <a:off x="4064" y="4426"/>
                <a:ext cx="1260" cy="44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Address 1</a:t>
                </a:r>
                <a:endParaRPr kumimoji="0" lang="en-US" sz="1800" b="0" i="0" u="none" strike="noStrike" cap="none" normalizeH="0" baseline="0" smtClean="0">
                  <a:ln>
                    <a:noFill/>
                  </a:ln>
                  <a:solidFill>
                    <a:schemeClr val="tx1"/>
                  </a:solidFill>
                  <a:effectLst/>
                  <a:latin typeface="Arial" pitchFamily="34" charset="0"/>
                </a:endParaRPr>
              </a:p>
            </p:txBody>
          </p:sp>
          <p:sp>
            <p:nvSpPr>
              <p:cNvPr id="1054" name="AutoShape 30"/>
              <p:cNvSpPr>
                <a:spLocks noChangeArrowheads="1"/>
              </p:cNvSpPr>
              <p:nvPr/>
            </p:nvSpPr>
            <p:spPr bwMode="auto">
              <a:xfrm>
                <a:off x="6501" y="4407"/>
                <a:ext cx="1260" cy="44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Address 2</a:t>
                </a:r>
                <a:endParaRPr kumimoji="0" lang="en-US" sz="1800" b="0" i="0" u="none" strike="noStrike" cap="none" normalizeH="0" baseline="0" smtClean="0">
                  <a:ln>
                    <a:noFill/>
                  </a:ln>
                  <a:solidFill>
                    <a:schemeClr val="tx1"/>
                  </a:solidFill>
                  <a:effectLst/>
                  <a:latin typeface="Arial" pitchFamily="34" charset="0"/>
                </a:endParaRPr>
              </a:p>
            </p:txBody>
          </p:sp>
        </p:grpSp>
        <p:sp>
          <p:nvSpPr>
            <p:cNvPr id="1055" name="Arc 31"/>
            <p:cNvSpPr>
              <a:spLocks/>
            </p:cNvSpPr>
            <p:nvPr/>
          </p:nvSpPr>
          <p:spPr bwMode="auto">
            <a:xfrm flipV="1">
              <a:off x="7700" y="11408"/>
              <a:ext cx="610" cy="611"/>
            </a:xfrm>
            <a:custGeom>
              <a:avLst/>
              <a:gdLst>
                <a:gd name="G0" fmla="+- 21600 0 0"/>
                <a:gd name="G1" fmla="+- 21600 0 0"/>
                <a:gd name="G2" fmla="+- 21600 0 0"/>
                <a:gd name="T0" fmla="*/ 21600 w 43200"/>
                <a:gd name="T1" fmla="*/ 0 h 43200"/>
                <a:gd name="T2" fmla="*/ 0 w 43200"/>
                <a:gd name="T3" fmla="*/ 21466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lnTo>
                    <a:pt x="21600" y="21600"/>
                  </a:lnTo>
                  <a:close/>
                </a:path>
              </a:pathLst>
            </a:cu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056" name="Arc 32"/>
            <p:cNvSpPr>
              <a:spLocks/>
            </p:cNvSpPr>
            <p:nvPr/>
          </p:nvSpPr>
          <p:spPr bwMode="auto">
            <a:xfrm flipH="1" flipV="1">
              <a:off x="3967" y="11435"/>
              <a:ext cx="612" cy="611"/>
            </a:xfrm>
            <a:custGeom>
              <a:avLst/>
              <a:gdLst>
                <a:gd name="G0" fmla="+- 21600 0 0"/>
                <a:gd name="G1" fmla="+- 21600 0 0"/>
                <a:gd name="G2" fmla="+- 21600 0 0"/>
                <a:gd name="T0" fmla="*/ 21600 w 43200"/>
                <a:gd name="T1" fmla="*/ 0 h 43200"/>
                <a:gd name="T2" fmla="*/ 0 w 43200"/>
                <a:gd name="T3" fmla="*/ 21466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lnTo>
                    <a:pt x="21600" y="21600"/>
                  </a:lnTo>
                  <a:close/>
                </a:path>
              </a:pathLst>
            </a:cu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grpSp>
      <p:grpSp>
        <p:nvGrpSpPr>
          <p:cNvPr id="1057" name="Group 33"/>
          <p:cNvGrpSpPr>
            <a:grpSpLocks/>
          </p:cNvGrpSpPr>
          <p:nvPr/>
        </p:nvGrpSpPr>
        <p:grpSpPr bwMode="auto">
          <a:xfrm>
            <a:off x="1717675" y="4945459"/>
            <a:ext cx="5521325" cy="1760141"/>
            <a:chOff x="1999" y="2299"/>
            <a:chExt cx="8696" cy="2218"/>
          </a:xfrm>
        </p:grpSpPr>
        <p:grpSp>
          <p:nvGrpSpPr>
            <p:cNvPr id="1058" name="Group 34"/>
            <p:cNvGrpSpPr>
              <a:grpSpLocks/>
            </p:cNvGrpSpPr>
            <p:nvPr/>
          </p:nvGrpSpPr>
          <p:grpSpPr bwMode="auto">
            <a:xfrm>
              <a:off x="1999" y="2299"/>
              <a:ext cx="8696" cy="2218"/>
              <a:chOff x="1750" y="2472"/>
              <a:chExt cx="8696" cy="2218"/>
            </a:xfrm>
          </p:grpSpPr>
          <p:grpSp>
            <p:nvGrpSpPr>
              <p:cNvPr id="1059" name="Group 35"/>
              <p:cNvGrpSpPr>
                <a:grpSpLocks/>
              </p:cNvGrpSpPr>
              <p:nvPr/>
            </p:nvGrpSpPr>
            <p:grpSpPr bwMode="auto">
              <a:xfrm>
                <a:off x="1750" y="2472"/>
                <a:ext cx="8696" cy="2218"/>
                <a:chOff x="1750" y="2472"/>
                <a:chExt cx="8696" cy="2218"/>
              </a:xfrm>
            </p:grpSpPr>
            <p:sp>
              <p:nvSpPr>
                <p:cNvPr id="1060" name="AutoShape 36"/>
                <p:cNvSpPr>
                  <a:spLocks noChangeArrowheads="1"/>
                </p:cNvSpPr>
                <p:nvPr/>
              </p:nvSpPr>
              <p:spPr bwMode="auto">
                <a:xfrm>
                  <a:off x="1750" y="2654"/>
                  <a:ext cx="332" cy="370"/>
                </a:xfrm>
                <a:prstGeom prst="smileyFace">
                  <a:avLst>
                    <a:gd name="adj" fmla="val 4653"/>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AutoShape 37"/>
                <p:cNvSpPr>
                  <a:spLocks noChangeArrowheads="1"/>
                </p:cNvSpPr>
                <p:nvPr/>
              </p:nvSpPr>
              <p:spPr bwMode="auto">
                <a:xfrm>
                  <a:off x="10114" y="2634"/>
                  <a:ext cx="332" cy="370"/>
                </a:xfrm>
                <a:prstGeom prst="smileyFace">
                  <a:avLst>
                    <a:gd name="adj" fmla="val 4653"/>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AutoShape 38"/>
                <p:cNvSpPr>
                  <a:spLocks noChangeArrowheads="1"/>
                </p:cNvSpPr>
                <p:nvPr/>
              </p:nvSpPr>
              <p:spPr bwMode="auto">
                <a:xfrm>
                  <a:off x="2585" y="2505"/>
                  <a:ext cx="1260" cy="2181"/>
                </a:xfrm>
                <a:prstGeom prst="roundRect">
                  <a:avLst>
                    <a:gd name="adj" fmla="val 16667"/>
                  </a:avLst>
                </a:prstGeom>
                <a:solidFill>
                  <a:srgbClr val="FFFFFF">
                    <a:alpha val="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063" name="AutoShape 39"/>
                <p:cNvCxnSpPr>
                  <a:cxnSpLocks noChangeShapeType="1"/>
                </p:cNvCxnSpPr>
                <p:nvPr/>
              </p:nvCxnSpPr>
              <p:spPr bwMode="auto">
                <a:xfrm>
                  <a:off x="3845" y="3129"/>
                  <a:ext cx="471" cy="0"/>
                </a:xfrm>
                <a:prstGeom prst="straightConnector1">
                  <a:avLst/>
                </a:prstGeom>
                <a:noFill/>
                <a:ln w="9525">
                  <a:solidFill>
                    <a:srgbClr val="000000"/>
                  </a:solidFill>
                  <a:round/>
                  <a:headEnd/>
                  <a:tailEnd type="triangle" w="med" len="med"/>
                </a:ln>
              </p:spPr>
            </p:cxnSp>
            <p:cxnSp>
              <p:nvCxnSpPr>
                <p:cNvPr id="1064" name="AutoShape 40"/>
                <p:cNvCxnSpPr>
                  <a:cxnSpLocks noChangeShapeType="1"/>
                </p:cNvCxnSpPr>
                <p:nvPr/>
              </p:nvCxnSpPr>
              <p:spPr bwMode="auto">
                <a:xfrm>
                  <a:off x="2132" y="2845"/>
                  <a:ext cx="453" cy="0"/>
                </a:xfrm>
                <a:prstGeom prst="straightConnector1">
                  <a:avLst/>
                </a:prstGeom>
                <a:noFill/>
                <a:ln w="9525">
                  <a:solidFill>
                    <a:srgbClr val="000000"/>
                  </a:solidFill>
                  <a:round/>
                  <a:headEnd/>
                  <a:tailEnd type="triangle" w="med" len="med"/>
                </a:ln>
              </p:spPr>
            </p:cxnSp>
            <p:sp>
              <p:nvSpPr>
                <p:cNvPr id="1065" name="Text Box 41"/>
                <p:cNvSpPr txBox="1">
                  <a:spLocks noChangeArrowheads="1"/>
                </p:cNvSpPr>
                <p:nvPr/>
              </p:nvSpPr>
              <p:spPr bwMode="auto">
                <a:xfrm>
                  <a:off x="2585" y="2490"/>
                  <a:ext cx="1260" cy="63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sr-Latn-CS" sz="800" b="0" i="0" u="none" strike="noStrike" cap="none" normalizeH="0" baseline="0" smtClean="0">
                      <a:ln>
                        <a:noFill/>
                      </a:ln>
                      <a:solidFill>
                        <a:schemeClr val="tx1"/>
                      </a:solidFill>
                      <a:effectLst/>
                      <a:latin typeface="Calibri" pitchFamily="34" charset="0"/>
                    </a:rPr>
                    <a:t>Clearinghouse </a:t>
                  </a:r>
                  <a:endParaRPr kumimoji="0" lang="en-US" sz="1800" b="0" i="0" u="none" strike="noStrike" cap="none" normalizeH="0" baseline="0" smtClean="0">
                    <a:ln>
                      <a:noFill/>
                    </a:ln>
                    <a:solidFill>
                      <a:schemeClr val="tx1"/>
                    </a:solidFill>
                    <a:effectLst/>
                    <a:latin typeface="Arial" pitchFamily="34" charset="0"/>
                  </a:endParaRPr>
                </a:p>
              </p:txBody>
            </p:sp>
            <p:sp>
              <p:nvSpPr>
                <p:cNvPr id="1066" name="AutoShape 42"/>
                <p:cNvSpPr>
                  <a:spLocks noChangeArrowheads="1"/>
                </p:cNvSpPr>
                <p:nvPr/>
              </p:nvSpPr>
              <p:spPr bwMode="auto">
                <a:xfrm>
                  <a:off x="2585" y="4250"/>
                  <a:ext cx="1260" cy="44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Address 1</a:t>
                  </a:r>
                  <a:endParaRPr kumimoji="0" lang="en-US" sz="1800" b="0" i="0" u="none" strike="noStrike" cap="none" normalizeH="0" baseline="0" smtClean="0">
                    <a:ln>
                      <a:noFill/>
                    </a:ln>
                    <a:solidFill>
                      <a:schemeClr val="tx1"/>
                    </a:solidFill>
                    <a:effectLst/>
                    <a:latin typeface="Arial" pitchFamily="34" charset="0"/>
                  </a:endParaRPr>
                </a:p>
              </p:txBody>
            </p:sp>
            <p:cxnSp>
              <p:nvCxnSpPr>
                <p:cNvPr id="1067" name="AutoShape 43"/>
                <p:cNvCxnSpPr>
                  <a:cxnSpLocks noChangeShapeType="1"/>
                </p:cNvCxnSpPr>
                <p:nvPr/>
              </p:nvCxnSpPr>
              <p:spPr bwMode="auto">
                <a:xfrm>
                  <a:off x="3845" y="2845"/>
                  <a:ext cx="471" cy="0"/>
                </a:xfrm>
                <a:prstGeom prst="straightConnector1">
                  <a:avLst/>
                </a:prstGeom>
                <a:noFill/>
                <a:ln w="9525">
                  <a:solidFill>
                    <a:srgbClr val="000000"/>
                  </a:solidFill>
                  <a:round/>
                  <a:headEnd/>
                  <a:tailEnd type="triangle" w="med" len="med"/>
                </a:ln>
              </p:spPr>
            </p:cxnSp>
            <p:cxnSp>
              <p:nvCxnSpPr>
                <p:cNvPr id="1068" name="AutoShape 44"/>
                <p:cNvCxnSpPr>
                  <a:cxnSpLocks noChangeShapeType="1"/>
                </p:cNvCxnSpPr>
                <p:nvPr/>
              </p:nvCxnSpPr>
              <p:spPr bwMode="auto">
                <a:xfrm>
                  <a:off x="5576" y="2848"/>
                  <a:ext cx="471" cy="0"/>
                </a:xfrm>
                <a:prstGeom prst="straightConnector1">
                  <a:avLst/>
                </a:prstGeom>
                <a:noFill/>
                <a:ln w="9525">
                  <a:solidFill>
                    <a:srgbClr val="000000"/>
                  </a:solidFill>
                  <a:round/>
                  <a:headEnd/>
                  <a:tailEnd type="triangle" w="med" len="med"/>
                </a:ln>
              </p:spPr>
            </p:cxnSp>
            <p:cxnSp>
              <p:nvCxnSpPr>
                <p:cNvPr id="1069" name="AutoShape 45"/>
                <p:cNvCxnSpPr>
                  <a:cxnSpLocks noChangeShapeType="1"/>
                </p:cNvCxnSpPr>
                <p:nvPr/>
              </p:nvCxnSpPr>
              <p:spPr bwMode="auto">
                <a:xfrm>
                  <a:off x="5576" y="3123"/>
                  <a:ext cx="471" cy="0"/>
                </a:xfrm>
                <a:prstGeom prst="straightConnector1">
                  <a:avLst/>
                </a:prstGeom>
                <a:noFill/>
                <a:ln w="9525">
                  <a:solidFill>
                    <a:srgbClr val="000000"/>
                  </a:solidFill>
                  <a:round/>
                  <a:headEnd/>
                  <a:tailEnd type="triangle" w="med" len="med"/>
                </a:ln>
              </p:spPr>
            </p:cxnSp>
            <p:cxnSp>
              <p:nvCxnSpPr>
                <p:cNvPr id="1070" name="AutoShape 46"/>
                <p:cNvCxnSpPr>
                  <a:cxnSpLocks noChangeShapeType="1"/>
                </p:cNvCxnSpPr>
                <p:nvPr/>
              </p:nvCxnSpPr>
              <p:spPr bwMode="auto">
                <a:xfrm>
                  <a:off x="7325" y="2821"/>
                  <a:ext cx="1057" cy="0"/>
                </a:xfrm>
                <a:prstGeom prst="straightConnector1">
                  <a:avLst/>
                </a:prstGeom>
                <a:noFill/>
                <a:ln w="9525">
                  <a:solidFill>
                    <a:srgbClr val="000000"/>
                  </a:solidFill>
                  <a:round/>
                  <a:headEnd/>
                  <a:tailEnd type="triangle" w="med" len="med"/>
                </a:ln>
              </p:spPr>
            </p:cxnSp>
            <p:cxnSp>
              <p:nvCxnSpPr>
                <p:cNvPr id="1071" name="AutoShape 47"/>
                <p:cNvCxnSpPr>
                  <a:cxnSpLocks noChangeShapeType="1"/>
                </p:cNvCxnSpPr>
                <p:nvPr/>
              </p:nvCxnSpPr>
              <p:spPr bwMode="auto">
                <a:xfrm>
                  <a:off x="7322" y="3124"/>
                  <a:ext cx="1057" cy="0"/>
                </a:xfrm>
                <a:prstGeom prst="straightConnector1">
                  <a:avLst/>
                </a:prstGeom>
                <a:noFill/>
                <a:ln w="9525">
                  <a:solidFill>
                    <a:srgbClr val="000000"/>
                  </a:solidFill>
                  <a:round/>
                  <a:headEnd/>
                  <a:tailEnd type="triangle" w="med" len="med"/>
                </a:ln>
              </p:spPr>
            </p:cxnSp>
            <p:cxnSp>
              <p:nvCxnSpPr>
                <p:cNvPr id="1072" name="AutoShape 48"/>
                <p:cNvCxnSpPr>
                  <a:cxnSpLocks noChangeShapeType="1"/>
                </p:cNvCxnSpPr>
                <p:nvPr/>
              </p:nvCxnSpPr>
              <p:spPr bwMode="auto">
                <a:xfrm>
                  <a:off x="7322" y="3412"/>
                  <a:ext cx="1057" cy="0"/>
                </a:xfrm>
                <a:prstGeom prst="straightConnector1">
                  <a:avLst/>
                </a:prstGeom>
                <a:noFill/>
                <a:ln w="9525">
                  <a:solidFill>
                    <a:srgbClr val="000000"/>
                  </a:solidFill>
                  <a:round/>
                  <a:headEnd/>
                  <a:tailEnd type="triangle" w="med" len="med"/>
                </a:ln>
              </p:spPr>
            </p:cxnSp>
            <p:cxnSp>
              <p:nvCxnSpPr>
                <p:cNvPr id="1073" name="AutoShape 49"/>
                <p:cNvCxnSpPr>
                  <a:cxnSpLocks noChangeShapeType="1"/>
                </p:cNvCxnSpPr>
                <p:nvPr/>
              </p:nvCxnSpPr>
              <p:spPr bwMode="auto">
                <a:xfrm>
                  <a:off x="9639" y="2821"/>
                  <a:ext cx="453" cy="0"/>
                </a:xfrm>
                <a:prstGeom prst="straightConnector1">
                  <a:avLst/>
                </a:prstGeom>
                <a:noFill/>
                <a:ln w="9525">
                  <a:solidFill>
                    <a:srgbClr val="000000"/>
                  </a:solidFill>
                  <a:round/>
                  <a:headEnd/>
                  <a:tailEnd type="triangle" w="med" len="med"/>
                </a:ln>
              </p:spPr>
            </p:cxnSp>
            <p:cxnSp>
              <p:nvCxnSpPr>
                <p:cNvPr id="1074" name="AutoShape 50"/>
                <p:cNvCxnSpPr>
                  <a:cxnSpLocks noChangeShapeType="1"/>
                </p:cNvCxnSpPr>
                <p:nvPr/>
              </p:nvCxnSpPr>
              <p:spPr bwMode="auto">
                <a:xfrm>
                  <a:off x="5573" y="3408"/>
                  <a:ext cx="471" cy="0"/>
                </a:xfrm>
                <a:prstGeom prst="straightConnector1">
                  <a:avLst/>
                </a:prstGeom>
                <a:noFill/>
                <a:ln w="9525">
                  <a:solidFill>
                    <a:srgbClr val="000000"/>
                  </a:solidFill>
                  <a:round/>
                  <a:headEnd/>
                  <a:tailEnd type="triangle" w="med" len="med"/>
                </a:ln>
              </p:spPr>
            </p:cxnSp>
            <p:cxnSp>
              <p:nvCxnSpPr>
                <p:cNvPr id="1075" name="AutoShape 51"/>
                <p:cNvCxnSpPr>
                  <a:cxnSpLocks noChangeShapeType="1"/>
                </p:cNvCxnSpPr>
                <p:nvPr/>
              </p:nvCxnSpPr>
              <p:spPr bwMode="auto">
                <a:xfrm>
                  <a:off x="7337" y="3733"/>
                  <a:ext cx="1057" cy="0"/>
                </a:xfrm>
                <a:prstGeom prst="straightConnector1">
                  <a:avLst/>
                </a:prstGeom>
                <a:noFill/>
                <a:ln w="9525">
                  <a:solidFill>
                    <a:srgbClr val="000000"/>
                  </a:solidFill>
                  <a:round/>
                  <a:headEnd/>
                  <a:tailEnd type="triangle" w="med" len="med"/>
                </a:ln>
              </p:spPr>
            </p:cxnSp>
            <p:sp>
              <p:nvSpPr>
                <p:cNvPr id="1076" name="AutoShape 52"/>
                <p:cNvSpPr>
                  <a:spLocks noChangeArrowheads="1"/>
                </p:cNvSpPr>
                <p:nvPr/>
              </p:nvSpPr>
              <p:spPr bwMode="auto">
                <a:xfrm>
                  <a:off x="4316" y="2487"/>
                  <a:ext cx="1260" cy="2181"/>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Text Box 53"/>
                <p:cNvSpPr txBox="1">
                  <a:spLocks noChangeArrowheads="1"/>
                </p:cNvSpPr>
                <p:nvPr/>
              </p:nvSpPr>
              <p:spPr bwMode="auto">
                <a:xfrm>
                  <a:off x="4316" y="2472"/>
                  <a:ext cx="1260" cy="657"/>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sr-Latn-CS" sz="800" b="0" i="0" u="none" strike="noStrike" cap="none" normalizeH="0" baseline="0" smtClean="0">
                      <a:ln>
                        <a:noFill/>
                      </a:ln>
                      <a:solidFill>
                        <a:schemeClr val="tx1"/>
                      </a:solidFill>
                      <a:effectLst/>
                      <a:latin typeface="Calibri" pitchFamily="34" charset="0"/>
                    </a:rPr>
                    <a:t>Clearinghouse  </a:t>
                  </a:r>
                  <a:endParaRPr kumimoji="0" lang="en-US" sz="1800" b="0" i="0" u="none" strike="noStrike" cap="none" normalizeH="0" baseline="0" smtClean="0">
                    <a:ln>
                      <a:noFill/>
                    </a:ln>
                    <a:solidFill>
                      <a:schemeClr val="tx1"/>
                    </a:solidFill>
                    <a:effectLst/>
                    <a:latin typeface="Arial" pitchFamily="34" charset="0"/>
                  </a:endParaRPr>
                </a:p>
              </p:txBody>
            </p:sp>
            <p:sp>
              <p:nvSpPr>
                <p:cNvPr id="1078" name="AutoShape 54"/>
                <p:cNvSpPr>
                  <a:spLocks noChangeArrowheads="1"/>
                </p:cNvSpPr>
                <p:nvPr/>
              </p:nvSpPr>
              <p:spPr bwMode="auto">
                <a:xfrm>
                  <a:off x="4316" y="4228"/>
                  <a:ext cx="1260" cy="44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Address 2</a:t>
                  </a:r>
                  <a:endParaRPr kumimoji="0" lang="en-US" sz="1800" b="0" i="0" u="none" strike="noStrike" cap="none" normalizeH="0" baseline="0" smtClean="0">
                    <a:ln>
                      <a:noFill/>
                    </a:ln>
                    <a:solidFill>
                      <a:schemeClr val="tx1"/>
                    </a:solidFill>
                    <a:effectLst/>
                    <a:latin typeface="Arial" pitchFamily="34" charset="0"/>
                  </a:endParaRPr>
                </a:p>
              </p:txBody>
            </p:sp>
            <p:sp>
              <p:nvSpPr>
                <p:cNvPr id="1079" name="AutoShape 55"/>
                <p:cNvSpPr>
                  <a:spLocks noChangeArrowheads="1"/>
                </p:cNvSpPr>
                <p:nvPr/>
              </p:nvSpPr>
              <p:spPr bwMode="auto">
                <a:xfrm>
                  <a:off x="6065" y="2487"/>
                  <a:ext cx="1260" cy="2181"/>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Text Box 56"/>
                <p:cNvSpPr txBox="1">
                  <a:spLocks noChangeArrowheads="1"/>
                </p:cNvSpPr>
                <p:nvPr/>
              </p:nvSpPr>
              <p:spPr bwMode="auto">
                <a:xfrm>
                  <a:off x="6065" y="2472"/>
                  <a:ext cx="1260" cy="651"/>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sr-Latn-CS" sz="800" b="0" i="0" u="none" strike="noStrike" cap="none" normalizeH="0" baseline="0" dirty="0" err="1" smtClean="0">
                      <a:ln>
                        <a:noFill/>
                      </a:ln>
                      <a:solidFill>
                        <a:schemeClr val="tx1"/>
                      </a:solidFill>
                      <a:effectLst/>
                      <a:latin typeface="Calibri" pitchFamily="34" charset="0"/>
                    </a:rPr>
                    <a:t>Clearinghouse</a:t>
                  </a:r>
                  <a:r>
                    <a:rPr kumimoji="0" lang="sr-Latn-CS" sz="800" b="0" i="0" u="none" strike="noStrike" cap="none" normalizeH="0" baseline="0" dirty="0" smtClean="0">
                      <a:ln>
                        <a:noFill/>
                      </a:ln>
                      <a:solidFill>
                        <a:schemeClr val="tx1"/>
                      </a:solidFill>
                      <a:effectLst/>
                      <a:latin typeface="Calibri" pitchFamily="34" charset="0"/>
                    </a:rPr>
                    <a:t> </a:t>
                  </a:r>
                  <a:endParaRPr kumimoji="0" lang="en-US" sz="1800" b="0" i="0" u="none" strike="noStrike" cap="none" normalizeH="0" baseline="0" dirty="0" smtClean="0">
                    <a:ln>
                      <a:noFill/>
                    </a:ln>
                    <a:solidFill>
                      <a:schemeClr val="tx1"/>
                    </a:solidFill>
                    <a:effectLst/>
                    <a:latin typeface="Arial" pitchFamily="34" charset="0"/>
                  </a:endParaRPr>
                </a:p>
              </p:txBody>
            </p:sp>
            <p:sp>
              <p:nvSpPr>
                <p:cNvPr id="1081" name="AutoShape 57"/>
                <p:cNvSpPr>
                  <a:spLocks noChangeArrowheads="1"/>
                </p:cNvSpPr>
                <p:nvPr/>
              </p:nvSpPr>
              <p:spPr bwMode="auto">
                <a:xfrm>
                  <a:off x="6065" y="4228"/>
                  <a:ext cx="1260" cy="44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Address 3</a:t>
                  </a:r>
                  <a:endParaRPr kumimoji="0" lang="en-US" sz="1800" b="0" i="0" u="none" strike="noStrike" cap="none" normalizeH="0" baseline="0" smtClean="0">
                    <a:ln>
                      <a:noFill/>
                    </a:ln>
                    <a:solidFill>
                      <a:schemeClr val="tx1"/>
                    </a:solidFill>
                    <a:effectLst/>
                    <a:latin typeface="Arial" pitchFamily="34" charset="0"/>
                  </a:endParaRPr>
                </a:p>
              </p:txBody>
            </p:sp>
            <p:grpSp>
              <p:nvGrpSpPr>
                <p:cNvPr id="1082" name="Group 58"/>
                <p:cNvGrpSpPr>
                  <a:grpSpLocks/>
                </p:cNvGrpSpPr>
                <p:nvPr/>
              </p:nvGrpSpPr>
              <p:grpSpPr bwMode="auto">
                <a:xfrm>
                  <a:off x="8382" y="2478"/>
                  <a:ext cx="1260" cy="2196"/>
                  <a:chOff x="8382" y="2505"/>
                  <a:chExt cx="1260" cy="2196"/>
                </a:xfrm>
              </p:grpSpPr>
              <p:sp>
                <p:nvSpPr>
                  <p:cNvPr id="1083" name="AutoShape 59"/>
                  <p:cNvSpPr>
                    <a:spLocks noChangeArrowheads="1"/>
                  </p:cNvSpPr>
                  <p:nvPr/>
                </p:nvSpPr>
                <p:spPr bwMode="auto">
                  <a:xfrm>
                    <a:off x="8382" y="2520"/>
                    <a:ext cx="1260" cy="2181"/>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Text Box 60"/>
                  <p:cNvSpPr txBox="1">
                    <a:spLocks noChangeArrowheads="1"/>
                  </p:cNvSpPr>
                  <p:nvPr/>
                </p:nvSpPr>
                <p:spPr bwMode="auto">
                  <a:xfrm>
                    <a:off x="8382" y="2505"/>
                    <a:ext cx="1260" cy="61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sr-Latn-CS" sz="800" b="0" i="0" u="none" strike="noStrike" cap="none" normalizeH="0" baseline="0" dirty="0" err="1" smtClean="0">
                        <a:ln>
                          <a:noFill/>
                        </a:ln>
                        <a:solidFill>
                          <a:schemeClr val="tx1"/>
                        </a:solidFill>
                        <a:effectLst/>
                        <a:latin typeface="Calibri" pitchFamily="34" charset="0"/>
                      </a:rPr>
                      <a:t>Clearinghouse</a:t>
                    </a:r>
                    <a:r>
                      <a:rPr kumimoji="0" lang="sr-Latn-CS" sz="800" b="0" i="0" u="none" strike="noStrike" cap="none" normalizeH="0" baseline="0" dirty="0" smtClean="0">
                        <a:ln>
                          <a:noFill/>
                        </a:ln>
                        <a:solidFill>
                          <a:schemeClr val="tx1"/>
                        </a:solidFill>
                        <a:effectLst/>
                        <a:latin typeface="Calibri" pitchFamily="34" charset="0"/>
                      </a:rPr>
                      <a:t> </a:t>
                    </a:r>
                    <a:endParaRPr kumimoji="0" lang="en-US" sz="1800" b="0" i="0" u="none" strike="noStrike" cap="none" normalizeH="0" baseline="0" dirty="0" smtClean="0">
                      <a:ln>
                        <a:noFill/>
                      </a:ln>
                      <a:solidFill>
                        <a:schemeClr val="tx1"/>
                      </a:solidFill>
                      <a:effectLst/>
                      <a:latin typeface="Arial" pitchFamily="34" charset="0"/>
                    </a:endParaRPr>
                  </a:p>
                </p:txBody>
              </p:sp>
              <p:sp>
                <p:nvSpPr>
                  <p:cNvPr id="1085" name="AutoShape 61"/>
                  <p:cNvSpPr>
                    <a:spLocks noChangeArrowheads="1"/>
                  </p:cNvSpPr>
                  <p:nvPr/>
                </p:nvSpPr>
                <p:spPr bwMode="auto">
                  <a:xfrm>
                    <a:off x="8382" y="4261"/>
                    <a:ext cx="1260" cy="44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Address n</a:t>
                    </a:r>
                    <a:endParaRPr kumimoji="0" lang="en-US" sz="1800" b="0" i="0" u="none" strike="noStrike" cap="none" normalizeH="0" baseline="0" smtClean="0">
                      <a:ln>
                        <a:noFill/>
                      </a:ln>
                      <a:solidFill>
                        <a:schemeClr val="tx1"/>
                      </a:solidFill>
                      <a:effectLst/>
                      <a:latin typeface="Arial" pitchFamily="34" charset="0"/>
                    </a:endParaRPr>
                  </a:p>
                </p:txBody>
              </p:sp>
            </p:grpSp>
          </p:grpSp>
          <p:grpSp>
            <p:nvGrpSpPr>
              <p:cNvPr id="1086" name="Group 62"/>
              <p:cNvGrpSpPr>
                <a:grpSpLocks/>
              </p:cNvGrpSpPr>
              <p:nvPr/>
            </p:nvGrpSpPr>
            <p:grpSpPr bwMode="auto">
              <a:xfrm>
                <a:off x="7528" y="4380"/>
                <a:ext cx="623" cy="149"/>
                <a:chOff x="7465" y="4380"/>
                <a:chExt cx="623" cy="149"/>
              </a:xfrm>
            </p:grpSpPr>
            <p:sp>
              <p:nvSpPr>
                <p:cNvPr id="1087" name="AutoShape 63"/>
                <p:cNvSpPr>
                  <a:spLocks noChangeArrowheads="1"/>
                </p:cNvSpPr>
                <p:nvPr/>
              </p:nvSpPr>
              <p:spPr bwMode="auto">
                <a:xfrm>
                  <a:off x="7465" y="4386"/>
                  <a:ext cx="143" cy="143"/>
                </a:xfrm>
                <a:prstGeom prst="flowChartConnector">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AutoShape 64"/>
                <p:cNvSpPr>
                  <a:spLocks noChangeArrowheads="1"/>
                </p:cNvSpPr>
                <p:nvPr/>
              </p:nvSpPr>
              <p:spPr bwMode="auto">
                <a:xfrm>
                  <a:off x="7705" y="4383"/>
                  <a:ext cx="143" cy="143"/>
                </a:xfrm>
                <a:prstGeom prst="flowChartConnector">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AutoShape 65"/>
                <p:cNvSpPr>
                  <a:spLocks noChangeArrowheads="1"/>
                </p:cNvSpPr>
                <p:nvPr/>
              </p:nvSpPr>
              <p:spPr bwMode="auto">
                <a:xfrm>
                  <a:off x="7945" y="4380"/>
                  <a:ext cx="143" cy="143"/>
                </a:xfrm>
                <a:prstGeom prst="flowChartConnector">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090" name="Arc 66"/>
            <p:cNvSpPr>
              <a:spLocks/>
            </p:cNvSpPr>
            <p:nvPr/>
          </p:nvSpPr>
          <p:spPr bwMode="auto">
            <a:xfrm flipV="1">
              <a:off x="7348" y="3739"/>
              <a:ext cx="435" cy="611"/>
            </a:xfrm>
            <a:custGeom>
              <a:avLst/>
              <a:gdLst>
                <a:gd name="G0" fmla="+- 21600 0 0"/>
                <a:gd name="G1" fmla="+- 21600 0 0"/>
                <a:gd name="G2" fmla="+- 21600 0 0"/>
                <a:gd name="T0" fmla="*/ 21600 w 43200"/>
                <a:gd name="T1" fmla="*/ 0 h 43200"/>
                <a:gd name="T2" fmla="*/ 0 w 43200"/>
                <a:gd name="T3" fmla="*/ 21466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lnTo>
                    <a:pt x="21600" y="21600"/>
                  </a:lnTo>
                  <a:close/>
                </a:path>
              </a:pathLst>
            </a:cu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091" name="Arc 67"/>
            <p:cNvSpPr>
              <a:spLocks/>
            </p:cNvSpPr>
            <p:nvPr/>
          </p:nvSpPr>
          <p:spPr bwMode="auto">
            <a:xfrm flipV="1">
              <a:off x="9667" y="3745"/>
              <a:ext cx="435" cy="611"/>
            </a:xfrm>
            <a:custGeom>
              <a:avLst/>
              <a:gdLst>
                <a:gd name="G0" fmla="+- 21600 0 0"/>
                <a:gd name="G1" fmla="+- 21600 0 0"/>
                <a:gd name="G2" fmla="+- 21600 0 0"/>
                <a:gd name="T0" fmla="*/ 21600 w 43200"/>
                <a:gd name="T1" fmla="*/ 0 h 43200"/>
                <a:gd name="T2" fmla="*/ 0 w 43200"/>
                <a:gd name="T3" fmla="*/ 21466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lnTo>
                    <a:pt x="21600" y="21600"/>
                  </a:lnTo>
                  <a:close/>
                </a:path>
              </a:pathLst>
            </a:cu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092" name="Arc 68"/>
            <p:cNvSpPr>
              <a:spLocks/>
            </p:cNvSpPr>
            <p:nvPr/>
          </p:nvSpPr>
          <p:spPr bwMode="auto">
            <a:xfrm flipV="1">
              <a:off x="5619" y="3739"/>
              <a:ext cx="435" cy="611"/>
            </a:xfrm>
            <a:custGeom>
              <a:avLst/>
              <a:gdLst>
                <a:gd name="G0" fmla="+- 21600 0 0"/>
                <a:gd name="G1" fmla="+- 21600 0 0"/>
                <a:gd name="G2" fmla="+- 21600 0 0"/>
                <a:gd name="T0" fmla="*/ 21600 w 43200"/>
                <a:gd name="T1" fmla="*/ 0 h 43200"/>
                <a:gd name="T2" fmla="*/ 0 w 43200"/>
                <a:gd name="T3" fmla="*/ 21466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lnTo>
                    <a:pt x="21600" y="21600"/>
                  </a:lnTo>
                  <a:close/>
                </a:path>
              </a:pathLst>
            </a:cu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093" name="Arc 69"/>
            <p:cNvSpPr>
              <a:spLocks/>
            </p:cNvSpPr>
            <p:nvPr/>
          </p:nvSpPr>
          <p:spPr bwMode="auto">
            <a:xfrm flipV="1">
              <a:off x="3871" y="3805"/>
              <a:ext cx="435" cy="611"/>
            </a:xfrm>
            <a:custGeom>
              <a:avLst/>
              <a:gdLst>
                <a:gd name="G0" fmla="+- 21600 0 0"/>
                <a:gd name="G1" fmla="+- 21600 0 0"/>
                <a:gd name="G2" fmla="+- 21600 0 0"/>
                <a:gd name="T0" fmla="*/ 21600 w 43200"/>
                <a:gd name="T1" fmla="*/ 0 h 43200"/>
                <a:gd name="T2" fmla="*/ 0 w 43200"/>
                <a:gd name="T3" fmla="*/ 21466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6"/>
                  </a:cubicBezTo>
                  <a:lnTo>
                    <a:pt x="21600" y="21600"/>
                  </a:lnTo>
                  <a:close/>
                </a:path>
              </a:pathLst>
            </a:cu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60684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C:\Documents and Settings\babics\Local Settings\Temporary Internet Files\Content.IE5\XB2XWMRA\MPj04421760000[1].jpg"/>
          <p:cNvPicPr>
            <a:picLocks noChangeAspect="1" noChangeArrowheads="1"/>
          </p:cNvPicPr>
          <p:nvPr/>
        </p:nvPicPr>
        <p:blipFill>
          <a:blip r:embed="rId3"/>
          <a:srcRect l="11307" t="25442" r="9541" b="23675"/>
          <a:stretch>
            <a:fillRect/>
          </a:stretch>
        </p:blipFill>
        <p:spPr bwMode="auto">
          <a:xfrm>
            <a:off x="4648200" y="2895600"/>
            <a:ext cx="4114800" cy="1763486"/>
          </a:xfrm>
          <a:prstGeom prst="rect">
            <a:avLst/>
          </a:prstGeom>
          <a:noFill/>
          <a:effectLst>
            <a:outerShdw blurRad="50800" dist="50800" dir="5400000" algn="ctr" rotWithShape="0">
              <a:srgbClr val="000000">
                <a:alpha val="0"/>
              </a:srgbClr>
            </a:outerShdw>
          </a:effectLst>
        </p:spPr>
      </p:pic>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r>
              <a:rPr lang="sr-Latn-CS" sz="2000" b="1" i="1" dirty="0">
                <a:solidFill>
                  <a:schemeClr val="tx2"/>
                </a:solidFill>
                <a:latin typeface="Arial" pitchFamily="34" charset="0"/>
              </a:rPr>
              <a:t>ULS: PROCESIRANJE</a:t>
            </a:r>
            <a:endParaRPr lang="sr-Latn-CS" sz="2000" b="1" i="1" dirty="0" smtClean="0">
              <a:solidFill>
                <a:schemeClr val="tx2"/>
              </a:solidFill>
              <a:latin typeface="Arial" pitchFamily="34" charset="0"/>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265" name="Rectangle 1"/>
          <p:cNvSpPr>
            <a:spLocks noChangeArrowheads="1"/>
          </p:cNvSpPr>
          <p:nvPr/>
        </p:nvSpPr>
        <p:spPr bwMode="auto">
          <a:xfrm>
            <a:off x="0" y="533400"/>
            <a:ext cx="9144000" cy="6370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just" defTabSz="914400" rtl="0" eaLnBrk="1" fontAlgn="base" latinLnBrk="0" hangingPunct="1">
              <a:lnSpc>
                <a:spcPct val="100000"/>
              </a:lnSpc>
              <a:spcBef>
                <a:spcPct val="0"/>
              </a:spcBef>
              <a:spcAft>
                <a:spcPct val="0"/>
              </a:spcAft>
              <a:buClrTx/>
              <a:buSzTx/>
              <a:buFontTx/>
              <a:buNone/>
              <a:tabLst/>
            </a:pPr>
            <a:r>
              <a:rPr kumimoji="0" lang="sr-Latn-CS" sz="2400" b="0" i="0" u="none" strike="noStrike" cap="none" normalizeH="0" baseline="0" dirty="0" smtClean="0">
                <a:ln>
                  <a:noFill/>
                </a:ln>
                <a:solidFill>
                  <a:schemeClr val="tx2"/>
                </a:solidFill>
                <a:effectLst/>
                <a:latin typeface="Arial" pitchFamily="34" charset="0"/>
              </a:rPr>
              <a:t>Proces prerade (procesiranja) poruka  se sastoji od sledećih aktivnosti: 1.) pribavljanja i provere administrativnih privilegija za pristup ulaznim podacima, 2.) skladištenja ulaznih informacija, primene tehnološkog procesa obrade, 3.) odgovarajućeg broja operacija, 4.) skladištenja izlaznih informacija i 5.) davanja administrativnih privilegija za pristup izlaznim podacima.</a:t>
            </a:r>
          </a:p>
          <a:p>
            <a:pPr marL="0" marR="0" lvl="0" indent="180975" algn="just" defTabSz="914400" rtl="0" eaLnBrk="1" fontAlgn="base" latinLnBrk="0" hangingPunct="1">
              <a:lnSpc>
                <a:spcPct val="100000"/>
              </a:lnSpc>
              <a:spcBef>
                <a:spcPct val="0"/>
              </a:spcBef>
              <a:spcAft>
                <a:spcPct val="0"/>
              </a:spcAft>
              <a:buClrTx/>
              <a:buSzTx/>
              <a:buFontTx/>
              <a:buNone/>
              <a:tabLst/>
            </a:pPr>
            <a:endParaRPr kumimoji="0" lang="sr-Latn-CS" sz="2400" b="0" i="0" u="none" strike="noStrike" cap="none" normalizeH="0" baseline="0" dirty="0" smtClean="0">
              <a:ln>
                <a:noFill/>
              </a:ln>
              <a:solidFill>
                <a:schemeClr val="tx2"/>
              </a:solidFill>
              <a:effectLst/>
              <a:latin typeface="Arial" pitchFamily="34" charset="0"/>
            </a:endParaRPr>
          </a:p>
          <a:p>
            <a:pPr marL="0" marR="0" lvl="0" indent="180975" algn="just"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2"/>
              </a:solidFill>
              <a:effectLst/>
              <a:latin typeface="Arial" pitchFamily="34" charset="0"/>
            </a:endParaRPr>
          </a:p>
          <a:p>
            <a:pPr marR="0" lvl="0" defTabSz="914400" rtl="0" eaLnBrk="0" fontAlgn="base" latinLnBrk="0" hangingPunct="0">
              <a:lnSpc>
                <a:spcPct val="100000"/>
              </a:lnSpc>
              <a:spcBef>
                <a:spcPct val="0"/>
              </a:spcBef>
              <a:spcAft>
                <a:spcPct val="0"/>
              </a:spcAft>
              <a:buClrTx/>
              <a:buSzTx/>
              <a:buFontTx/>
              <a:buNone/>
              <a:tabLst/>
            </a:pPr>
            <a:r>
              <a:rPr kumimoji="0" lang="sr-Latn-CS" sz="2400" b="0" i="0" u="none" strike="noStrike" cap="none" normalizeH="0" baseline="0" dirty="0" smtClean="0">
                <a:ln>
                  <a:noFill/>
                </a:ln>
                <a:solidFill>
                  <a:schemeClr val="tx2"/>
                </a:solidFill>
                <a:effectLst/>
                <a:latin typeface="Arial" pitchFamily="34" charset="0"/>
              </a:rPr>
              <a:t>Navedeni proces je tretiran kao </a:t>
            </a:r>
            <a:br>
              <a:rPr kumimoji="0" lang="sr-Latn-CS" sz="2400" b="0" i="0" u="none" strike="noStrike" cap="none" normalizeH="0" baseline="0" dirty="0" smtClean="0">
                <a:ln>
                  <a:noFill/>
                </a:ln>
                <a:solidFill>
                  <a:schemeClr val="tx2"/>
                </a:solidFill>
                <a:effectLst/>
                <a:latin typeface="Arial" pitchFamily="34" charset="0"/>
              </a:rPr>
            </a:br>
            <a:r>
              <a:rPr kumimoji="0" lang="sr-Latn-CS" sz="2400" b="0" i="0" u="none" strike="noStrike" cap="none" normalizeH="0" baseline="0" dirty="0" smtClean="0">
                <a:ln>
                  <a:noFill/>
                </a:ln>
                <a:solidFill>
                  <a:schemeClr val="tx2"/>
                </a:solidFill>
                <a:effectLst/>
                <a:latin typeface="Arial" pitchFamily="34" charset="0"/>
              </a:rPr>
              <a:t>bilo koji tehnološki proces, na </a:t>
            </a:r>
            <a:br>
              <a:rPr kumimoji="0" lang="sr-Latn-CS" sz="2400" b="0" i="0" u="none" strike="noStrike" cap="none" normalizeH="0" baseline="0" dirty="0" smtClean="0">
                <a:ln>
                  <a:noFill/>
                </a:ln>
                <a:solidFill>
                  <a:schemeClr val="tx2"/>
                </a:solidFill>
                <a:effectLst/>
                <a:latin typeface="Arial" pitchFamily="34" charset="0"/>
              </a:rPr>
            </a:br>
            <a:r>
              <a:rPr kumimoji="0" lang="sr-Latn-CS" sz="2400" b="0" i="0" u="none" strike="noStrike" cap="none" normalizeH="0" baseline="0" dirty="0" smtClean="0">
                <a:ln>
                  <a:noFill/>
                </a:ln>
                <a:solidFill>
                  <a:schemeClr val="tx2"/>
                </a:solidFill>
                <a:effectLst/>
                <a:latin typeface="Arial" pitchFamily="34" charset="0"/>
              </a:rPr>
              <a:t>primer iz mašinske industrije. </a:t>
            </a:r>
          </a:p>
          <a:p>
            <a:pPr marL="0" marR="0" lvl="0" indent="180975" algn="just" defTabSz="914400" rtl="0" eaLnBrk="0" fontAlgn="base" latinLnBrk="0" hangingPunct="0">
              <a:lnSpc>
                <a:spcPct val="100000"/>
              </a:lnSpc>
              <a:spcBef>
                <a:spcPct val="0"/>
              </a:spcBef>
              <a:spcAft>
                <a:spcPct val="0"/>
              </a:spcAft>
              <a:buClrTx/>
              <a:buSzTx/>
              <a:buFontTx/>
              <a:buNone/>
              <a:tabLst/>
            </a:pPr>
            <a:endParaRPr lang="sr-Latn-CS" sz="2400" dirty="0" smtClean="0">
              <a:solidFill>
                <a:schemeClr val="tx2"/>
              </a:solidFill>
              <a:latin typeface="Arial" pitchFamily="34" charset="0"/>
            </a:endParaRPr>
          </a:p>
          <a:p>
            <a:pPr marL="0" marR="0" lvl="0" indent="180975" algn="just" defTabSz="914400" rtl="0" eaLnBrk="0" fontAlgn="base" latinLnBrk="0" hangingPunct="0">
              <a:lnSpc>
                <a:spcPct val="100000"/>
              </a:lnSpc>
              <a:spcBef>
                <a:spcPct val="0"/>
              </a:spcBef>
              <a:spcAft>
                <a:spcPct val="0"/>
              </a:spcAft>
              <a:buClrTx/>
              <a:buSzTx/>
              <a:buFontTx/>
              <a:buNone/>
              <a:tabLst/>
            </a:pPr>
            <a:endParaRPr lang="sr-Latn-CS" sz="2400" dirty="0" smtClean="0">
              <a:solidFill>
                <a:schemeClr val="tx2"/>
              </a:solidFill>
              <a:latin typeface="Arial" pitchFamily="34" charset="0"/>
            </a:endParaRPr>
          </a:p>
          <a:p>
            <a:pPr marR="0" lvl="0" algn="just" defTabSz="914400" rtl="0" eaLnBrk="0" fontAlgn="base" latinLnBrk="0" hangingPunct="0">
              <a:lnSpc>
                <a:spcPct val="100000"/>
              </a:lnSpc>
              <a:spcBef>
                <a:spcPct val="0"/>
              </a:spcBef>
              <a:spcAft>
                <a:spcPct val="0"/>
              </a:spcAft>
              <a:buClrTx/>
              <a:buSzTx/>
              <a:buFontTx/>
              <a:buNone/>
              <a:tabLst/>
            </a:pPr>
            <a:r>
              <a:rPr kumimoji="0" lang="sr-Latn-CS" sz="2400" b="0" i="0" u="none" strike="noStrike" cap="none" normalizeH="0" baseline="0" dirty="0" smtClean="0">
                <a:ln>
                  <a:noFill/>
                </a:ln>
                <a:solidFill>
                  <a:schemeClr val="tx2"/>
                </a:solidFill>
                <a:effectLst/>
                <a:latin typeface="Arial" pitchFamily="34" charset="0"/>
              </a:rPr>
              <a:t>Postojanje XSD šema determiniše skladišta ulaznih podataka i na taj način determiniše i elemente sistema (klase i relacije između njih) što može da se iskoristi za pisanje sekvenci operacija tehnologije, potrebnih za izradu modula za procesiranje.</a:t>
            </a:r>
          </a:p>
        </p:txBody>
      </p:sp>
    </p:spTree>
    <p:extLst>
      <p:ext uri="{BB962C8B-B14F-4D97-AF65-F5344CB8AC3E}">
        <p14:creationId xmlns:p14="http://schemas.microsoft.com/office/powerpoint/2010/main" val="23177895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l="5949" t="7503" r="5653" b="7166"/>
          <a:stretch>
            <a:fillRect/>
          </a:stretch>
        </p:blipFill>
        <p:spPr bwMode="auto">
          <a:xfrm>
            <a:off x="0" y="1"/>
            <a:ext cx="8153400" cy="16764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898967" y="155575"/>
            <a:ext cx="5346065" cy="654685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0" y="1142999"/>
            <a:ext cx="9144000" cy="4914249"/>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05000"/>
            <a:ext cx="8783276" cy="4590477"/>
          </a:xfrm>
          <a:prstGeom prst="rect">
            <a:avLst/>
          </a:prstGeom>
          <a:noFill/>
          <a:ln>
            <a:noFill/>
          </a:ln>
        </p:spPr>
      </p:pic>
      <p:pic>
        <p:nvPicPr>
          <p:cNvPr id="8" name="Picture 7"/>
          <p:cNvPicPr/>
          <p:nvPr/>
        </p:nvPicPr>
        <p:blipFill>
          <a:blip r:embed="rId6">
            <a:extLst>
              <a:ext uri="{28A0092B-C50C-407E-A947-70E740481C1C}">
                <a14:useLocalDpi xmlns:a14="http://schemas.microsoft.com/office/drawing/2010/main" val="0"/>
              </a:ext>
            </a:extLst>
          </a:blip>
          <a:srcRect r="33218" b="2805"/>
          <a:stretch>
            <a:fillRect/>
          </a:stretch>
        </p:blipFill>
        <p:spPr bwMode="auto">
          <a:xfrm>
            <a:off x="2356168" y="1"/>
            <a:ext cx="6559232" cy="6857999"/>
          </a:xfrm>
          <a:prstGeom prst="rect">
            <a:avLst/>
          </a:prstGeom>
          <a:noFill/>
          <a:ln>
            <a:noFill/>
          </a:ln>
        </p:spPr>
      </p:pic>
      <p:pic>
        <p:nvPicPr>
          <p:cNvPr id="10" name="Picture 9"/>
          <p:cNvPicPr/>
          <p:nvPr/>
        </p:nvPicPr>
        <p:blipFill>
          <a:blip r:embed="rId7">
            <a:extLst>
              <a:ext uri="{28A0092B-C50C-407E-A947-70E740481C1C}">
                <a14:useLocalDpi xmlns:a14="http://schemas.microsoft.com/office/drawing/2010/main" val="0"/>
              </a:ext>
            </a:extLst>
          </a:blip>
          <a:srcRect r="45731" b="21358"/>
          <a:stretch>
            <a:fillRect/>
          </a:stretch>
        </p:blipFill>
        <p:spPr bwMode="auto">
          <a:xfrm>
            <a:off x="3048000" y="0"/>
            <a:ext cx="6019800" cy="6857998"/>
          </a:xfrm>
          <a:prstGeom prst="rect">
            <a:avLst/>
          </a:prstGeom>
          <a:noFill/>
          <a:ln>
            <a:noFill/>
          </a:ln>
        </p:spPr>
      </p:pic>
      <p:pic>
        <p:nvPicPr>
          <p:cNvPr id="11" name="Picture 10"/>
          <p:cNvPicPr/>
          <p:nvPr/>
        </p:nvPicPr>
        <p:blipFill>
          <a:blip r:embed="rId8">
            <a:extLst>
              <a:ext uri="{28A0092B-C50C-407E-A947-70E740481C1C}">
                <a14:useLocalDpi xmlns:a14="http://schemas.microsoft.com/office/drawing/2010/main" val="0"/>
              </a:ext>
            </a:extLst>
          </a:blip>
          <a:srcRect t="72293" r="45621"/>
          <a:stretch>
            <a:fillRect/>
          </a:stretch>
        </p:blipFill>
        <p:spPr bwMode="auto">
          <a:xfrm>
            <a:off x="228601" y="1433946"/>
            <a:ext cx="8783275" cy="2971799"/>
          </a:xfrm>
          <a:prstGeom prst="rect">
            <a:avLst/>
          </a:prstGeom>
          <a:noFill/>
          <a:ln>
            <a:noFill/>
          </a:ln>
        </p:spPr>
      </p:pic>
      <p:pic>
        <p:nvPicPr>
          <p:cNvPr id="12" name="Picture 11"/>
          <p:cNvPicPr/>
          <p:nvPr/>
        </p:nvPicPr>
        <p:blipFill>
          <a:blip r:embed="rId9">
            <a:extLst>
              <a:ext uri="{28A0092B-C50C-407E-A947-70E740481C1C}">
                <a14:useLocalDpi xmlns:a14="http://schemas.microsoft.com/office/drawing/2010/main" val="0"/>
              </a:ext>
            </a:extLst>
          </a:blip>
          <a:srcRect b="9901"/>
          <a:stretch>
            <a:fillRect/>
          </a:stretch>
        </p:blipFill>
        <p:spPr bwMode="auto">
          <a:xfrm>
            <a:off x="76200" y="2286000"/>
            <a:ext cx="8991599" cy="1914238"/>
          </a:xfrm>
          <a:prstGeom prst="rect">
            <a:avLst/>
          </a:prstGeom>
          <a:noFill/>
          <a:ln>
            <a:noFill/>
          </a:ln>
        </p:spPr>
      </p:pic>
      <p:pic>
        <p:nvPicPr>
          <p:cNvPr id="87042"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3679" t="14727" r="11709" b="12546"/>
          <a:stretch/>
        </p:blipFill>
        <p:spPr bwMode="auto">
          <a:xfrm>
            <a:off x="1905000" y="0"/>
            <a:ext cx="638798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979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7042"/>
                                        </p:tgtEl>
                                        <p:attrNameLst>
                                          <p:attrName>style.visibility</p:attrName>
                                        </p:attrNameLst>
                                      </p:cBhvr>
                                      <p:to>
                                        <p:strVal val="visible"/>
                                      </p:to>
                                    </p:set>
                                    <p:animEffect transition="in" filter="fade">
                                      <p:cBhvr>
                                        <p:cTn id="45" dur="500"/>
                                        <p:tgtEl>
                                          <p:spTgt spid="87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sr-Latn-CS" sz="2000" b="1" i="1" cap="all" noProof="0" dirty="0" smtClean="0">
                <a:solidFill>
                  <a:schemeClr val="tx2"/>
                </a:solidFill>
                <a:latin typeface="Arial" pitchFamily="34" charset="0"/>
                <a:ea typeface="+mj-ea"/>
                <a:cs typeface="+mj-cs"/>
              </a:rPr>
              <a:t>Zadavanje - Uvod</a:t>
            </a:r>
            <a:endParaRPr kumimoji="0" lang="en-US" sz="2000" b="1" i="0" u="none" strike="noStrike" kern="1200" cap="all" spc="0" normalizeH="0" noProof="0" dirty="0">
              <a:ln>
                <a:noFill/>
              </a:ln>
              <a:solidFill>
                <a:schemeClr val="tx2"/>
              </a:solidFill>
              <a:effectLst/>
              <a:uLnTx/>
              <a:uFillTx/>
              <a:latin typeface="+mj-lt"/>
              <a:ea typeface="+mj-ea"/>
              <a:cs typeface="+mj-cs"/>
            </a:endParaRP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1571222356"/>
              </p:ext>
            </p:extLst>
          </p:nvPr>
        </p:nvGraphicFramePr>
        <p:xfrm>
          <a:off x="1524000" y="3581400"/>
          <a:ext cx="5791200" cy="2804160"/>
        </p:xfrm>
        <a:graphic>
          <a:graphicData uri="http://schemas.openxmlformats.org/drawingml/2006/table">
            <a:tbl>
              <a:tblPr firstRow="1" firstCol="1" bandRow="1">
                <a:tableStyleId>{5C22544A-7EE6-4342-B048-85BDC9FD1C3A}</a:tableStyleId>
              </a:tblPr>
              <a:tblGrid>
                <a:gridCol w="865670"/>
                <a:gridCol w="2831615"/>
                <a:gridCol w="2093915"/>
              </a:tblGrid>
              <a:tr h="231775">
                <a:tc>
                  <a:txBody>
                    <a:bodyPr/>
                    <a:lstStyle/>
                    <a:p>
                      <a:pPr algn="ctr">
                        <a:lnSpc>
                          <a:spcPct val="115000"/>
                        </a:lnSpc>
                        <a:spcAft>
                          <a:spcPts val="0"/>
                        </a:spcAft>
                      </a:pPr>
                      <a:r>
                        <a:rPr lang="sr-Latn-RS" sz="2000">
                          <a:effectLst/>
                        </a:rPr>
                        <a:t>Rbr.</a:t>
                      </a:r>
                      <a:endParaRPr lang="sr-Latn-RS" sz="2000">
                        <a:effectLst/>
                        <a:latin typeface="Times New Roman"/>
                        <a:ea typeface="Times New Roman"/>
                        <a:cs typeface="Times New Roman"/>
                      </a:endParaRPr>
                    </a:p>
                  </a:txBody>
                  <a:tcPr marL="68580" marR="68580" marT="0" marB="0" anchor="ctr"/>
                </a:tc>
                <a:tc>
                  <a:txBody>
                    <a:bodyPr/>
                    <a:lstStyle/>
                    <a:p>
                      <a:pPr algn="ctr">
                        <a:lnSpc>
                          <a:spcPct val="115000"/>
                        </a:lnSpc>
                        <a:spcAft>
                          <a:spcPts val="0"/>
                        </a:spcAft>
                      </a:pPr>
                      <a:r>
                        <a:rPr lang="sr-Latn-RS" sz="2000">
                          <a:effectLst/>
                        </a:rPr>
                        <a:t>Opis dokumenta</a:t>
                      </a:r>
                      <a:endParaRPr lang="sr-Latn-RS" sz="2000">
                        <a:effectLst/>
                        <a:latin typeface="Times New Roman"/>
                        <a:ea typeface="Times New Roman"/>
                        <a:cs typeface="Times New Roman"/>
                      </a:endParaRPr>
                    </a:p>
                  </a:txBody>
                  <a:tcPr marL="68580" marR="68580" marT="0" marB="0" anchor="ctr"/>
                </a:tc>
                <a:tc>
                  <a:txBody>
                    <a:bodyPr/>
                    <a:lstStyle/>
                    <a:p>
                      <a:pPr algn="ctr">
                        <a:lnSpc>
                          <a:spcPct val="115000"/>
                        </a:lnSpc>
                        <a:spcAft>
                          <a:spcPts val="0"/>
                        </a:spcAft>
                      </a:pPr>
                      <a:r>
                        <a:rPr lang="sr-Latn-RS" sz="2000">
                          <a:effectLst/>
                        </a:rPr>
                        <a:t>Odgovornost</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1.</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Operativna pravila</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Tehnolog posla</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2.</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Format i namena poruka </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Tehnolog posla</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3.</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Termin plan</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Tehnolog posla</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4.</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Tehničko uputstvo</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IT tehnolog</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5.</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Poslovna pravila</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IT tehnolog</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6.</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Scheme</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IT tehnolog</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7.</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dirty="0">
                          <a:effectLst/>
                        </a:rPr>
                        <a:t>Instance</a:t>
                      </a:r>
                      <a:endParaRPr lang="sr-Latn-RS" sz="2000" dirty="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dirty="0">
                          <a:effectLst/>
                        </a:rPr>
                        <a:t>IT </a:t>
                      </a:r>
                      <a:r>
                        <a:rPr lang="sr-Latn-RS" sz="2000" dirty="0" err="1">
                          <a:effectLst/>
                        </a:rPr>
                        <a:t>tehnolog</a:t>
                      </a:r>
                      <a:endParaRPr lang="sr-Latn-RS" sz="2000" dirty="0">
                        <a:effectLst/>
                        <a:latin typeface="Times New Roman"/>
                        <a:ea typeface="Times New Roman"/>
                        <a:cs typeface="Times New Roman"/>
                      </a:endParaRPr>
                    </a:p>
                  </a:txBody>
                  <a:tcPr marL="68580" marR="68580" marT="0" marB="0" anchor="ctr"/>
                </a:tc>
              </a:tr>
            </a:tbl>
          </a:graphicData>
        </a:graphic>
      </p:graphicFrame>
      <p:sp>
        <p:nvSpPr>
          <p:cNvPr id="10" name="Rectangle 1"/>
          <p:cNvSpPr>
            <a:spLocks noChangeArrowheads="1"/>
          </p:cNvSpPr>
          <p:nvPr/>
        </p:nvSpPr>
        <p:spPr bwMode="auto">
          <a:xfrm>
            <a:off x="0" y="914400"/>
            <a:ext cx="91440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80975" algn="just" defTabSz="914400" rtl="0" eaLnBrk="1" fontAlgn="base" latinLnBrk="0" hangingPunct="1">
              <a:lnSpc>
                <a:spcPct val="100000"/>
              </a:lnSpc>
              <a:spcBef>
                <a:spcPct val="0"/>
              </a:spcBef>
              <a:spcAft>
                <a:spcPct val="0"/>
              </a:spcAft>
              <a:buClrTx/>
              <a:buSzTx/>
              <a:buFontTx/>
              <a:buNone/>
              <a:tabLst/>
            </a:pPr>
            <a:r>
              <a:rPr kumimoji="0" lang="sr-Latn-RS" sz="2800" b="0" i="0" u="none" strike="noStrike" cap="none" normalizeH="0" baseline="0" dirty="0" smtClean="0">
                <a:ln>
                  <a:noFill/>
                </a:ln>
                <a:solidFill>
                  <a:schemeClr val="tx2"/>
                </a:solidFill>
                <a:effectLst/>
                <a:latin typeface="Arial" pitchFamily="34" charset="0"/>
                <a:ea typeface="Times New Roman" pitchFamily="18" charset="0"/>
                <a:cs typeface="Arial" pitchFamily="34" charset="0"/>
              </a:rPr>
              <a:t>Standard za analizu, zadavanje i implementaciju poslovnih sistema podržanih informacionim tehnologijama koji se predlaže rešava probleme</a:t>
            </a:r>
            <a:r>
              <a:rPr kumimoji="0" lang="sr-Latn-RS" sz="2800" b="0" i="0" u="none" strike="noStrike" cap="none" normalizeH="0" dirty="0" smtClean="0">
                <a:ln>
                  <a:noFill/>
                </a:ln>
                <a:solidFill>
                  <a:schemeClr val="tx2"/>
                </a:solidFill>
                <a:effectLst/>
                <a:latin typeface="Arial" pitchFamily="34" charset="0"/>
                <a:ea typeface="Times New Roman" pitchFamily="18" charset="0"/>
                <a:cs typeface="Arial" pitchFamily="34" charset="0"/>
              </a:rPr>
              <a:t> </a:t>
            </a:r>
            <a:r>
              <a:rPr kumimoji="0" lang="sr-Latn-RS" sz="2800" b="0" i="0" u="none" strike="noStrike" cap="none" normalizeH="0" baseline="0" dirty="0" smtClean="0">
                <a:ln>
                  <a:noFill/>
                </a:ln>
                <a:solidFill>
                  <a:schemeClr val="tx2"/>
                </a:solidFill>
                <a:effectLst/>
                <a:latin typeface="Arial" pitchFamily="34" charset="0"/>
                <a:ea typeface="Times New Roman" pitchFamily="18" charset="0"/>
                <a:cs typeface="Arial" pitchFamily="34" charset="0"/>
              </a:rPr>
              <a:t>odgovornosti, </a:t>
            </a:r>
            <a:r>
              <a:rPr kumimoji="0" lang="sr-Latn-RS" sz="2800" b="0" i="0" u="none" strike="noStrike" cap="none" normalizeH="0" baseline="0" dirty="0" err="1" smtClean="0">
                <a:ln>
                  <a:noFill/>
                </a:ln>
                <a:solidFill>
                  <a:schemeClr val="tx2"/>
                </a:solidFill>
                <a:effectLst/>
                <a:latin typeface="Arial" pitchFamily="34" charset="0"/>
                <a:ea typeface="Times New Roman" pitchFamily="18" charset="0"/>
                <a:cs typeface="Arial" pitchFamily="34" charset="0"/>
              </a:rPr>
              <a:t>autorizacije</a:t>
            </a:r>
            <a:r>
              <a:rPr kumimoji="0" lang="sr-Latn-RS" sz="2800" b="0" i="0" u="none" strike="noStrike" cap="none" normalizeH="0" baseline="0" dirty="0" smtClean="0">
                <a:ln>
                  <a:noFill/>
                </a:ln>
                <a:solidFill>
                  <a:schemeClr val="tx2"/>
                </a:solidFill>
                <a:effectLst/>
                <a:latin typeface="Arial" pitchFamily="34" charset="0"/>
                <a:ea typeface="Times New Roman" pitchFamily="18" charset="0"/>
                <a:cs typeface="Arial" pitchFamily="34" charset="0"/>
              </a:rPr>
              <a:t> i </a:t>
            </a:r>
            <a:r>
              <a:rPr kumimoji="0" lang="sr-Latn-RS" sz="2800" b="0" i="0" u="none" strike="noStrike" cap="none" normalizeH="0" baseline="0" dirty="0" err="1" smtClean="0">
                <a:ln>
                  <a:noFill/>
                </a:ln>
                <a:solidFill>
                  <a:schemeClr val="tx2"/>
                </a:solidFill>
                <a:effectLst/>
                <a:latin typeface="Arial" pitchFamily="34" charset="0"/>
                <a:ea typeface="Times New Roman" pitchFamily="18" charset="0"/>
                <a:cs typeface="Arial" pitchFamily="34" charset="0"/>
              </a:rPr>
              <a:t>kvalifikovanosti</a:t>
            </a:r>
            <a:r>
              <a:rPr kumimoji="0" lang="sr-Latn-RS" sz="2800" b="0" i="0" u="none" strike="noStrike" cap="none" normalizeH="0" baseline="0" dirty="0" smtClean="0">
                <a:ln>
                  <a:noFill/>
                </a:ln>
                <a:solidFill>
                  <a:schemeClr val="tx2"/>
                </a:solidFill>
                <a:effectLst/>
                <a:latin typeface="Arial" pitchFamily="34" charset="0"/>
                <a:ea typeface="Times New Roman" pitchFamily="18" charset="0"/>
                <a:cs typeface="Arial" pitchFamily="34" charset="0"/>
              </a:rPr>
              <a:t> različitih entiteta koje poslovnog sistema. </a:t>
            </a:r>
            <a:endParaRPr kumimoji="0" lang="sr-Latn-RS" sz="2800" b="0" i="0" u="none" strike="noStrike" cap="none" normalizeH="0" baseline="0" dirty="0" smtClean="0">
              <a:ln>
                <a:noFill/>
              </a:ln>
              <a:solidFill>
                <a:schemeClr val="tx2"/>
              </a:solidFill>
              <a:effectLst/>
              <a:latin typeface="Arial" pitchFamily="34" charset="0"/>
              <a:cs typeface="Arial" pitchFamily="34" charset="0"/>
            </a:endParaRPr>
          </a:p>
        </p:txBody>
      </p:sp>
      <p:sp>
        <p:nvSpPr>
          <p:cNvPr id="11" name="Rectangle 10"/>
          <p:cNvSpPr/>
          <p:nvPr/>
        </p:nvSpPr>
        <p:spPr>
          <a:xfrm>
            <a:off x="12510" y="3506212"/>
            <a:ext cx="9144000" cy="3046988"/>
          </a:xfrm>
          <a:prstGeom prst="rect">
            <a:avLst/>
          </a:prstGeom>
          <a:solidFill>
            <a:schemeClr val="bg1"/>
          </a:solidFill>
        </p:spPr>
        <p:txBody>
          <a:bodyPr wrap="square">
            <a:spAutoFit/>
          </a:bodyPr>
          <a:lstStyle/>
          <a:p>
            <a:pPr algn="just"/>
            <a:r>
              <a:rPr lang="sr-Latn-RS" sz="3200" b="1" dirty="0">
                <a:solidFill>
                  <a:schemeClr val="tx2"/>
                </a:solidFill>
              </a:rPr>
              <a:t>Svaki od dokumenata, bez obzira na prirodu sistema koji se determiniše i bez obzira na definisanu arhitekturu razmene poruka, sadrži fenomenološki analogne fakte koji se na istovetan način opisuju i zadaju u svakom od njih, pa </a:t>
            </a:r>
            <a:r>
              <a:rPr lang="sr-Latn-RS" sz="3200" b="1" dirty="0" smtClean="0">
                <a:solidFill>
                  <a:schemeClr val="tx2"/>
                </a:solidFill>
              </a:rPr>
              <a:t>navedena </a:t>
            </a:r>
            <a:r>
              <a:rPr lang="sr-Latn-RS" sz="3200" b="1" dirty="0">
                <a:solidFill>
                  <a:schemeClr val="tx2"/>
                </a:solidFill>
              </a:rPr>
              <a:t>dokumenta </a:t>
            </a:r>
            <a:r>
              <a:rPr lang="sr-Latn-RS" sz="3200" b="1" dirty="0" smtClean="0">
                <a:solidFill>
                  <a:schemeClr val="tx2"/>
                </a:solidFill>
              </a:rPr>
              <a:t>moraju da imaju istu strukturu.</a:t>
            </a:r>
            <a:endParaRPr lang="sr-Latn-RS" sz="3200" b="1" dirty="0">
              <a:solidFill>
                <a:schemeClr val="tx2"/>
              </a:solidFill>
            </a:endParaRPr>
          </a:p>
        </p:txBody>
      </p:sp>
    </p:spTree>
    <p:extLst>
      <p:ext uri="{BB962C8B-B14F-4D97-AF65-F5344CB8AC3E}">
        <p14:creationId xmlns:p14="http://schemas.microsoft.com/office/powerpoint/2010/main" val="280654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C:\Documents and Settings\babics\Local Settings\Temporary Internet Files\Content.IE5\2ACWALMS\MPj04421770000[1].jpg"/>
          <p:cNvPicPr>
            <a:picLocks noChangeAspect="1" noChangeArrowheads="1"/>
          </p:cNvPicPr>
          <p:nvPr/>
        </p:nvPicPr>
        <p:blipFill>
          <a:blip r:embed="rId3" cstate="print"/>
          <a:stretch>
            <a:fillRect/>
          </a:stretch>
        </p:blipFill>
        <p:spPr bwMode="auto">
          <a:xfrm>
            <a:off x="5494220" y="3158205"/>
            <a:ext cx="3649780" cy="3242595"/>
          </a:xfrm>
          <a:prstGeom prst="rect">
            <a:avLst/>
          </a:prstGeom>
          <a:noFill/>
          <a:ln>
            <a:noFill/>
          </a:ln>
        </p:spPr>
      </p:pic>
      <p:sp>
        <p:nvSpPr>
          <p:cNvPr id="4"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dirty="0">
                <a:solidFill>
                  <a:schemeClr val="tx2"/>
                </a:solidFill>
                <a:latin typeface="Arial" pitchFamily="34" charset="0"/>
              </a:rPr>
              <a:t>ULS: REALIZACIJA </a:t>
            </a:r>
            <a:r>
              <a:rPr lang="sr-Latn-CS" sz="2000" b="1" i="1" dirty="0" smtClean="0">
                <a:solidFill>
                  <a:schemeClr val="tx2"/>
                </a:solidFill>
                <a:latin typeface="Arial" pitchFamily="34" charset="0"/>
              </a:rPr>
              <a:t>ELEMENATA SISTEMA</a:t>
            </a:r>
            <a:endParaRPr lang="en-US" sz="2000" b="1" i="1" dirty="0">
              <a:solidFill>
                <a:schemeClr val="tx2"/>
              </a:solidFill>
              <a:latin typeface="Arial" pitchFamily="34" charset="0"/>
              <a:ea typeface="Times New Roman" pitchFamily="18" charset="0"/>
              <a:cs typeface="+mj-cs"/>
            </a:endParaRPr>
          </a:p>
        </p:txBody>
      </p:sp>
      <p:cxnSp>
        <p:nvCxnSpPr>
          <p:cNvPr id="5" name="Straight Connector 4"/>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218" name="Picture 2"/>
          <p:cNvPicPr>
            <a:picLocks noChangeAspect="1" noChangeArrowheads="1"/>
          </p:cNvPicPr>
          <p:nvPr/>
        </p:nvPicPr>
        <p:blipFill>
          <a:blip r:embed="rId4"/>
          <a:srcRect/>
          <a:stretch>
            <a:fillRect/>
          </a:stretch>
        </p:blipFill>
        <p:spPr bwMode="auto">
          <a:xfrm>
            <a:off x="1" y="543498"/>
            <a:ext cx="3977822" cy="2286000"/>
          </a:xfrm>
          <a:prstGeom prst="rect">
            <a:avLst/>
          </a:prstGeom>
          <a:noFill/>
          <a:ln w="9525">
            <a:noFill/>
            <a:miter lim="800000"/>
            <a:headEnd/>
            <a:tailEnd/>
          </a:ln>
        </p:spPr>
      </p:pic>
      <p:pic>
        <p:nvPicPr>
          <p:cNvPr id="9221" name="Picture 5"/>
          <p:cNvPicPr>
            <a:picLocks noChangeAspect="1" noChangeArrowheads="1"/>
          </p:cNvPicPr>
          <p:nvPr/>
        </p:nvPicPr>
        <p:blipFill>
          <a:blip r:embed="rId5"/>
          <a:srcRect/>
          <a:stretch>
            <a:fillRect/>
          </a:stretch>
        </p:blipFill>
        <p:spPr bwMode="auto">
          <a:xfrm>
            <a:off x="1981200" y="2286000"/>
            <a:ext cx="3574281" cy="2830513"/>
          </a:xfrm>
          <a:prstGeom prst="rect">
            <a:avLst/>
          </a:prstGeom>
          <a:noFill/>
          <a:ln w="9525">
            <a:noFill/>
            <a:miter lim="800000"/>
            <a:headEnd/>
            <a:tailEnd/>
          </a:ln>
        </p:spPr>
      </p:pic>
      <p:sp>
        <p:nvSpPr>
          <p:cNvPr id="9222" name="Rectangle 6"/>
          <p:cNvSpPr>
            <a:spLocks noChangeArrowheads="1"/>
          </p:cNvSpPr>
          <p:nvPr/>
        </p:nvSpPr>
        <p:spPr bwMode="auto">
          <a:xfrm>
            <a:off x="3962400" y="528221"/>
            <a:ext cx="51816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sr-Latn-CS" sz="2400" b="1" dirty="0" smtClean="0">
                <a:solidFill>
                  <a:schemeClr val="tx2"/>
                </a:solidFill>
                <a:latin typeface="Arial" pitchFamily="34" charset="0"/>
                <a:ea typeface="Calibri" pitchFamily="34" charset="0"/>
                <a:cs typeface="Arial" pitchFamily="34" charset="0"/>
              </a:rPr>
              <a:t>Data </a:t>
            </a:r>
            <a:r>
              <a:rPr lang="sr-Latn-CS" sz="2400" b="1" dirty="0" err="1" smtClean="0">
                <a:solidFill>
                  <a:schemeClr val="tx2"/>
                </a:solidFill>
                <a:latin typeface="Arial" pitchFamily="34" charset="0"/>
                <a:ea typeface="Calibri" pitchFamily="34" charset="0"/>
                <a:cs typeface="Arial" pitchFamily="34" charset="0"/>
              </a:rPr>
              <a:t>Pool</a:t>
            </a:r>
            <a:r>
              <a:rPr lang="sr-Latn-CS" sz="2400" b="1" dirty="0" smtClean="0">
                <a:solidFill>
                  <a:schemeClr val="tx2"/>
                </a:solidFill>
                <a:latin typeface="Arial" pitchFamily="34" charset="0"/>
                <a:ea typeface="Calibri" pitchFamily="34" charset="0"/>
                <a:cs typeface="Arial" pitchFamily="34" charset="0"/>
              </a:rPr>
              <a:t>  - skladište informacija:</a:t>
            </a:r>
          </a:p>
          <a:p>
            <a:endParaRPr lang="sr-Latn-CS" sz="2400" b="1" dirty="0" smtClean="0">
              <a:solidFill>
                <a:schemeClr val="tx2"/>
              </a:solidFill>
              <a:latin typeface="Arial" pitchFamily="34" charset="0"/>
              <a:ea typeface="Calibri" pitchFamily="34" charset="0"/>
              <a:cs typeface="Arial" pitchFamily="34" charset="0"/>
            </a:endParaRPr>
          </a:p>
          <a:p>
            <a:r>
              <a:rPr lang="sr-Latn-CS" sz="2400" b="1" dirty="0" smtClean="0">
                <a:solidFill>
                  <a:schemeClr val="tx2"/>
                </a:solidFill>
                <a:latin typeface="Arial" pitchFamily="34" charset="0"/>
                <a:ea typeface="Calibri" pitchFamily="34" charset="0"/>
                <a:cs typeface="Arial" pitchFamily="34" charset="0"/>
              </a:rPr>
              <a:t> 			partneri, </a:t>
            </a:r>
          </a:p>
          <a:p>
            <a:r>
              <a:rPr lang="sr-Latn-CS" sz="2400" b="1" dirty="0" smtClean="0">
                <a:solidFill>
                  <a:schemeClr val="tx2"/>
                </a:solidFill>
                <a:latin typeface="Arial" pitchFamily="34" charset="0"/>
                <a:ea typeface="Calibri" pitchFamily="34" charset="0"/>
                <a:cs typeface="Arial" pitchFamily="34" charset="0"/>
              </a:rPr>
              <a:t>			proizvodi, </a:t>
            </a:r>
          </a:p>
          <a:p>
            <a:r>
              <a:rPr lang="sr-Latn-CS" sz="2400" b="1" dirty="0" smtClean="0">
                <a:solidFill>
                  <a:schemeClr val="tx2"/>
                </a:solidFill>
                <a:latin typeface="Arial" pitchFamily="34" charset="0"/>
                <a:ea typeface="Calibri" pitchFamily="34" charset="0"/>
                <a:cs typeface="Arial" pitchFamily="34" charset="0"/>
              </a:rPr>
              <a:t>			servisi,</a:t>
            </a:r>
          </a:p>
          <a:p>
            <a:r>
              <a:rPr lang="sr-Latn-CS" sz="2400" b="1" dirty="0" smtClean="0">
                <a:solidFill>
                  <a:schemeClr val="tx2"/>
                </a:solidFill>
                <a:latin typeface="Arial" pitchFamily="34" charset="0"/>
                <a:ea typeface="Calibri" pitchFamily="34" charset="0"/>
                <a:cs typeface="Arial" pitchFamily="34" charset="0"/>
              </a:rPr>
              <a:t>			katalozi. </a:t>
            </a:r>
          </a:p>
        </p:txBody>
      </p:sp>
      <p:pic>
        <p:nvPicPr>
          <p:cNvPr id="9223" name="Picture 7"/>
          <p:cNvPicPr>
            <a:picLocks noChangeAspect="1" noChangeArrowheads="1"/>
          </p:cNvPicPr>
          <p:nvPr/>
        </p:nvPicPr>
        <p:blipFill>
          <a:blip r:embed="rId6"/>
          <a:srcRect/>
          <a:stretch>
            <a:fillRect/>
          </a:stretch>
        </p:blipFill>
        <p:spPr bwMode="auto">
          <a:xfrm>
            <a:off x="-16396" y="2819400"/>
            <a:ext cx="2465910" cy="2133600"/>
          </a:xfrm>
          <a:prstGeom prst="rect">
            <a:avLst/>
          </a:prstGeom>
          <a:noFill/>
          <a:ln w="9525">
            <a:noFill/>
            <a:miter lim="800000"/>
            <a:headEnd/>
            <a:tailEnd/>
          </a:ln>
        </p:spPr>
      </p:pic>
      <p:pic>
        <p:nvPicPr>
          <p:cNvPr id="9224" name="Picture 4"/>
          <p:cNvPicPr>
            <a:picLocks noChangeAspect="1" noChangeArrowheads="1"/>
          </p:cNvPicPr>
          <p:nvPr/>
        </p:nvPicPr>
        <p:blipFill>
          <a:blip r:embed="rId7"/>
          <a:srcRect l="6059" t="14140" r="28546" b="60204"/>
          <a:stretch>
            <a:fillRect/>
          </a:stretch>
        </p:blipFill>
        <p:spPr bwMode="auto">
          <a:xfrm>
            <a:off x="-1" y="4953000"/>
            <a:ext cx="4854278" cy="1905000"/>
          </a:xfrm>
          <a:prstGeom prst="rect">
            <a:avLst/>
          </a:prstGeom>
          <a:noFill/>
          <a:ln w="9525">
            <a:noFill/>
            <a:miter lim="800000"/>
            <a:headEnd/>
            <a:tailEnd/>
          </a:ln>
        </p:spPr>
      </p:pic>
      <p:sp>
        <p:nvSpPr>
          <p:cNvPr id="9219" name="Rectangle 3"/>
          <p:cNvSpPr>
            <a:spLocks noChangeArrowheads="1"/>
          </p:cNvSpPr>
          <p:nvPr/>
        </p:nvSpPr>
        <p:spPr bwMode="auto">
          <a:xfrm>
            <a:off x="3200400" y="1371600"/>
            <a:ext cx="7620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2"/>
                </a:solidFill>
                <a:effectLst/>
                <a:latin typeface="Times New Roman" pitchFamily="18" charset="0"/>
                <a:ea typeface="Calibri" pitchFamily="34" charset="0"/>
                <a:cs typeface="Times New Roman" pitchFamily="18" charset="0"/>
              </a:rPr>
              <a:t>Stylus</a:t>
            </a:r>
            <a:r>
              <a:rPr kumimoji="0" lang="sr-Latn-CS" sz="1600" b="1" i="0" u="none" strike="noStrike" cap="none" normalizeH="0" baseline="0" dirty="0" smtClean="0">
                <a:ln>
                  <a:noFill/>
                </a:ln>
                <a:solidFill>
                  <a:schemeClr val="tx2"/>
                </a:solidFill>
                <a:effectLst/>
                <a:latin typeface="Times New Roman" pitchFamily="18" charset="0"/>
                <a:ea typeface="Calibri" pitchFamily="34" charset="0"/>
                <a:cs typeface="Times New Roman" pitchFamily="18" charset="0"/>
              </a:rPr>
              <a:t> Studio </a:t>
            </a:r>
            <a:endParaRPr kumimoji="0" lang="en-US" sz="1600" b="1" i="0" u="none" strike="noStrike" cap="none" normalizeH="0" baseline="0" dirty="0" smtClean="0">
              <a:ln>
                <a:noFill/>
              </a:ln>
              <a:solidFill>
                <a:schemeClr val="tx2"/>
              </a:solidFill>
              <a:effectLst/>
              <a:latin typeface="Arial" pitchFamily="34" charset="0"/>
            </a:endParaRPr>
          </a:p>
        </p:txBody>
      </p:sp>
      <p:sp>
        <p:nvSpPr>
          <p:cNvPr id="14" name="Rectangle 13"/>
          <p:cNvSpPr/>
          <p:nvPr/>
        </p:nvSpPr>
        <p:spPr>
          <a:xfrm>
            <a:off x="5362195" y="5780782"/>
            <a:ext cx="3781805" cy="1077218"/>
          </a:xfrm>
          <a:prstGeom prst="rect">
            <a:avLst/>
          </a:prstGeom>
        </p:spPr>
        <p:txBody>
          <a:bodyPr wrap="none">
            <a:spAutoFit/>
          </a:bodyPr>
          <a:lstStyle/>
          <a:p>
            <a:pPr algn="ctr"/>
            <a:r>
              <a:rPr lang="sr-Latn-CS" sz="3200" b="1" dirty="0" smtClean="0">
                <a:solidFill>
                  <a:srgbClr val="FF0000"/>
                </a:solidFill>
                <a:latin typeface="Arial" pitchFamily="34" charset="0"/>
                <a:ea typeface="Calibri" pitchFamily="34" charset="0"/>
                <a:cs typeface="Arial" pitchFamily="34" charset="0"/>
              </a:rPr>
              <a:t>procesorska kuća </a:t>
            </a:r>
          </a:p>
          <a:p>
            <a:pPr algn="ctr"/>
            <a:r>
              <a:rPr lang="sr-Latn-CS" sz="3200" b="1" dirty="0" smtClean="0">
                <a:solidFill>
                  <a:srgbClr val="FF0000"/>
                </a:solidFill>
                <a:latin typeface="Arial" pitchFamily="34" charset="0"/>
                <a:ea typeface="Calibri" pitchFamily="34" charset="0"/>
                <a:cs typeface="Arial" pitchFamily="34" charset="0"/>
              </a:rPr>
              <a:t>preduzeća</a:t>
            </a:r>
            <a:endParaRPr lang="en-US" sz="3200" b="1" dirty="0" smtClean="0">
              <a:solidFill>
                <a:srgbClr val="FF0000"/>
              </a:solidFill>
              <a:latin typeface="Arial" pitchFamily="34" charset="0"/>
              <a:ea typeface="Calibri" pitchFamily="34" charset="0"/>
              <a:cs typeface="Arial" pitchFamily="34" charset="0"/>
            </a:endParaRPr>
          </a:p>
        </p:txBody>
      </p:sp>
    </p:spTree>
    <p:extLst>
      <p:ext uri="{BB962C8B-B14F-4D97-AF65-F5344CB8AC3E}">
        <p14:creationId xmlns:p14="http://schemas.microsoft.com/office/powerpoint/2010/main" val="20673252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dirty="0">
                <a:solidFill>
                  <a:schemeClr val="tx2"/>
                </a:solidFill>
                <a:latin typeface="Arial" pitchFamily="34" charset="0"/>
              </a:rPr>
              <a:t>ULS: SERVISI </a:t>
            </a:r>
            <a:r>
              <a:rPr lang="sr-Latn-CS" sz="2000" b="1" i="1" dirty="0" smtClean="0">
                <a:solidFill>
                  <a:schemeClr val="tx2"/>
                </a:solidFill>
                <a:latin typeface="Arial" pitchFamily="34" charset="0"/>
              </a:rPr>
              <a:t>PROCESORSKE KUĆE</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4" name="Straight Connector 3"/>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241" name="Rectangle 1"/>
          <p:cNvSpPr>
            <a:spLocks noChangeArrowheads="1"/>
          </p:cNvSpPr>
          <p:nvPr/>
        </p:nvSpPr>
        <p:spPr bwMode="auto">
          <a:xfrm>
            <a:off x="0" y="703957"/>
            <a:ext cx="9144000"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l" defTabSz="914400" rtl="0" eaLnBrk="1" fontAlgn="base" latinLnBrk="0" hangingPunct="1">
              <a:lnSpc>
                <a:spcPct val="100000"/>
              </a:lnSpc>
              <a:spcBef>
                <a:spcPct val="0"/>
              </a:spcBef>
              <a:spcAft>
                <a:spcPct val="0"/>
              </a:spcAft>
              <a:buClrTx/>
              <a:buSzTx/>
              <a:buFontTx/>
              <a:buNone/>
              <a:tabLst>
                <a:tab pos="1057275" algn="l"/>
                <a:tab pos="8247063" algn="l"/>
              </a:tabLst>
            </a:pP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 Transport i rutiranje poruka</a:t>
            </a:r>
          </a:p>
          <a:p>
            <a:pPr marL="0" marR="0" lvl="0" indent="180975" algn="l" defTabSz="914400" rtl="0" eaLnBrk="1" fontAlgn="base" latinLnBrk="0" hangingPunct="1">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N</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otifikacija prijema procesora (ACK/NAK)</a:t>
            </a:r>
          </a:p>
          <a:p>
            <a:pPr marL="0" marR="0" lvl="0" indent="180975" algn="l" defTabSz="914400" rtl="0" eaLnBrk="1" fontAlgn="base" latinLnBrk="0" hangingPunct="1">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P</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renos enkriptovanih podataka</a:t>
            </a:r>
          </a:p>
          <a:p>
            <a:pPr marL="0" marR="0" lvl="0" indent="180975" algn="l" defTabSz="914400" rtl="0" eaLnBrk="1" fontAlgn="base" latinLnBrk="0" hangingPunct="1">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A</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dresiranje sa ograničenjem prijema</a:t>
            </a:r>
          </a:p>
          <a:p>
            <a:pPr marL="0" marR="0" lvl="0" indent="180975" algn="l" defTabSz="914400" rtl="0" eaLnBrk="1" fontAlgn="base" latinLnBrk="0" hangingPunct="1">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V</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erifikacija sintakse, semantike i poslovnih pravila</a:t>
            </a:r>
          </a:p>
          <a:p>
            <a:pPr marL="0" marR="0" lvl="0" indent="180975" algn="l" defTabSz="914400" rtl="0" eaLnBrk="1" fontAlgn="base" latinLnBrk="0" hangingPunct="1">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N</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otifikacija da je poruka isporučena primaocu (ACK2/NAK2)</a:t>
            </a:r>
          </a:p>
          <a:p>
            <a:pPr marL="0" marR="0" lvl="0" indent="180975" algn="l" defTabSz="914400" rtl="0" eaLnBrk="1" fontAlgn="base" latinLnBrk="0" hangingPunct="1">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S</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kladištenje  identifikacionih i adresnih podataka</a:t>
            </a:r>
          </a:p>
          <a:p>
            <a:pPr lvl="0" indent="180975" fontAlgn="base">
              <a:spcBef>
                <a:spcPct val="0"/>
              </a:spcBef>
              <a:spcAft>
                <a:spcPct val="0"/>
              </a:spcAft>
              <a:tabLst>
                <a:tab pos="1057275" algn="l"/>
                <a:tab pos="8247063" algn="l"/>
              </a:tabLst>
            </a:pPr>
            <a:r>
              <a:rPr lang="sr-Latn-CS" sz="2400" b="1" dirty="0" smtClean="0">
                <a:solidFill>
                  <a:schemeClr val="tx2"/>
                </a:solidFill>
                <a:latin typeface="Arial" pitchFamily="34" charset="0"/>
                <a:ea typeface="Times New Roman" pitchFamily="18" charset="0"/>
              </a:rPr>
              <a:t>Skladištenje funkcionalnih podataka o proizvodima</a:t>
            </a:r>
          </a:p>
          <a:p>
            <a:pPr lvl="0" indent="180975" fontAlgn="base">
              <a:spcBef>
                <a:spcPct val="0"/>
              </a:spcBef>
              <a:spcAft>
                <a:spcPct val="0"/>
              </a:spcAft>
              <a:tabLst>
                <a:tab pos="1057275" algn="l"/>
                <a:tab pos="8247063" algn="l"/>
              </a:tabLst>
            </a:pPr>
            <a:r>
              <a:rPr lang="sr-Latn-CS" sz="2400" b="1" dirty="0" smtClean="0">
                <a:solidFill>
                  <a:schemeClr val="tx2"/>
                </a:solidFill>
                <a:latin typeface="Arial" pitchFamily="34" charset="0"/>
                <a:ea typeface="Times New Roman" pitchFamily="18" charset="0"/>
              </a:rPr>
              <a:t>Skladištenje </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komercijalnih podataka o proizvodima </a:t>
            </a:r>
          </a:p>
          <a:p>
            <a:pPr lvl="0" indent="180975" fontAlgn="base">
              <a:spcBef>
                <a:spcPct val="0"/>
              </a:spcBef>
              <a:spcAft>
                <a:spcPct val="0"/>
              </a:spcAft>
              <a:tabLst>
                <a:tab pos="1057275" algn="l"/>
                <a:tab pos="8247063" algn="l"/>
              </a:tabLst>
            </a:pPr>
            <a:r>
              <a:rPr lang="sr-Latn-CS" sz="2400" b="1" dirty="0" smtClean="0">
                <a:solidFill>
                  <a:schemeClr val="tx2"/>
                </a:solidFill>
                <a:latin typeface="Arial" pitchFamily="34" charset="0"/>
                <a:ea typeface="Times New Roman" pitchFamily="18" charset="0"/>
              </a:rPr>
              <a:t>Servisi trajnog </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arhiviranja poruka</a:t>
            </a:r>
          </a:p>
          <a:p>
            <a:pPr marL="0" marR="0" lvl="0" indent="180975" algn="l" defTabSz="914400" rtl="0" eaLnBrk="0" fontAlgn="base" latinLnBrk="0" hangingPunct="0">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V</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ođenje registara učesnika i dozvoljenih komunikacija</a:t>
            </a:r>
          </a:p>
          <a:p>
            <a:pPr marL="0" marR="0" lvl="0" indent="180975" algn="l" defTabSz="914400" rtl="0" eaLnBrk="0" fontAlgn="base" latinLnBrk="0" hangingPunct="0">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R</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egistri proizvoda i kataloga i pregled putem Web interfejsa</a:t>
            </a:r>
          </a:p>
          <a:p>
            <a:pPr marL="0" marR="0" lvl="0" indent="180975" algn="l" defTabSz="914400" rtl="0" eaLnBrk="0" fontAlgn="base" latinLnBrk="0" hangingPunct="0">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P</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retraga informacija o učesnicima i njihovim proizvodima</a:t>
            </a:r>
          </a:p>
          <a:p>
            <a:pPr marL="0" marR="0" lvl="0" indent="180975" algn="l" defTabSz="914400" rtl="0" eaLnBrk="0" fontAlgn="base" latinLnBrk="0" hangingPunct="0">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Servis</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 formiranja i čuvanja poruka</a:t>
            </a:r>
          </a:p>
          <a:p>
            <a:pPr marL="0" marR="0" lvl="0" indent="180975" algn="l" defTabSz="914400" rtl="0" eaLnBrk="0" fontAlgn="base" latinLnBrk="0" hangingPunct="0">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Servis pregleda </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pregledanje vezanih sadržaja</a:t>
            </a:r>
          </a:p>
          <a:p>
            <a:pPr marL="0" marR="0" lvl="0" indent="180975" algn="l" defTabSz="914400" rtl="0" eaLnBrk="0" fontAlgn="base" latinLnBrk="0" hangingPunct="0">
              <a:lnSpc>
                <a:spcPct val="100000"/>
              </a:lnSpc>
              <a:spcBef>
                <a:spcPct val="0"/>
              </a:spcBef>
              <a:spcAft>
                <a:spcPct val="0"/>
              </a:spcAft>
              <a:buClrTx/>
              <a:buSzTx/>
              <a:buFontTx/>
              <a:buNone/>
              <a:tabLst>
                <a:tab pos="1057275" algn="l"/>
                <a:tab pos="8247063" algn="l"/>
              </a:tabLst>
            </a:pPr>
            <a:r>
              <a:rPr lang="sr-Latn-CS" sz="2400" b="1" dirty="0" smtClean="0">
                <a:solidFill>
                  <a:schemeClr val="tx2"/>
                </a:solidFill>
                <a:latin typeface="Arial" pitchFamily="34" charset="0"/>
                <a:ea typeface="Times New Roman" pitchFamily="18" charset="0"/>
              </a:rPr>
              <a:t>K</a:t>
            </a:r>
            <a:r>
              <a:rPr kumimoji="0" lang="sr-Latn-CS" sz="2400" b="1" i="0" u="none" strike="noStrike" cap="none" normalizeH="0" baseline="0" dirty="0" smtClean="0">
                <a:ln>
                  <a:noFill/>
                </a:ln>
                <a:solidFill>
                  <a:schemeClr val="tx2"/>
                </a:solidFill>
                <a:effectLst/>
                <a:latin typeface="Arial" pitchFamily="34" charset="0"/>
                <a:ea typeface="Times New Roman" pitchFamily="18" charset="0"/>
              </a:rPr>
              <a:t>onvertovanje EDI dokumenata ...</a:t>
            </a:r>
          </a:p>
        </p:txBody>
      </p:sp>
    </p:spTree>
    <p:extLst>
      <p:ext uri="{BB962C8B-B14F-4D97-AF65-F5344CB8AC3E}">
        <p14:creationId xmlns:p14="http://schemas.microsoft.com/office/powerpoint/2010/main" val="9070031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4" descr="C:\Documents and Settings\babics\Local Settings\Temporary Internet Files\Content.IE5\JPSO6PF0\MPj04392580000[1].jpg"/>
          <p:cNvPicPr>
            <a:picLocks noChangeAspect="1" noChangeArrowheads="1"/>
          </p:cNvPicPr>
          <p:nvPr/>
        </p:nvPicPr>
        <p:blipFill>
          <a:blip r:embed="rId3" cstate="print"/>
          <a:srcRect l="17647" t="4078" r="13530" b="4255"/>
          <a:stretch>
            <a:fillRect/>
          </a:stretch>
        </p:blipFill>
        <p:spPr bwMode="auto">
          <a:xfrm flipH="1">
            <a:off x="7096760" y="533400"/>
            <a:ext cx="2047239" cy="2362200"/>
          </a:xfrm>
          <a:prstGeom prst="rect">
            <a:avLst/>
          </a:prstGeom>
          <a:noFill/>
        </p:spPr>
      </p:pic>
      <p:sp>
        <p:nvSpPr>
          <p:cNvPr id="3"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lvl="0">
              <a:spcBef>
                <a:spcPct val="0"/>
              </a:spcBef>
              <a:defRPr/>
            </a:pPr>
            <a:r>
              <a:rPr lang="sr-Latn-CS" sz="2000" b="1" i="1" dirty="0">
                <a:solidFill>
                  <a:schemeClr val="tx2"/>
                </a:solidFill>
                <a:latin typeface="Arial" pitchFamily="34" charset="0"/>
              </a:rPr>
              <a:t>ULS: ZAKLJUČAK</a:t>
            </a:r>
            <a:endParaRPr kumimoji="0" lang="en-US" sz="2000" b="1" i="0" u="none" strike="noStrike" kern="1200" cap="none" spc="0" normalizeH="0" baseline="0" noProof="0" dirty="0">
              <a:ln>
                <a:noFill/>
              </a:ln>
              <a:solidFill>
                <a:schemeClr val="tx2"/>
              </a:solidFill>
              <a:effectLst/>
              <a:uLnTx/>
              <a:uFillTx/>
              <a:latin typeface="+mj-lt"/>
              <a:ea typeface="+mj-ea"/>
              <a:cs typeface="+mj-cs"/>
            </a:endParaRPr>
          </a:p>
        </p:txBody>
      </p:sp>
      <p:cxnSp>
        <p:nvCxnSpPr>
          <p:cNvPr id="4" name="Straight Connector 3"/>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286000" y="685800"/>
            <a:ext cx="4572000" cy="646331"/>
          </a:xfrm>
          <a:prstGeom prst="rect">
            <a:avLst/>
          </a:prstGeom>
        </p:spPr>
        <p:txBody>
          <a:bodyPr>
            <a:spAutoFit/>
          </a:bodyPr>
          <a:lstStyle/>
          <a:p>
            <a:r>
              <a:rPr lang="sr-Latn-CS" b="1" i="1" dirty="0" smtClean="0">
                <a:solidFill>
                  <a:schemeClr val="tx2"/>
                </a:solidFill>
                <a:latin typeface="Arial" pitchFamily="34" charset="0"/>
              </a:rPr>
              <a:t/>
            </a:r>
            <a:br>
              <a:rPr lang="sr-Latn-CS" b="1" i="1" dirty="0" smtClean="0">
                <a:solidFill>
                  <a:schemeClr val="tx2"/>
                </a:solidFill>
                <a:latin typeface="Arial" pitchFamily="34" charset="0"/>
              </a:rPr>
            </a:br>
            <a:endParaRPr lang="sr-Latn-CS" b="1" dirty="0">
              <a:solidFill>
                <a:schemeClr val="tx2"/>
              </a:solidFill>
            </a:endParaRPr>
          </a:p>
        </p:txBody>
      </p:sp>
      <p:sp>
        <p:nvSpPr>
          <p:cNvPr id="6146" name="Rectangle 2"/>
          <p:cNvSpPr>
            <a:spLocks noChangeArrowheads="1"/>
          </p:cNvSpPr>
          <p:nvPr/>
        </p:nvSpPr>
        <p:spPr bwMode="auto">
          <a:xfrm>
            <a:off x="0" y="2887682"/>
            <a:ext cx="914400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80975" algn="just" defTabSz="914400" rtl="0" eaLnBrk="1" fontAlgn="base" latinLnBrk="0" hangingPunct="1">
              <a:lnSpc>
                <a:spcPct val="100000"/>
              </a:lnSpc>
              <a:spcBef>
                <a:spcPct val="0"/>
              </a:spcBef>
              <a:spcAft>
                <a:spcPct val="0"/>
              </a:spcAft>
              <a:buClrTx/>
              <a:buSzTx/>
              <a:buFontTx/>
              <a:buNone/>
              <a:tabLst/>
            </a:pPr>
            <a:r>
              <a:rPr kumimoji="0" lang="sr-Latn-CS" sz="2400" b="0" i="0" u="none" strike="noStrike" cap="none" normalizeH="0" baseline="0" dirty="0" smtClean="0">
                <a:ln>
                  <a:noFill/>
                </a:ln>
                <a:solidFill>
                  <a:schemeClr val="tx2"/>
                </a:solidFill>
                <a:effectLst/>
                <a:latin typeface="Arial" pitchFamily="34" charset="0"/>
              </a:rPr>
              <a:t>U radu je prikazana </a:t>
            </a:r>
            <a:r>
              <a:rPr lang="sr-Latn-CS" sz="2400" dirty="0" smtClean="0">
                <a:solidFill>
                  <a:schemeClr val="tx2"/>
                </a:solidFill>
                <a:latin typeface="Arial" pitchFamily="34" charset="0"/>
              </a:rPr>
              <a:t>determinisanost</a:t>
            </a:r>
            <a:r>
              <a:rPr kumimoji="0" lang="sr-Latn-CS" sz="2400" b="0" i="0" u="none" strike="noStrike" cap="none" normalizeH="0" baseline="0" dirty="0" smtClean="0">
                <a:ln>
                  <a:noFill/>
                </a:ln>
                <a:solidFill>
                  <a:schemeClr val="tx2"/>
                </a:solidFill>
                <a:effectLst/>
                <a:latin typeface="Arial" pitchFamily="34" charset="0"/>
              </a:rPr>
              <a:t> sistema lanaca snabdevanja XML standardima, čak i ako standard nije zadat XML proširivim jezikom za označavanje </a:t>
            </a:r>
            <a:r>
              <a:rPr lang="sr-Latn-CS" sz="2400" dirty="0" smtClean="0">
                <a:solidFill>
                  <a:schemeClr val="tx2"/>
                </a:solidFill>
                <a:latin typeface="Arial" pitchFamily="34" charset="0"/>
              </a:rPr>
              <a:t>- </a:t>
            </a:r>
            <a:r>
              <a:rPr kumimoji="0" lang="sr-Latn-CS" sz="2400" b="0" i="0" u="none" strike="noStrike" cap="none" normalizeH="0" baseline="0" dirty="0" smtClean="0">
                <a:ln>
                  <a:noFill/>
                </a:ln>
                <a:solidFill>
                  <a:schemeClr val="tx2"/>
                </a:solidFill>
                <a:effectLst/>
                <a:latin typeface="Arial" pitchFamily="34" charset="0"/>
              </a:rPr>
              <a:t>prikazano u primeru EANCOM 2002 standarda. </a:t>
            </a:r>
          </a:p>
          <a:p>
            <a:pPr marL="0" marR="0" lvl="0" indent="180975" algn="just" defTabSz="914400" rtl="0" eaLnBrk="1" fontAlgn="base" latinLnBrk="0" hangingPunct="1">
              <a:lnSpc>
                <a:spcPct val="100000"/>
              </a:lnSpc>
              <a:spcBef>
                <a:spcPct val="0"/>
              </a:spcBef>
              <a:spcAft>
                <a:spcPct val="0"/>
              </a:spcAft>
              <a:buClrTx/>
              <a:buSzTx/>
              <a:buFontTx/>
              <a:buNone/>
              <a:tabLst/>
            </a:pPr>
            <a:endParaRPr lang="sr-Latn-CS" sz="1200" dirty="0" smtClean="0">
              <a:solidFill>
                <a:schemeClr val="tx2"/>
              </a:solidFill>
              <a:latin typeface="Arial" pitchFamily="34" charset="0"/>
            </a:endParaRPr>
          </a:p>
          <a:p>
            <a:pPr marL="0" marR="0" lvl="0" indent="180975" algn="just" defTabSz="914400" rtl="0" eaLnBrk="1" fontAlgn="base" latinLnBrk="0" hangingPunct="1">
              <a:lnSpc>
                <a:spcPct val="100000"/>
              </a:lnSpc>
              <a:spcBef>
                <a:spcPct val="0"/>
              </a:spcBef>
              <a:spcAft>
                <a:spcPct val="0"/>
              </a:spcAft>
              <a:buClrTx/>
              <a:buSzTx/>
              <a:buFontTx/>
              <a:buNone/>
              <a:tabLst/>
            </a:pPr>
            <a:r>
              <a:rPr kumimoji="0" lang="sr-Latn-CS" sz="2400" b="0" i="0" u="none" strike="noStrike" cap="none" normalizeH="0" baseline="0" dirty="0" smtClean="0">
                <a:ln>
                  <a:noFill/>
                </a:ln>
                <a:solidFill>
                  <a:schemeClr val="tx2"/>
                </a:solidFill>
                <a:effectLst/>
                <a:latin typeface="Arial" pitchFamily="34" charset="0"/>
              </a:rPr>
              <a:t>Adresiranje, prihvatanje, skladištenje u bazi, procesiranje, kreiranje i slanje standardnih poruka su standardne aktivnosti koje se obavljaju prilikom izvršenja poslovnih procesa i mogu se implementirati na jedinstven način za sve sisteme bazirane na standardnim adresibilnim porukama, pa i na porukama lanaca snabdevanja.</a:t>
            </a:r>
          </a:p>
        </p:txBody>
      </p:sp>
    </p:spTree>
    <p:extLst>
      <p:ext uri="{BB962C8B-B14F-4D97-AF65-F5344CB8AC3E}">
        <p14:creationId xmlns:p14="http://schemas.microsoft.com/office/powerpoint/2010/main" val="19411649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533400"/>
          </a:xfrm>
          <a:prstGeom prst="rect">
            <a:avLst/>
          </a:prstGeom>
          <a:solidFill>
            <a:schemeClr val="accent1">
              <a:lumMod val="20000"/>
              <a:lumOff val="80000"/>
              <a:alpha val="25000"/>
            </a:schemeClr>
          </a:solidFill>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sr-Latn-CS" sz="2000" b="1" i="1" cap="all" noProof="0" dirty="0" smtClean="0">
                <a:solidFill>
                  <a:schemeClr val="tx2"/>
                </a:solidFill>
                <a:latin typeface="Arial" pitchFamily="34" charset="0"/>
                <a:ea typeface="+mj-ea"/>
                <a:cs typeface="+mj-cs"/>
              </a:rPr>
              <a:t>ZAKLJUČAK</a:t>
            </a:r>
            <a:endParaRPr kumimoji="0" lang="en-US" sz="2000" b="1" i="0" u="none" strike="noStrike" kern="1200" cap="all" spc="0" normalizeH="0" noProof="0" dirty="0">
              <a:ln>
                <a:noFill/>
              </a:ln>
              <a:solidFill>
                <a:schemeClr val="tx2"/>
              </a:solidFill>
              <a:effectLst/>
              <a:uLnTx/>
              <a:uFillTx/>
              <a:latin typeface="+mj-lt"/>
              <a:ea typeface="+mj-ea"/>
              <a:cs typeface="+mj-cs"/>
            </a:endParaRPr>
          </a:p>
        </p:txBody>
      </p:sp>
      <p:cxnSp>
        <p:nvCxnSpPr>
          <p:cNvPr id="8" name="Straight Connector 7"/>
          <p:cNvCxnSpPr/>
          <p:nvPr/>
        </p:nvCxnSpPr>
        <p:spPr>
          <a:xfrm>
            <a:off x="0" y="531812"/>
            <a:ext cx="91440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1426896274"/>
              </p:ext>
            </p:extLst>
          </p:nvPr>
        </p:nvGraphicFramePr>
        <p:xfrm>
          <a:off x="1524000" y="3581400"/>
          <a:ext cx="5791200" cy="2804160"/>
        </p:xfrm>
        <a:graphic>
          <a:graphicData uri="http://schemas.openxmlformats.org/drawingml/2006/table">
            <a:tbl>
              <a:tblPr firstRow="1" firstCol="1" bandRow="1">
                <a:tableStyleId>{5C22544A-7EE6-4342-B048-85BDC9FD1C3A}</a:tableStyleId>
              </a:tblPr>
              <a:tblGrid>
                <a:gridCol w="865670"/>
                <a:gridCol w="2831615"/>
                <a:gridCol w="2093915"/>
              </a:tblGrid>
              <a:tr h="231775">
                <a:tc>
                  <a:txBody>
                    <a:bodyPr/>
                    <a:lstStyle/>
                    <a:p>
                      <a:pPr algn="ctr">
                        <a:lnSpc>
                          <a:spcPct val="115000"/>
                        </a:lnSpc>
                        <a:spcAft>
                          <a:spcPts val="0"/>
                        </a:spcAft>
                      </a:pPr>
                      <a:r>
                        <a:rPr lang="sr-Latn-RS" sz="2000">
                          <a:effectLst/>
                        </a:rPr>
                        <a:t>Rbr.</a:t>
                      </a:r>
                      <a:endParaRPr lang="sr-Latn-RS" sz="2000">
                        <a:effectLst/>
                        <a:latin typeface="Times New Roman"/>
                        <a:ea typeface="Times New Roman"/>
                        <a:cs typeface="Times New Roman"/>
                      </a:endParaRPr>
                    </a:p>
                  </a:txBody>
                  <a:tcPr marL="68580" marR="68580" marT="0" marB="0" anchor="ctr"/>
                </a:tc>
                <a:tc>
                  <a:txBody>
                    <a:bodyPr/>
                    <a:lstStyle/>
                    <a:p>
                      <a:pPr algn="ctr">
                        <a:lnSpc>
                          <a:spcPct val="115000"/>
                        </a:lnSpc>
                        <a:spcAft>
                          <a:spcPts val="0"/>
                        </a:spcAft>
                      </a:pPr>
                      <a:r>
                        <a:rPr lang="sr-Latn-RS" sz="2000">
                          <a:effectLst/>
                        </a:rPr>
                        <a:t>Opis dokumenta</a:t>
                      </a:r>
                      <a:endParaRPr lang="sr-Latn-RS" sz="2000">
                        <a:effectLst/>
                        <a:latin typeface="Times New Roman"/>
                        <a:ea typeface="Times New Roman"/>
                        <a:cs typeface="Times New Roman"/>
                      </a:endParaRPr>
                    </a:p>
                  </a:txBody>
                  <a:tcPr marL="68580" marR="68580" marT="0" marB="0" anchor="ctr"/>
                </a:tc>
                <a:tc>
                  <a:txBody>
                    <a:bodyPr/>
                    <a:lstStyle/>
                    <a:p>
                      <a:pPr algn="ctr">
                        <a:lnSpc>
                          <a:spcPct val="115000"/>
                        </a:lnSpc>
                        <a:spcAft>
                          <a:spcPts val="0"/>
                        </a:spcAft>
                      </a:pPr>
                      <a:r>
                        <a:rPr lang="sr-Latn-RS" sz="2000">
                          <a:effectLst/>
                        </a:rPr>
                        <a:t>Odgovornost</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1.</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Operativna pravila</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Tehnolog posla</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2.</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Format i namena poruka </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Tehnolog posla</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3.</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Termin plan</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Tehnolog posla</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4.</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Tehničko uputstvo</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IT tehnolog</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5.</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Poslovna pravila</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IT tehnolog</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6.</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Scheme</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a:effectLst/>
                        </a:rPr>
                        <a:t>IT tehnolog</a:t>
                      </a:r>
                      <a:endParaRPr lang="sr-Latn-RS" sz="2000">
                        <a:effectLst/>
                        <a:latin typeface="Times New Roman"/>
                        <a:ea typeface="Times New Roman"/>
                        <a:cs typeface="Times New Roman"/>
                      </a:endParaRPr>
                    </a:p>
                  </a:txBody>
                  <a:tcPr marL="68580" marR="68580" marT="0" marB="0" anchor="ctr"/>
                </a:tc>
              </a:tr>
              <a:tr h="0">
                <a:tc>
                  <a:txBody>
                    <a:bodyPr/>
                    <a:lstStyle/>
                    <a:p>
                      <a:pPr algn="ctr">
                        <a:lnSpc>
                          <a:spcPct val="115000"/>
                        </a:lnSpc>
                        <a:spcAft>
                          <a:spcPts val="0"/>
                        </a:spcAft>
                      </a:pPr>
                      <a:r>
                        <a:rPr lang="sr-Latn-RS" sz="2000">
                          <a:effectLst/>
                        </a:rPr>
                        <a:t>7.</a:t>
                      </a:r>
                      <a:endParaRPr lang="sr-Latn-RS" sz="200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dirty="0">
                          <a:effectLst/>
                        </a:rPr>
                        <a:t>Instance</a:t>
                      </a:r>
                      <a:endParaRPr lang="sr-Latn-RS" sz="2000" dirty="0">
                        <a:effectLst/>
                        <a:latin typeface="Times New Roman"/>
                        <a:ea typeface="Times New Roman"/>
                        <a:cs typeface="Times New Roman"/>
                      </a:endParaRPr>
                    </a:p>
                  </a:txBody>
                  <a:tcPr marL="68580" marR="68580" marT="0" marB="0" anchor="ctr"/>
                </a:tc>
                <a:tc>
                  <a:txBody>
                    <a:bodyPr/>
                    <a:lstStyle/>
                    <a:p>
                      <a:pPr algn="just">
                        <a:lnSpc>
                          <a:spcPct val="115000"/>
                        </a:lnSpc>
                        <a:spcAft>
                          <a:spcPts val="0"/>
                        </a:spcAft>
                      </a:pPr>
                      <a:r>
                        <a:rPr lang="sr-Latn-RS" sz="2000" dirty="0">
                          <a:effectLst/>
                        </a:rPr>
                        <a:t>IT </a:t>
                      </a:r>
                      <a:r>
                        <a:rPr lang="sr-Latn-RS" sz="2000" dirty="0" err="1">
                          <a:effectLst/>
                        </a:rPr>
                        <a:t>tehnolog</a:t>
                      </a:r>
                      <a:endParaRPr lang="sr-Latn-RS" sz="2000" dirty="0">
                        <a:effectLst/>
                        <a:latin typeface="Times New Roman"/>
                        <a:ea typeface="Times New Roman"/>
                        <a:cs typeface="Times New Roman"/>
                      </a:endParaRPr>
                    </a:p>
                  </a:txBody>
                  <a:tcPr marL="68580" marR="68580" marT="0" marB="0" anchor="ctr"/>
                </a:tc>
              </a:tr>
            </a:tbl>
          </a:graphicData>
        </a:graphic>
      </p:graphicFrame>
      <p:sp>
        <p:nvSpPr>
          <p:cNvPr id="10" name="Rectangle 1"/>
          <p:cNvSpPr>
            <a:spLocks noChangeArrowheads="1"/>
          </p:cNvSpPr>
          <p:nvPr/>
        </p:nvSpPr>
        <p:spPr bwMode="auto">
          <a:xfrm>
            <a:off x="0" y="914400"/>
            <a:ext cx="91440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80975" algn="just" defTabSz="914400" rtl="0" eaLnBrk="1" fontAlgn="base" latinLnBrk="0" hangingPunct="1">
              <a:lnSpc>
                <a:spcPct val="100000"/>
              </a:lnSpc>
              <a:spcBef>
                <a:spcPct val="0"/>
              </a:spcBef>
              <a:spcAft>
                <a:spcPct val="0"/>
              </a:spcAft>
              <a:buClrTx/>
              <a:buSzTx/>
              <a:buFontTx/>
              <a:buNone/>
              <a:tabLst/>
            </a:pPr>
            <a:r>
              <a:rPr kumimoji="0" lang="sr-Latn-RS" sz="2800" b="0" i="0" u="none" strike="noStrike" cap="none" normalizeH="0" baseline="0" dirty="0" smtClean="0">
                <a:ln>
                  <a:noFill/>
                </a:ln>
                <a:solidFill>
                  <a:schemeClr val="tx2"/>
                </a:solidFill>
                <a:effectLst/>
                <a:latin typeface="Arial" pitchFamily="34" charset="0"/>
                <a:ea typeface="Times New Roman" pitchFamily="18" charset="0"/>
                <a:cs typeface="Arial" pitchFamily="34" charset="0"/>
              </a:rPr>
              <a:t>Standard za analizu, zadavanje i implementaciju poslovnih sistema podržanih informacionim tehnologijama koji se predlaže rešava probleme</a:t>
            </a:r>
            <a:r>
              <a:rPr kumimoji="0" lang="sr-Latn-RS" sz="2800" b="0" i="0" u="none" strike="noStrike" cap="none" normalizeH="0" dirty="0" smtClean="0">
                <a:ln>
                  <a:noFill/>
                </a:ln>
                <a:solidFill>
                  <a:schemeClr val="tx2"/>
                </a:solidFill>
                <a:effectLst/>
                <a:latin typeface="Arial" pitchFamily="34" charset="0"/>
                <a:ea typeface="Times New Roman" pitchFamily="18" charset="0"/>
                <a:cs typeface="Arial" pitchFamily="34" charset="0"/>
              </a:rPr>
              <a:t> </a:t>
            </a:r>
            <a:r>
              <a:rPr kumimoji="0" lang="sr-Latn-RS" sz="2800" b="0" i="0" u="none" strike="noStrike" cap="none" normalizeH="0" baseline="0" dirty="0" smtClean="0">
                <a:ln>
                  <a:noFill/>
                </a:ln>
                <a:solidFill>
                  <a:schemeClr val="tx2"/>
                </a:solidFill>
                <a:effectLst/>
                <a:latin typeface="Arial" pitchFamily="34" charset="0"/>
                <a:ea typeface="Times New Roman" pitchFamily="18" charset="0"/>
                <a:cs typeface="Arial" pitchFamily="34" charset="0"/>
              </a:rPr>
              <a:t>odgovornosti, </a:t>
            </a:r>
            <a:r>
              <a:rPr kumimoji="0" lang="sr-Latn-RS" sz="2800" b="0" i="0" u="none" strike="noStrike" cap="none" normalizeH="0" baseline="0" dirty="0" err="1" smtClean="0">
                <a:ln>
                  <a:noFill/>
                </a:ln>
                <a:solidFill>
                  <a:schemeClr val="tx2"/>
                </a:solidFill>
                <a:effectLst/>
                <a:latin typeface="Arial" pitchFamily="34" charset="0"/>
                <a:ea typeface="Times New Roman" pitchFamily="18" charset="0"/>
                <a:cs typeface="Arial" pitchFamily="34" charset="0"/>
              </a:rPr>
              <a:t>autorizacije</a:t>
            </a:r>
            <a:r>
              <a:rPr kumimoji="0" lang="sr-Latn-RS" sz="2800" b="0" i="0" u="none" strike="noStrike" cap="none" normalizeH="0" baseline="0" dirty="0" smtClean="0">
                <a:ln>
                  <a:noFill/>
                </a:ln>
                <a:solidFill>
                  <a:schemeClr val="tx2"/>
                </a:solidFill>
                <a:effectLst/>
                <a:latin typeface="Arial" pitchFamily="34" charset="0"/>
                <a:ea typeface="Times New Roman" pitchFamily="18" charset="0"/>
                <a:cs typeface="Arial" pitchFamily="34" charset="0"/>
              </a:rPr>
              <a:t> i </a:t>
            </a:r>
            <a:r>
              <a:rPr kumimoji="0" lang="sr-Latn-RS" sz="2800" b="0" i="0" u="none" strike="noStrike" cap="none" normalizeH="0" baseline="0" dirty="0" err="1" smtClean="0">
                <a:ln>
                  <a:noFill/>
                </a:ln>
                <a:solidFill>
                  <a:schemeClr val="tx2"/>
                </a:solidFill>
                <a:effectLst/>
                <a:latin typeface="Arial" pitchFamily="34" charset="0"/>
                <a:ea typeface="Times New Roman" pitchFamily="18" charset="0"/>
                <a:cs typeface="Arial" pitchFamily="34" charset="0"/>
              </a:rPr>
              <a:t>kvalifikovanosti</a:t>
            </a:r>
            <a:r>
              <a:rPr kumimoji="0" lang="sr-Latn-RS" sz="2800" b="0" i="0" u="none" strike="noStrike" cap="none" normalizeH="0" baseline="0" dirty="0" smtClean="0">
                <a:ln>
                  <a:noFill/>
                </a:ln>
                <a:solidFill>
                  <a:schemeClr val="tx2"/>
                </a:solidFill>
                <a:effectLst/>
                <a:latin typeface="Arial" pitchFamily="34" charset="0"/>
                <a:ea typeface="Times New Roman" pitchFamily="18" charset="0"/>
                <a:cs typeface="Arial" pitchFamily="34" charset="0"/>
              </a:rPr>
              <a:t> različitih entiteta koje poslovnog sistema. </a:t>
            </a:r>
            <a:endParaRPr kumimoji="0" lang="sr-Latn-RS" sz="2800" b="0" i="0" u="none" strike="noStrike" cap="none" normalizeH="0" baseline="0" dirty="0" smtClean="0">
              <a:ln>
                <a:noFill/>
              </a:ln>
              <a:solidFill>
                <a:schemeClr val="tx2"/>
              </a:solidFill>
              <a:effectLst/>
              <a:latin typeface="Arial" pitchFamily="34" charset="0"/>
              <a:cs typeface="Arial" pitchFamily="34" charset="0"/>
            </a:endParaRPr>
          </a:p>
        </p:txBody>
      </p:sp>
      <p:sp>
        <p:nvSpPr>
          <p:cNvPr id="11" name="Rectangle 10"/>
          <p:cNvSpPr/>
          <p:nvPr/>
        </p:nvSpPr>
        <p:spPr>
          <a:xfrm>
            <a:off x="12510" y="3506212"/>
            <a:ext cx="9144000" cy="3046988"/>
          </a:xfrm>
          <a:prstGeom prst="rect">
            <a:avLst/>
          </a:prstGeom>
          <a:solidFill>
            <a:schemeClr val="bg1"/>
          </a:solidFill>
        </p:spPr>
        <p:txBody>
          <a:bodyPr wrap="square">
            <a:spAutoFit/>
          </a:bodyPr>
          <a:lstStyle/>
          <a:p>
            <a:pPr algn="just"/>
            <a:r>
              <a:rPr lang="sr-Latn-RS" sz="3200" b="1" dirty="0">
                <a:solidFill>
                  <a:schemeClr val="tx2"/>
                </a:solidFill>
              </a:rPr>
              <a:t>Svaki od dokumenata, bez obzira na prirodu sistema koji se determiniše i bez obzira na definisanu arhitekturu razmene poruka, sadrži fenomenološki analogne fakte koji se na istovetan način opisuju i zadaju u svakom od njih, pa </a:t>
            </a:r>
            <a:r>
              <a:rPr lang="sr-Latn-RS" sz="3200" b="1" dirty="0" smtClean="0">
                <a:solidFill>
                  <a:schemeClr val="tx2"/>
                </a:solidFill>
              </a:rPr>
              <a:t>navedena </a:t>
            </a:r>
            <a:r>
              <a:rPr lang="sr-Latn-RS" sz="3200" b="1" dirty="0">
                <a:solidFill>
                  <a:schemeClr val="tx2"/>
                </a:solidFill>
              </a:rPr>
              <a:t>dokumenta </a:t>
            </a:r>
            <a:r>
              <a:rPr lang="sr-Latn-RS" sz="3200" b="1" dirty="0" smtClean="0">
                <a:solidFill>
                  <a:schemeClr val="tx2"/>
                </a:solidFill>
              </a:rPr>
              <a:t>moraju da imaju istu strukturu.</a:t>
            </a:r>
            <a:endParaRPr lang="sr-Latn-RS" sz="3200" b="1" dirty="0">
              <a:solidFill>
                <a:schemeClr val="tx2"/>
              </a:solidFill>
            </a:endParaRPr>
          </a:p>
        </p:txBody>
      </p:sp>
    </p:spTree>
    <p:extLst>
      <p:ext uri="{BB962C8B-B14F-4D97-AF65-F5344CB8AC3E}">
        <p14:creationId xmlns:p14="http://schemas.microsoft.com/office/powerpoint/2010/main" val="92595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6800"/>
            <a:ext cx="9144000" cy="1143000"/>
          </a:xfrm>
          <a:solidFill>
            <a:srgbClr val="FFFF00">
              <a:alpha val="10000"/>
            </a:srgbClr>
          </a:solidFill>
        </p:spPr>
        <p:txBody>
          <a:bodyPr>
            <a:noAutofit/>
          </a:bodyPr>
          <a:lstStyle/>
          <a:p>
            <a:pPr lvl="0"/>
            <a:r>
              <a:rPr lang="sr-Latn-CS" sz="2400" b="1" cap="all" dirty="0">
                <a:solidFill>
                  <a:schemeClr val="tx2"/>
                </a:solidFill>
              </a:rPr>
              <a:t>Upravljanje razvojem IT sistema za podršku poslovnim procesima platnih i srodnih sistema</a:t>
            </a:r>
            <a:endParaRPr lang="en-US" sz="2400" dirty="0">
              <a:solidFill>
                <a:schemeClr val="tx2"/>
              </a:solidFill>
            </a:endParaRPr>
          </a:p>
        </p:txBody>
      </p:sp>
      <p:sp>
        <p:nvSpPr>
          <p:cNvPr id="3" name="Content Placeholder 2"/>
          <p:cNvSpPr>
            <a:spLocks noGrp="1"/>
          </p:cNvSpPr>
          <p:nvPr>
            <p:ph idx="1"/>
          </p:nvPr>
        </p:nvSpPr>
        <p:spPr>
          <a:xfrm>
            <a:off x="0" y="5562600"/>
            <a:ext cx="9144000" cy="762000"/>
          </a:xfrm>
        </p:spPr>
        <p:txBody>
          <a:bodyPr>
            <a:normAutofit fontScale="70000" lnSpcReduction="20000"/>
          </a:bodyPr>
          <a:lstStyle/>
          <a:p>
            <a:pPr lvl="0" algn="ctr">
              <a:buNone/>
            </a:pPr>
            <a:r>
              <a:rPr lang="en-US" b="1" dirty="0" smtClean="0">
                <a:solidFill>
                  <a:schemeClr val="tx2"/>
                </a:solidFill>
                <a:latin typeface="Arial" pitchFamily="34" charset="0"/>
                <a:ea typeface="Times New Roman" pitchFamily="18" charset="0"/>
              </a:rPr>
              <a:t>Slobodan N. Babić</a:t>
            </a:r>
          </a:p>
          <a:p>
            <a:pPr algn="ctr">
              <a:buNone/>
            </a:pPr>
            <a:r>
              <a:rPr lang="sr-Latn-CS" dirty="0" smtClean="0">
                <a:solidFill>
                  <a:schemeClr val="tx2"/>
                </a:solidFill>
              </a:rPr>
              <a:t>e‑mail: slobo</a:t>
            </a:r>
            <a:r>
              <a:rPr lang="en-US" dirty="0" smtClean="0">
                <a:solidFill>
                  <a:schemeClr val="tx2"/>
                </a:solidFill>
              </a:rPr>
              <a:t>@</a:t>
            </a:r>
            <a:r>
              <a:rPr lang="sr-Latn-CS" dirty="0" smtClean="0">
                <a:solidFill>
                  <a:schemeClr val="tx2"/>
                </a:solidFill>
              </a:rPr>
              <a:t>snb.in.rs</a:t>
            </a:r>
            <a:endParaRPr lang="en-US" dirty="0">
              <a:solidFill>
                <a:schemeClr val="tx2"/>
              </a:solidFill>
            </a:endParaRPr>
          </a:p>
        </p:txBody>
      </p:sp>
      <p:cxnSp>
        <p:nvCxnSpPr>
          <p:cNvPr id="5" name="Straight Connector 4"/>
          <p:cNvCxnSpPr/>
          <p:nvPr/>
        </p:nvCxnSpPr>
        <p:spPr>
          <a:xfrm>
            <a:off x="0" y="1066800"/>
            <a:ext cx="9144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2211388"/>
            <a:ext cx="9144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0" y="3200400"/>
            <a:ext cx="9144000" cy="1815882"/>
          </a:xfrm>
          <a:prstGeom prst="rect">
            <a:avLst/>
          </a:prstGeom>
        </p:spPr>
        <p:txBody>
          <a:bodyPr wrap="square">
            <a:spAutoFit/>
          </a:bodyPr>
          <a:lstStyle/>
          <a:p>
            <a:pPr lvl="0" indent="130175" algn="just" eaLnBrk="0" fontAlgn="base" hangingPunct="0">
              <a:spcBef>
                <a:spcPct val="0"/>
              </a:spcBef>
              <a:spcAft>
                <a:spcPct val="0"/>
              </a:spcAft>
            </a:pPr>
            <a:r>
              <a:rPr lang="en-US" sz="1400" b="1" i="1" dirty="0" smtClean="0">
                <a:solidFill>
                  <a:schemeClr val="tx2"/>
                </a:solidFill>
                <a:latin typeface="Arial" pitchFamily="34" charset="0"/>
                <a:ea typeface="Times New Roman" pitchFamily="18" charset="0"/>
              </a:rPr>
              <a:t>M</a:t>
            </a:r>
            <a:r>
              <a:rPr lang="sr-Latn-CS" sz="1400" b="1" i="1" dirty="0" smtClean="0">
                <a:solidFill>
                  <a:schemeClr val="tx2"/>
                </a:solidFill>
                <a:latin typeface="Arial" pitchFamily="34" charset="0"/>
                <a:ea typeface="Times New Roman" pitchFamily="18" charset="0"/>
              </a:rPr>
              <a:t>odern business systems are defined more and more by means of standard messages which participants should interchange by themselves using adequite communication infrastructure in order to carry out their business processess. The standard messages have data on business partner addreesess, about business objects and operations have to be done on these objects. The process of message standardisation carry out the Institution such as ISO20022, SWIFT, GS1, and other and indicated standards are globaly accepted. The business systems with standardized messages are based on the set of mutally analog elements. The objectiv of this article is to point out on the possible message types which are in such systems and to data structure in them also.</a:t>
            </a:r>
            <a:endParaRPr lang="sr-Latn-CS" sz="1400" b="1" i="1" dirty="0" smtClean="0">
              <a:solidFill>
                <a:schemeClr val="tx2"/>
              </a:solidFill>
              <a:latin typeface="Arial" pitchFamily="34" charset="0"/>
            </a:endParaRPr>
          </a:p>
        </p:txBody>
      </p:sp>
      <p:pic>
        <p:nvPicPr>
          <p:cNvPr id="1037" name="Picture 13" descr="C:\Documents and Settings\babics\Local Settings\Temporary Internet Files\Content.IE5\S9PU8LOE\MPj04392570000[1].jpg"/>
          <p:cNvPicPr>
            <a:picLocks noChangeAspect="1" noChangeArrowheads="1"/>
          </p:cNvPicPr>
          <p:nvPr/>
        </p:nvPicPr>
        <p:blipFill>
          <a:blip r:embed="rId2" cstate="print"/>
          <a:srcRect/>
          <a:stretch>
            <a:fillRect/>
          </a:stretch>
        </p:blipFill>
        <p:spPr bwMode="auto">
          <a:xfrm>
            <a:off x="2590800" y="2286000"/>
            <a:ext cx="3962400" cy="3200400"/>
          </a:xfrm>
          <a:prstGeom prst="rect">
            <a:avLst/>
          </a:prstGeom>
          <a:solidFill>
            <a:schemeClr val="accent1">
              <a:alpha val="0"/>
            </a:schemeClr>
          </a:solidFill>
        </p:spPr>
      </p:pic>
      <p:sp>
        <p:nvSpPr>
          <p:cNvPr id="7" name="Title 1"/>
          <p:cNvSpPr txBox="1">
            <a:spLocks/>
          </p:cNvSpPr>
          <p:nvPr/>
        </p:nvSpPr>
        <p:spPr>
          <a:xfrm>
            <a:off x="0" y="2209800"/>
            <a:ext cx="9144000" cy="3124200"/>
          </a:xfrm>
          <a:prstGeom prst="rect">
            <a:avLst/>
          </a:prstGeom>
          <a:solidFill>
            <a:srgbClr val="FFFF00">
              <a:alpha val="10000"/>
            </a:srgbClr>
          </a:solidFill>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7200" b="1" i="0" u="none" strike="noStrike" kern="1200" cap="none" spc="0" normalizeH="0" baseline="0" noProof="0" dirty="0" smtClean="0">
              <a:ln>
                <a:noFill/>
              </a:ln>
              <a:solidFill>
                <a:schemeClr val="tx2"/>
              </a:solidFill>
              <a:effectLst/>
              <a:uLnTx/>
              <a:uFillTx/>
              <a:latin typeface="Arial" pitchFamily="34" charset="0"/>
              <a:ea typeface="Times New Roman" pitchFamily="18" charset="0"/>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sr-Latn-CS" sz="6600" b="1" i="0" u="none" strike="noStrike" kern="1200" cap="none" spc="0" normalizeH="0" baseline="0" noProof="0" dirty="0" smtClean="0">
                <a:ln>
                  <a:noFill/>
                </a:ln>
                <a:solidFill>
                  <a:schemeClr val="tx2"/>
                </a:solidFill>
                <a:effectLst/>
                <a:uLnTx/>
                <a:uFillTx/>
                <a:latin typeface="Arial" pitchFamily="34" charset="0"/>
                <a:ea typeface="Times New Roman" pitchFamily="18" charset="0"/>
                <a:cs typeface="+mj-cs"/>
              </a:rPr>
              <a:t>Q   &amp;   A</a:t>
            </a:r>
            <a:endParaRPr kumimoji="0" lang="en-US" sz="6600" b="0" i="0" u="none" strike="noStrike" kern="1200" cap="none" spc="0" normalizeH="0" baseline="0" noProof="0" dirty="0">
              <a:ln>
                <a:noFill/>
              </a:ln>
              <a:solidFill>
                <a:schemeClr val="tx2"/>
              </a:solidFill>
              <a:effectLst/>
              <a:uLnTx/>
              <a:uFillTx/>
              <a:latin typeface="+mj-lt"/>
              <a:ea typeface="+mj-ea"/>
              <a:cs typeface="+mj-cs"/>
            </a:endParaRPr>
          </a:p>
        </p:txBody>
      </p:sp>
      <p:sp>
        <p:nvSpPr>
          <p:cNvPr id="10" name="Title 1"/>
          <p:cNvSpPr txBox="1">
            <a:spLocks/>
          </p:cNvSpPr>
          <p:nvPr/>
        </p:nvSpPr>
        <p:spPr>
          <a:xfrm>
            <a:off x="0" y="1066800"/>
            <a:ext cx="9144000" cy="1143000"/>
          </a:xfrm>
          <a:prstGeom prst="rect">
            <a:avLst/>
          </a:prstGeom>
          <a:noFill/>
        </p:spPr>
        <p:txBody>
          <a:bodyPr vert="horz" lIns="91440" tIns="45720" rIns="91440" bIns="45720" rtlCol="0" anchor="ctr">
            <a:noAutofit/>
          </a:bodyPr>
          <a:lstStyle/>
          <a:p>
            <a:pPr lvl="0" algn="ctr">
              <a:spcBef>
                <a:spcPct val="0"/>
              </a:spcBef>
            </a:pPr>
            <a:r>
              <a:rPr lang="sr-Latn-CS" sz="2400" b="1" cap="all" dirty="0">
                <a:solidFill>
                  <a:schemeClr val="tx2"/>
                </a:solidFill>
              </a:rPr>
              <a:t>Upravljanje razvojem IT sistema za podršku poslovnim procesima platnih i srodnih </a:t>
            </a:r>
            <a:r>
              <a:rPr lang="sr-Latn-CS" sz="2400" b="1" cap="all" dirty="0" smtClean="0">
                <a:solidFill>
                  <a:schemeClr val="tx2"/>
                </a:solidFill>
              </a:rPr>
              <a:t>sistema</a:t>
            </a:r>
            <a:endParaRPr kumimoji="0" lang="en-US" sz="24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15000"/>
                                        <p:tgtEl>
                                          <p:spTgt spid="8"/>
                                        </p:tgtEl>
                                      </p:cBhvr>
                                    </p:animEffect>
                                    <p:set>
                                      <p:cBhvr>
                                        <p:cTn id="7" dur="1" fill="hold">
                                          <p:stCondLst>
                                            <p:cond delay="149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2"/>
                                        </p:tgtEl>
                                      </p:cBhvr>
                                    </p:animEffect>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15000"/>
                            </p:stCondLst>
                            <p:childTnLst>
                              <p:par>
                                <p:cTn id="12" presetID="10" presetClass="entr" presetSubtype="0" fill="hold" nodeType="afterEffect">
                                  <p:stCondLst>
                                    <p:cond delay="0"/>
                                  </p:stCondLst>
                                  <p:childTnLst>
                                    <p:set>
                                      <p:cBhvr>
                                        <p:cTn id="13" dur="1" fill="hold">
                                          <p:stCondLst>
                                            <p:cond delay="0"/>
                                          </p:stCondLst>
                                        </p:cTn>
                                        <p:tgtEl>
                                          <p:spTgt spid="1037"/>
                                        </p:tgtEl>
                                        <p:attrNameLst>
                                          <p:attrName>style.visibility</p:attrName>
                                        </p:attrNameLst>
                                      </p:cBhvr>
                                      <p:to>
                                        <p:strVal val="visible"/>
                                      </p:to>
                                    </p:set>
                                    <p:animEffect transition="in" filter="fade">
                                      <p:cBhvr>
                                        <p:cTn id="14" dur="2000"/>
                                        <p:tgtEl>
                                          <p:spTgt spid="1037"/>
                                        </p:tgtEl>
                                      </p:cBhvr>
                                    </p:animEffect>
                                  </p:childTnLst>
                                </p:cTn>
                              </p:par>
                            </p:childTnLst>
                          </p:cTn>
                        </p:par>
                        <p:par>
                          <p:cTn id="15" fill="hold">
                            <p:stCondLst>
                              <p:cond delay="17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7" grpId="0" animBg="1"/>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0</TotalTime>
  <Words>6187</Words>
  <Application>Microsoft Office PowerPoint</Application>
  <PresentationFormat>On-screen Show (4:3)</PresentationFormat>
  <Paragraphs>854</Paragraphs>
  <Slides>94</Slides>
  <Notes>23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94</vt:i4>
      </vt:variant>
    </vt:vector>
  </HeadingPairs>
  <TitlesOfParts>
    <vt:vector size="97" baseType="lpstr">
      <vt:lpstr>Office Theme</vt:lpstr>
      <vt:lpstr>Visio</vt:lpstr>
      <vt:lpstr>Document</vt:lpstr>
      <vt:lpstr>Upravljanje razvojem IT sistema za podršku poslovnim procesima platnih i srodnih sistema</vt:lpstr>
      <vt:lpstr>SADRŽAJ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Zadavanje - Struktura operativnih pravila    </vt:lpstr>
      <vt:lpstr>Zadavanje - Uputstvo o nameni i formatu  poruka</vt:lpstr>
      <vt:lpstr>Zadavanje - Ostali artifakti</vt:lpstr>
      <vt:lpstr>Zadavanje - Standardi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podataka</vt:lpstr>
      <vt:lpstr>Struktura poruke</vt:lpstr>
      <vt:lpstr>Struktura dokumenta</vt:lpstr>
      <vt:lpstr>Struktura instrukcije</vt:lpstr>
      <vt:lpstr>Struktura transakcije</vt:lpstr>
      <vt:lpstr>XML struktura modela poruke</vt:lpstr>
      <vt:lpstr>XML struktura modela poruke – grafički prikaz</vt:lpstr>
      <vt:lpstr>Primer konkretnog poslovnog pravila u poruci</vt:lpstr>
      <vt:lpstr>PowerPoint Presentation</vt:lpstr>
      <vt:lpstr>EPC Model Credit Transfers-a iz knjige pravila</vt:lpstr>
      <vt:lpstr>Prosleđivanje poruke</vt:lpstr>
      <vt:lpstr>Poslovni transakcioni model: klase ograničenja</vt:lpstr>
      <vt:lpstr>Identifikacija komponenti modela EPPS-a</vt:lpstr>
      <vt:lpstr>REA Ontologija sa obavezom (angažovanjem)</vt:lpstr>
      <vt:lpstr>REA Ontologija sa tipovima</vt:lpstr>
      <vt:lpstr>Identifikacija kategorija poslovnih EPPS subjekata</vt:lpstr>
      <vt:lpstr>Identifikacija kategorija poslovnih EPPS resursa</vt:lpstr>
      <vt:lpstr>Identifikacija kategorija poslovnih EPPS događaja</vt:lpstr>
      <vt:lpstr>PowerPoint Presentation</vt:lpstr>
      <vt:lpstr>PowerPoint Presentation</vt:lpstr>
      <vt:lpstr>PowerPoint Presentation</vt:lpstr>
      <vt:lpstr>Poruka</vt:lpstr>
      <vt:lpstr>Document Message pattern</vt:lpstr>
      <vt:lpstr>Pretprocesiranje podataka</vt:lpstr>
      <vt:lpstr>Procesiranje podataka</vt:lpstr>
      <vt:lpstr>PowerPoint Presentation</vt:lpstr>
      <vt:lpstr>SWIFT zaglavlje</vt:lpstr>
      <vt:lpstr>Tipovi ACORD poruka</vt:lpstr>
      <vt:lpstr>ACORD Framework za razvoj standarda</vt:lpstr>
      <vt:lpstr>ACORD Framework</vt:lpstr>
      <vt:lpstr>PowerPoint Presentation</vt:lpstr>
      <vt:lpstr>SADRŽAJ    </vt:lpstr>
      <vt:lpstr>METODOLOGIJA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Bank assets management</vt:lpstr>
      <vt:lpstr>Monitoring and auditing of data exchange in LM</vt:lpstr>
      <vt:lpstr>Message review by member banks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Upravljanje razvojem IT sistema za podršku poslovnim procesima platnih i srodnih sistema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Struktura i tipovi adresabilnih standardizovanih poruka koje u sebi sadrže poslovnu logiku</dc:title>
  <dc:creator>Slobodan</dc:creator>
  <cp:lastModifiedBy>Slobodan N. Babić</cp:lastModifiedBy>
  <cp:revision>123</cp:revision>
  <cp:lastPrinted>2013-03-30T08:44:43Z</cp:lastPrinted>
  <dcterms:created xsi:type="dcterms:W3CDTF">2006-08-16T00:00:00Z</dcterms:created>
  <dcterms:modified xsi:type="dcterms:W3CDTF">2013-03-31T16:40:58Z</dcterms:modified>
</cp:coreProperties>
</file>